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30"/>
  </p:notesMasterIdLst>
  <p:sldIdLst>
    <p:sldId id="256" r:id="rId2"/>
    <p:sldId id="409" r:id="rId3"/>
    <p:sldId id="413" r:id="rId4"/>
    <p:sldId id="410" r:id="rId5"/>
    <p:sldId id="411" r:id="rId6"/>
    <p:sldId id="364" r:id="rId7"/>
    <p:sldId id="415" r:id="rId8"/>
    <p:sldId id="365" r:id="rId9"/>
    <p:sldId id="366" r:id="rId10"/>
    <p:sldId id="467" r:id="rId11"/>
    <p:sldId id="416" r:id="rId12"/>
    <p:sldId id="367" r:id="rId13"/>
    <p:sldId id="417" r:id="rId14"/>
    <p:sldId id="368" r:id="rId15"/>
    <p:sldId id="418" r:id="rId16"/>
    <p:sldId id="369" r:id="rId17"/>
    <p:sldId id="420" r:id="rId18"/>
    <p:sldId id="370" r:id="rId19"/>
    <p:sldId id="421" r:id="rId20"/>
    <p:sldId id="371" r:id="rId21"/>
    <p:sldId id="468" r:id="rId22"/>
    <p:sldId id="372" r:id="rId23"/>
    <p:sldId id="373" r:id="rId24"/>
    <p:sldId id="400" r:id="rId25"/>
    <p:sldId id="422" r:id="rId26"/>
    <p:sldId id="374" r:id="rId27"/>
    <p:sldId id="469" r:id="rId28"/>
    <p:sldId id="423" r:id="rId29"/>
    <p:sldId id="375" r:id="rId30"/>
    <p:sldId id="424" r:id="rId31"/>
    <p:sldId id="376" r:id="rId32"/>
    <p:sldId id="428" r:id="rId33"/>
    <p:sldId id="377" r:id="rId34"/>
    <p:sldId id="427" r:id="rId35"/>
    <p:sldId id="429" r:id="rId36"/>
    <p:sldId id="378" r:id="rId37"/>
    <p:sldId id="430" r:id="rId38"/>
    <p:sldId id="431" r:id="rId39"/>
    <p:sldId id="432" r:id="rId40"/>
    <p:sldId id="379" r:id="rId41"/>
    <p:sldId id="380" r:id="rId42"/>
    <p:sldId id="433" r:id="rId43"/>
    <p:sldId id="470" r:id="rId44"/>
    <p:sldId id="401" r:id="rId45"/>
    <p:sldId id="261" r:id="rId46"/>
    <p:sldId id="381" r:id="rId47"/>
    <p:sldId id="262" r:id="rId48"/>
    <p:sldId id="382" r:id="rId49"/>
    <p:sldId id="434" r:id="rId50"/>
    <p:sldId id="402" r:id="rId51"/>
    <p:sldId id="403" r:id="rId52"/>
    <p:sldId id="384" r:id="rId53"/>
    <p:sldId id="435" r:id="rId54"/>
    <p:sldId id="436" r:id="rId55"/>
    <p:sldId id="404" r:id="rId56"/>
    <p:sldId id="385" r:id="rId57"/>
    <p:sldId id="386" r:id="rId58"/>
    <p:sldId id="387" r:id="rId59"/>
    <p:sldId id="388" r:id="rId60"/>
    <p:sldId id="389" r:id="rId61"/>
    <p:sldId id="472" r:id="rId62"/>
    <p:sldId id="439" r:id="rId63"/>
    <p:sldId id="473" r:id="rId64"/>
    <p:sldId id="490" r:id="rId65"/>
    <p:sldId id="390" r:id="rId66"/>
    <p:sldId id="391" r:id="rId67"/>
    <p:sldId id="405" r:id="rId68"/>
    <p:sldId id="406" r:id="rId69"/>
    <p:sldId id="407" r:id="rId70"/>
    <p:sldId id="395" r:id="rId71"/>
    <p:sldId id="408" r:id="rId72"/>
    <p:sldId id="440" r:id="rId73"/>
    <p:sldId id="396" r:id="rId74"/>
    <p:sldId id="474" r:id="rId75"/>
    <p:sldId id="397" r:id="rId76"/>
    <p:sldId id="398" r:id="rId77"/>
    <p:sldId id="475" r:id="rId78"/>
    <p:sldId id="441" r:id="rId79"/>
    <p:sldId id="399" r:id="rId80"/>
    <p:sldId id="442" r:id="rId81"/>
    <p:sldId id="476" r:id="rId82"/>
    <p:sldId id="265" r:id="rId83"/>
    <p:sldId id="477" r:id="rId84"/>
    <p:sldId id="266" r:id="rId85"/>
    <p:sldId id="478" r:id="rId86"/>
    <p:sldId id="267" r:id="rId87"/>
    <p:sldId id="443" r:id="rId88"/>
    <p:sldId id="268" r:id="rId89"/>
    <p:sldId id="269" r:id="rId90"/>
    <p:sldId id="444" r:id="rId91"/>
    <p:sldId id="270" r:id="rId92"/>
    <p:sldId id="271" r:id="rId93"/>
    <p:sldId id="445" r:id="rId94"/>
    <p:sldId id="272" r:id="rId95"/>
    <p:sldId id="446" r:id="rId96"/>
    <p:sldId id="273" r:id="rId97"/>
    <p:sldId id="274" r:id="rId98"/>
    <p:sldId id="447" r:id="rId99"/>
    <p:sldId id="275" r:id="rId100"/>
    <p:sldId id="276" r:id="rId101"/>
    <p:sldId id="277" r:id="rId102"/>
    <p:sldId id="450" r:id="rId103"/>
    <p:sldId id="278" r:id="rId104"/>
    <p:sldId id="494" r:id="rId105"/>
    <p:sldId id="279" r:id="rId106"/>
    <p:sldId id="495" r:id="rId107"/>
    <p:sldId id="449" r:id="rId108"/>
    <p:sldId id="280" r:id="rId109"/>
    <p:sldId id="496" r:id="rId110"/>
    <p:sldId id="451" r:id="rId111"/>
    <p:sldId id="281" r:id="rId112"/>
    <p:sldId id="282" r:id="rId113"/>
    <p:sldId id="283" r:id="rId114"/>
    <p:sldId id="284" r:id="rId115"/>
    <p:sldId id="285" r:id="rId116"/>
    <p:sldId id="491" r:id="rId117"/>
    <p:sldId id="452" r:id="rId118"/>
    <p:sldId id="454" r:id="rId119"/>
    <p:sldId id="453" r:id="rId120"/>
    <p:sldId id="499" r:id="rId121"/>
    <p:sldId id="497" r:id="rId122"/>
    <p:sldId id="287" r:id="rId123"/>
    <p:sldId id="288" r:id="rId124"/>
    <p:sldId id="289" r:id="rId125"/>
    <p:sldId id="492" r:id="rId126"/>
    <p:sldId id="290" r:id="rId127"/>
    <p:sldId id="291" r:id="rId128"/>
    <p:sldId id="479" r:id="rId129"/>
    <p:sldId id="456" r:id="rId130"/>
    <p:sldId id="457" r:id="rId131"/>
    <p:sldId id="498" r:id="rId132"/>
    <p:sldId id="292" r:id="rId133"/>
    <p:sldId id="293" r:id="rId134"/>
    <p:sldId id="480" r:id="rId135"/>
    <p:sldId id="459" r:id="rId136"/>
    <p:sldId id="294" r:id="rId137"/>
    <p:sldId id="295" r:id="rId138"/>
    <p:sldId id="296" r:id="rId139"/>
    <p:sldId id="460" r:id="rId140"/>
    <p:sldId id="297" r:id="rId141"/>
    <p:sldId id="481" r:id="rId142"/>
    <p:sldId id="461" r:id="rId143"/>
    <p:sldId id="298" r:id="rId144"/>
    <p:sldId id="462" r:id="rId145"/>
    <p:sldId id="299" r:id="rId146"/>
    <p:sldId id="300" r:id="rId147"/>
    <p:sldId id="301" r:id="rId148"/>
    <p:sldId id="493" r:id="rId149"/>
    <p:sldId id="302" r:id="rId150"/>
    <p:sldId id="502" r:id="rId151"/>
    <p:sldId id="303" r:id="rId152"/>
    <p:sldId id="500" r:id="rId153"/>
    <p:sldId id="304" r:id="rId154"/>
    <p:sldId id="501" r:id="rId155"/>
    <p:sldId id="305" r:id="rId156"/>
    <p:sldId id="503" r:id="rId157"/>
    <p:sldId id="306" r:id="rId158"/>
    <p:sldId id="464" r:id="rId159"/>
    <p:sldId id="307" r:id="rId160"/>
    <p:sldId id="505" r:id="rId161"/>
    <p:sldId id="308" r:id="rId162"/>
    <p:sldId id="310" r:id="rId163"/>
    <p:sldId id="309" r:id="rId164"/>
    <p:sldId id="311" r:id="rId165"/>
    <p:sldId id="465" r:id="rId166"/>
    <p:sldId id="312" r:id="rId167"/>
    <p:sldId id="313" r:id="rId168"/>
    <p:sldId id="314" r:id="rId169"/>
    <p:sldId id="466" r:id="rId170"/>
    <p:sldId id="315" r:id="rId171"/>
    <p:sldId id="316" r:id="rId172"/>
    <p:sldId id="317" r:id="rId173"/>
    <p:sldId id="318" r:id="rId174"/>
    <p:sldId id="482" r:id="rId175"/>
    <p:sldId id="319" r:id="rId176"/>
    <p:sldId id="320" r:id="rId177"/>
    <p:sldId id="321" r:id="rId178"/>
    <p:sldId id="506" r:id="rId179"/>
    <p:sldId id="322" r:id="rId180"/>
    <p:sldId id="342" r:id="rId181"/>
    <p:sldId id="341" r:id="rId182"/>
    <p:sldId id="323" r:id="rId183"/>
    <p:sldId id="343" r:id="rId184"/>
    <p:sldId id="324" r:id="rId185"/>
    <p:sldId id="325" r:id="rId186"/>
    <p:sldId id="344" r:id="rId187"/>
    <p:sldId id="326" r:id="rId188"/>
    <p:sldId id="327" r:id="rId189"/>
    <p:sldId id="328" r:id="rId190"/>
    <p:sldId id="329" r:id="rId191"/>
    <p:sldId id="330" r:id="rId192"/>
    <p:sldId id="483" r:id="rId193"/>
    <p:sldId id="331" r:id="rId194"/>
    <p:sldId id="345" r:id="rId195"/>
    <p:sldId id="484" r:id="rId196"/>
    <p:sldId id="332" r:id="rId197"/>
    <p:sldId id="333" r:id="rId198"/>
    <p:sldId id="346" r:id="rId199"/>
    <p:sldId id="334" r:id="rId200"/>
    <p:sldId id="335" r:id="rId201"/>
    <p:sldId id="485" r:id="rId202"/>
    <p:sldId id="347" r:id="rId203"/>
    <p:sldId id="336" r:id="rId204"/>
    <p:sldId id="486" r:id="rId205"/>
    <p:sldId id="337" r:id="rId206"/>
    <p:sldId id="507" r:id="rId207"/>
    <p:sldId id="338" r:id="rId208"/>
    <p:sldId id="348" r:id="rId209"/>
    <p:sldId id="349" r:id="rId210"/>
    <p:sldId id="487" r:id="rId211"/>
    <p:sldId id="339" r:id="rId212"/>
    <p:sldId id="488" r:id="rId213"/>
    <p:sldId id="340" r:id="rId214"/>
    <p:sldId id="489" r:id="rId215"/>
    <p:sldId id="350" r:id="rId216"/>
    <p:sldId id="351" r:id="rId217"/>
    <p:sldId id="352" r:id="rId218"/>
    <p:sldId id="353" r:id="rId219"/>
    <p:sldId id="354" r:id="rId220"/>
    <p:sldId id="355" r:id="rId221"/>
    <p:sldId id="356" r:id="rId222"/>
    <p:sldId id="508" r:id="rId223"/>
    <p:sldId id="357" r:id="rId224"/>
    <p:sldId id="358" r:id="rId225"/>
    <p:sldId id="359" r:id="rId226"/>
    <p:sldId id="360" r:id="rId227"/>
    <p:sldId id="361" r:id="rId228"/>
    <p:sldId id="362" r:id="rId2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55" d="100"/>
          <a:sy n="55" d="100"/>
        </p:scale>
        <p:origin x="603" y="4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slide" Target="slides/slide196.xml"/><Relationship Id="rId206" Type="http://schemas.openxmlformats.org/officeDocument/2006/relationships/slide" Target="slides/slide205.xml"/><Relationship Id="rId227" Type="http://schemas.openxmlformats.org/officeDocument/2006/relationships/slide" Target="slides/slide226.xml"/><Relationship Id="rId201" Type="http://schemas.openxmlformats.org/officeDocument/2006/relationships/slide" Target="slides/slide200.xml"/><Relationship Id="rId222" Type="http://schemas.openxmlformats.org/officeDocument/2006/relationships/slide" Target="slides/slide22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217" Type="http://schemas.openxmlformats.org/officeDocument/2006/relationships/slide" Target="slides/slide216.xml"/><Relationship Id="rId1" Type="http://schemas.openxmlformats.org/officeDocument/2006/relationships/slideMaster" Target="slideMasters/slideMaster1.xml"/><Relationship Id="rId6" Type="http://schemas.openxmlformats.org/officeDocument/2006/relationships/slide" Target="slides/slide5.xml"/><Relationship Id="rId212" Type="http://schemas.openxmlformats.org/officeDocument/2006/relationships/slide" Target="slides/slide211.xml"/><Relationship Id="rId233" Type="http://schemas.openxmlformats.org/officeDocument/2006/relationships/theme" Target="theme/theme1.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223" Type="http://schemas.openxmlformats.org/officeDocument/2006/relationships/slide" Target="slides/slide222.xml"/><Relationship Id="rId228" Type="http://schemas.openxmlformats.org/officeDocument/2006/relationships/slide" Target="slides/slide227.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18" Type="http://schemas.openxmlformats.org/officeDocument/2006/relationships/slide" Target="slides/slide217.xml"/><Relationship Id="rId234"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229" Type="http://schemas.openxmlformats.org/officeDocument/2006/relationships/slide" Target="slides/slide228.xml"/><Relationship Id="rId19" Type="http://schemas.openxmlformats.org/officeDocument/2006/relationships/slide" Target="slides/slide18.xml"/><Relationship Id="rId224" Type="http://schemas.openxmlformats.org/officeDocument/2006/relationships/slide" Target="slides/slide223.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notesMaster" Target="notesMasters/notesMaster1.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6" Type="http://schemas.openxmlformats.org/officeDocument/2006/relationships/slide" Target="slides/slide25.xml"/><Relationship Id="rId231" Type="http://schemas.openxmlformats.org/officeDocument/2006/relationships/presProps" Target="presProps.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 Id="rId6" Type="http://schemas.openxmlformats.org/officeDocument/2006/relationships/image" Target="../media/image22.wmf"/><Relationship Id="rId5" Type="http://schemas.openxmlformats.org/officeDocument/2006/relationships/image" Target="../media/image21.wmf"/><Relationship Id="rId4" Type="http://schemas.openxmlformats.org/officeDocument/2006/relationships/image" Target="../media/image20.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image" Target="../media/image23.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2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A69655-094E-4E2F-BA9D-F9BE3352D3AB}" type="datetimeFigureOut">
              <a:rPr lang="en-US" smtClean="0"/>
              <a:t>10/27/2018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F351EB-09B4-42F1-ABC6-FEB0A5E4D8AF}" type="slidenum">
              <a:rPr lang="en-US" smtClean="0"/>
              <a:t>‹#›</a:t>
            </a:fld>
            <a:endParaRPr lang="en-US"/>
          </a:p>
        </p:txBody>
      </p:sp>
    </p:spTree>
    <p:extLst>
      <p:ext uri="{BB962C8B-B14F-4D97-AF65-F5344CB8AC3E}">
        <p14:creationId xmlns:p14="http://schemas.microsoft.com/office/powerpoint/2010/main" val="2489401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42FFE620-BC63-4509-9A4E-951097E04DF8}" type="datetime1">
              <a:rPr lang="en-US" smtClean="0"/>
              <a:t>10/27/2018</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7FDF2035-D30F-45C4-9E82-A64506E86260}" type="datetime1">
              <a:rPr lang="en-US" smtClean="0"/>
              <a:t>10/27/2018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033F38B-5B92-467A-9D66-1A5A90681D39}" type="datetime1">
              <a:rPr lang="en-US" smtClean="0"/>
              <a:t>10/27/2018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766C739-DB86-4661-AD15-3ACBC839B2BC}" type="datetime1">
              <a:rPr lang="en-US" smtClean="0"/>
              <a:t>10/27/2018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90991DD-8382-4B9F-8326-98591023A671}" type="datetime1">
              <a:rPr lang="en-US" smtClean="0"/>
              <a:t>10/27/2018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85AD622-5D7B-4A48-9111-5FCE416EB7BA}" type="datetime1">
              <a:rPr lang="en-US" smtClean="0"/>
              <a:t>10/27/2018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0D46283-08E1-4247-B242-A2BF0BAC078C}" type="datetime1">
              <a:rPr lang="en-US" smtClean="0"/>
              <a:t>10/27/2018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866E22F-47F5-425A-9556-B15C55166001}" type="datetime1">
              <a:rPr lang="en-US" smtClean="0"/>
              <a:t>10/27/2018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49F5A13-CCDB-40AF-AD5E-54F8E446FB0C}" type="datetime1">
              <a:rPr lang="en-US" smtClean="0"/>
              <a:t>10/27/2018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2293C7A-77CE-47BE-90AA-7E33A4CEA37B}" type="datetime1">
              <a:rPr lang="en-US" smtClean="0"/>
              <a:t>10/27/2018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8A03216-6E77-4DF5-8169-E664109BA463}" type="datetime1">
              <a:rPr lang="en-US" smtClean="0"/>
              <a:t>10/27/2018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38B5573-BD89-4519-B579-58C724E1ABFF}" type="datetime1">
              <a:rPr lang="en-US" smtClean="0"/>
              <a:t>10/27/2018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D640C0C-CB16-45AF-8881-D02A2834EC61}" type="datetime1">
              <a:rPr lang="en-US" smtClean="0"/>
              <a:t>10/27/2018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CD5BF46-B97A-47E0-82B5-F28DF1659884}" type="datetime1">
              <a:rPr lang="en-US" smtClean="0"/>
              <a:t>10/27/2018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9561E8-6EB5-4F62-84E0-8DFC59512250}" type="datetime1">
              <a:rPr lang="en-US" smtClean="0"/>
              <a:t>10/27/2018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C404B401-0EA4-4639-BE3E-EEE9EFD4F4F6}" type="datetime1">
              <a:rPr lang="en-US" smtClean="0"/>
              <a:t>10/27/2018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D227EFE4-5CFB-499C-9D77-772C717750C7}" type="datetime1">
              <a:rPr lang="en-US" smtClean="0"/>
              <a:t>10/27/2018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D9658EC-D5DC-4159-BB5B-B03BEF0830C7}" type="datetime1">
              <a:rPr lang="en-US" smtClean="0"/>
              <a:t>10/27/2018</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hf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slideLayout" Target="../slideLayouts/slideLayout2.xml"/><Relationship Id="rId4" Type="http://schemas.openxmlformats.org/officeDocument/2006/relationships/image" Target="../media/image99.png"/></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6.png"/><Relationship Id="rId4" Type="http://schemas.openxmlformats.org/officeDocument/2006/relationships/image" Target="../media/image15.wmf"/></Relationships>
</file>

<file path=ppt/slides/_rels/slide150.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image" Target="../media/image109.png"/><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image" Target="../media/image112.png"/><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image" Target="../media/image113.png"/><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image" Target="../media/image114.png"/><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image" Target="../media/image115.png"/><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image" Target="../media/image116.png"/><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image" Target="../media/image1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image" Target="../media/image118.png"/><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image" Target="../media/image119.png"/><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image" Target="../media/image121.png"/><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image" Target="../media/image122.png"/><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image" Target="../media/image1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9.wmf"/><Relationship Id="rId13" Type="http://schemas.openxmlformats.org/officeDocument/2006/relationships/oleObject" Target="../embeddings/oleObject7.bin"/><Relationship Id="rId3" Type="http://schemas.openxmlformats.org/officeDocument/2006/relationships/oleObject" Target="../embeddings/oleObject2.bin"/><Relationship Id="rId7" Type="http://schemas.openxmlformats.org/officeDocument/2006/relationships/oleObject" Target="../embeddings/oleObject4.bin"/><Relationship Id="rId12" Type="http://schemas.openxmlformats.org/officeDocument/2006/relationships/image" Target="../media/image21.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8.wmf"/><Relationship Id="rId11" Type="http://schemas.openxmlformats.org/officeDocument/2006/relationships/oleObject" Target="../embeddings/oleObject6.bin"/><Relationship Id="rId5" Type="http://schemas.openxmlformats.org/officeDocument/2006/relationships/oleObject" Target="../embeddings/oleObject3.bin"/><Relationship Id="rId10" Type="http://schemas.openxmlformats.org/officeDocument/2006/relationships/image" Target="../media/image20.wmf"/><Relationship Id="rId4" Type="http://schemas.openxmlformats.org/officeDocument/2006/relationships/image" Target="../media/image17.wmf"/><Relationship Id="rId9" Type="http://schemas.openxmlformats.org/officeDocument/2006/relationships/oleObject" Target="../embeddings/oleObject5.bin"/><Relationship Id="rId14" Type="http://schemas.openxmlformats.org/officeDocument/2006/relationships/image" Target="../media/image22.wmf"/></Relationships>
</file>

<file path=ppt/slides/_rels/slide170.xml.rels><?xml version="1.0" encoding="UTF-8" standalone="yes"?>
<Relationships xmlns="http://schemas.openxmlformats.org/package/2006/relationships"><Relationship Id="rId2" Type="http://schemas.openxmlformats.org/officeDocument/2006/relationships/image" Target="../media/image124.png"/><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image" Target="../media/image125.png"/><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image" Target="../media/image126.png"/><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image" Target="../media/image127.png"/><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image" Target="../media/image128.png"/><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2" Type="http://schemas.openxmlformats.org/officeDocument/2006/relationships/image" Target="../media/image129.png"/><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image" Target="../media/image13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2" Type="http://schemas.openxmlformats.org/officeDocument/2006/relationships/image" Target="../media/image132.png"/><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2" Type="http://schemas.openxmlformats.org/officeDocument/2006/relationships/image" Target="../media/image133.png"/><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2" Type="http://schemas.openxmlformats.org/officeDocument/2006/relationships/image" Target="../media/image134.png"/><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2" Type="http://schemas.openxmlformats.org/officeDocument/2006/relationships/image" Target="../media/image135.png"/><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3" Type="http://schemas.openxmlformats.org/officeDocument/2006/relationships/image" Target="../media/image137.png"/><Relationship Id="rId2" Type="http://schemas.openxmlformats.org/officeDocument/2006/relationships/image" Target="../media/image136.png"/><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2" Type="http://schemas.openxmlformats.org/officeDocument/2006/relationships/image" Target="../media/image138.png"/><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2" Type="http://schemas.openxmlformats.org/officeDocument/2006/relationships/image" Target="../media/image139.png"/><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2" Type="http://schemas.openxmlformats.org/officeDocument/2006/relationships/image" Target="../media/image141.png"/><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2" Type="http://schemas.openxmlformats.org/officeDocument/2006/relationships/image" Target="../media/image14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24.emf"/><Relationship Id="rId5" Type="http://schemas.openxmlformats.org/officeDocument/2006/relationships/oleObject" Target="../embeddings/oleObject9.bin"/><Relationship Id="rId4" Type="http://schemas.openxmlformats.org/officeDocument/2006/relationships/image" Target="../media/image23.wmf"/></Relationships>
</file>

<file path=ppt/slides/_rels/slide190.xml.rels><?xml version="1.0" encoding="UTF-8" standalone="yes"?>
<Relationships xmlns="http://schemas.openxmlformats.org/package/2006/relationships"><Relationship Id="rId2" Type="http://schemas.openxmlformats.org/officeDocument/2006/relationships/image" Target="../media/image143.png"/><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3" Type="http://schemas.openxmlformats.org/officeDocument/2006/relationships/image" Target="../media/image145.png"/><Relationship Id="rId2" Type="http://schemas.openxmlformats.org/officeDocument/2006/relationships/image" Target="../media/image144.png"/><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2" Type="http://schemas.openxmlformats.org/officeDocument/2006/relationships/image" Target="../media/image146.png"/><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3" Type="http://schemas.openxmlformats.org/officeDocument/2006/relationships/image" Target="../media/image148.png"/><Relationship Id="rId2" Type="http://schemas.openxmlformats.org/officeDocument/2006/relationships/image" Target="../media/image147.png"/><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2" Type="http://schemas.openxmlformats.org/officeDocument/2006/relationships/image" Target="../media/image149.png"/><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2" Type="http://schemas.openxmlformats.org/officeDocument/2006/relationships/image" Target="../media/image15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2" Type="http://schemas.openxmlformats.org/officeDocument/2006/relationships/image" Target="../media/image151.png"/><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2" Type="http://schemas.openxmlformats.org/officeDocument/2006/relationships/image" Target="../media/image152.png"/><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2" Type="http://schemas.openxmlformats.org/officeDocument/2006/relationships/image" Target="../media/image15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2" Type="http://schemas.openxmlformats.org/officeDocument/2006/relationships/image" Target="../media/image154.png"/><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2" Type="http://schemas.openxmlformats.org/officeDocument/2006/relationships/image" Target="../media/image155.png"/><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2" Type="http://schemas.openxmlformats.org/officeDocument/2006/relationships/image" Target="../media/image156.png"/><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2" Type="http://schemas.openxmlformats.org/officeDocument/2006/relationships/image" Target="../media/image15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3" Type="http://schemas.openxmlformats.org/officeDocument/2006/relationships/image" Target="../media/image159.png"/><Relationship Id="rId2" Type="http://schemas.openxmlformats.org/officeDocument/2006/relationships/image" Target="../media/image158.png"/><Relationship Id="rId1" Type="http://schemas.openxmlformats.org/officeDocument/2006/relationships/slideLayout" Target="../slideLayouts/slideLayout2.xml"/><Relationship Id="rId5" Type="http://schemas.openxmlformats.org/officeDocument/2006/relationships/image" Target="../media/image161.png"/><Relationship Id="rId4" Type="http://schemas.openxmlformats.org/officeDocument/2006/relationships/image" Target="../media/image160.png"/></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2" Type="http://schemas.openxmlformats.org/officeDocument/2006/relationships/image" Target="../media/image162.png"/><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3" Type="http://schemas.openxmlformats.org/officeDocument/2006/relationships/image" Target="../media/image164.png"/><Relationship Id="rId2" Type="http://schemas.openxmlformats.org/officeDocument/2006/relationships/image" Target="../media/image163.png"/><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3" Type="http://schemas.openxmlformats.org/officeDocument/2006/relationships/image" Target="../media/image166.png"/><Relationship Id="rId2" Type="http://schemas.openxmlformats.org/officeDocument/2006/relationships/image" Target="../media/image165.png"/><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2" Type="http://schemas.openxmlformats.org/officeDocument/2006/relationships/image" Target="../media/image167.png"/><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2" Type="http://schemas.openxmlformats.org/officeDocument/2006/relationships/image" Target="../media/image168.png"/><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2" Type="http://schemas.openxmlformats.org/officeDocument/2006/relationships/image" Target="../media/image16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27.wmf"/><Relationship Id="rId5" Type="http://schemas.openxmlformats.org/officeDocument/2006/relationships/oleObject" Target="../embeddings/oleObject11.bin"/><Relationship Id="rId4" Type="http://schemas.openxmlformats.org/officeDocument/2006/relationships/image" Target="../media/image26.w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95</a:t>
            </a:r>
            <a:br>
              <a:rPr lang="en-US" dirty="0" smtClean="0"/>
            </a:br>
            <a:endParaRPr lang="en-US" dirty="0"/>
          </a:p>
        </p:txBody>
      </p:sp>
      <p:sp>
        <p:nvSpPr>
          <p:cNvPr id="3" name="Subtitle 2"/>
          <p:cNvSpPr>
            <a:spLocks noGrp="1"/>
          </p:cNvSpPr>
          <p:nvPr>
            <p:ph type="subTitle" idx="1"/>
          </p:nvPr>
        </p:nvSpPr>
        <p:spPr/>
        <p:txBody>
          <a:bodyPr/>
          <a:lstStyle/>
          <a:p>
            <a:r>
              <a:rPr lang="en-US" dirty="0" err="1" smtClean="0"/>
              <a:t>abc</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6371" y="1290913"/>
            <a:ext cx="7938653" cy="4295240"/>
          </a:xfrm>
          <a:prstGeom prst="rect">
            <a:avLst/>
          </a:prstGeom>
        </p:spPr>
      </p:pic>
      <p:sp>
        <p:nvSpPr>
          <p:cNvPr id="5" name="Slide Number Placeholder 4"/>
          <p:cNvSpPr>
            <a:spLocks noGrp="1"/>
          </p:cNvSpPr>
          <p:nvPr>
            <p:ph type="sldNum" sz="quarter" idx="12"/>
          </p:nvPr>
        </p:nvSpPr>
        <p:spPr/>
        <p:txBody>
          <a:bodyPr/>
          <a:lstStyle/>
          <a:p>
            <a:fld id="{D57F1E4F-1CFF-5643-939E-217C01CDF565}" type="slidenum">
              <a:rPr lang="en-US" smtClean="0"/>
              <a:pPr/>
              <a:t>1</a:t>
            </a:fld>
            <a:endParaRPr lang="en-US" dirty="0"/>
          </a:p>
        </p:txBody>
      </p:sp>
    </p:spTree>
    <p:extLst>
      <p:ext uri="{BB962C8B-B14F-4D97-AF65-F5344CB8AC3E}">
        <p14:creationId xmlns:p14="http://schemas.microsoft.com/office/powerpoint/2010/main" val="8954736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97775" y="2556932"/>
            <a:ext cx="10432472" cy="3527984"/>
          </a:xfrm>
        </p:spPr>
        <p:txBody>
          <a:bodyPr>
            <a:normAutofit fontScale="85000" lnSpcReduction="10000"/>
          </a:bodyPr>
          <a:lstStyle/>
          <a:p>
            <a:pPr marL="0" indent="0" algn="just">
              <a:buNone/>
            </a:pPr>
            <a:r>
              <a:rPr lang="en-US" dirty="0">
                <a:latin typeface="Times New Roman" panose="02020603050405020304" pitchFamily="18" charset="0"/>
                <a:cs typeface="Times New Roman" panose="02020603050405020304" pitchFamily="18" charset="0"/>
              </a:rPr>
              <a:t>In contrast, ionization of cationic substrates, such as </a:t>
            </a:r>
            <a:r>
              <a:rPr lang="en-US" dirty="0" err="1">
                <a:latin typeface="Times New Roman" panose="02020603050405020304" pitchFamily="18" charset="0"/>
                <a:cs typeface="Times New Roman" panose="02020603050405020304" pitchFamily="18" charset="0"/>
              </a:rPr>
              <a:t>trialkylsulfonium</a:t>
            </a:r>
            <a:r>
              <a:rPr lang="en-US" dirty="0">
                <a:latin typeface="Times New Roman" panose="02020603050405020304" pitchFamily="18" charset="0"/>
                <a:cs typeface="Times New Roman" panose="02020603050405020304" pitchFamily="18" charset="0"/>
              </a:rPr>
              <a:t> ions, leads to dispersal of charge in the TS and reaction rates are moderately retarded by more polar solvents because the reactants are more strongly solvated than the TS. These relationships are illustrated in Figure 4.2.</a:t>
            </a:r>
          </a:p>
          <a:p>
            <a:pPr marL="0" indent="0" algn="just">
              <a:buNone/>
            </a:pPr>
            <a:endParaRPr lang="en-US" dirty="0">
              <a:latin typeface="Times New Roman" panose="02020603050405020304" pitchFamily="18" charset="0"/>
              <a:cs typeface="Times New Roman" panose="02020603050405020304" pitchFamily="18" charset="0"/>
            </a:endParaRPr>
          </a:p>
          <a:p>
            <a:pPr marL="0" indent="0" algn="just">
              <a:buNone/>
            </a:pPr>
            <a:r>
              <a:rPr lang="en-US" dirty="0" err="1">
                <a:latin typeface="Times New Roman" panose="02020603050405020304" pitchFamily="18" charset="0"/>
                <a:cs typeface="Times New Roman" panose="02020603050405020304" pitchFamily="18" charset="0"/>
              </a:rPr>
              <a:t>Stereochemical</a:t>
            </a:r>
            <a:r>
              <a:rPr lang="en-US" dirty="0">
                <a:latin typeface="Times New Roman" panose="02020603050405020304" pitchFamily="18" charset="0"/>
                <a:cs typeface="Times New Roman" panose="02020603050405020304" pitchFamily="18" charset="0"/>
              </a:rPr>
              <a:t> information can add detail to the mechanistic picture of the S</a:t>
            </a:r>
            <a:r>
              <a:rPr lang="en-US" baseline="-25000" dirty="0">
                <a:latin typeface="Times New Roman" panose="02020603050405020304" pitchFamily="18" charset="0"/>
                <a:cs typeface="Times New Roman" panose="02020603050405020304" pitchFamily="18" charset="0"/>
              </a:rPr>
              <a:t>N</a:t>
            </a:r>
            <a:r>
              <a:rPr lang="en-US" dirty="0">
                <a:latin typeface="Times New Roman" panose="02020603050405020304" pitchFamily="18" charset="0"/>
                <a:cs typeface="Times New Roman" panose="02020603050405020304" pitchFamily="18" charset="0"/>
              </a:rPr>
              <a:t>1 substitution reaction. </a:t>
            </a:r>
          </a:p>
          <a:p>
            <a:pPr marL="0" indent="0" algn="just">
              <a:buNone/>
            </a:pPr>
            <a:endParaRPr lang="en-US" dirty="0">
              <a:latin typeface="Times New Roman" panose="02020603050405020304" pitchFamily="18" charset="0"/>
              <a:cs typeface="Times New Roman" panose="02020603050405020304" pitchFamily="18" charset="0"/>
            </a:endParaRPr>
          </a:p>
          <a:p>
            <a:pPr marL="0" indent="0" algn="just">
              <a:buNone/>
            </a:pPr>
            <a:r>
              <a:rPr lang="en-US" dirty="0">
                <a:latin typeface="Times New Roman" panose="02020603050405020304" pitchFamily="18" charset="0"/>
                <a:cs typeface="Times New Roman" panose="02020603050405020304" pitchFamily="18" charset="0"/>
              </a:rPr>
              <a:t>The ionization step results in formation of a carbocation intermediate that is planar because of its </a:t>
            </a:r>
            <a:r>
              <a:rPr lang="en-US" dirty="0" smtClean="0">
                <a:latin typeface="Times New Roman" panose="02020603050405020304" pitchFamily="18" charset="0"/>
                <a:cs typeface="Times New Roman" panose="02020603050405020304" pitchFamily="18" charset="0"/>
              </a:rPr>
              <a:t>SP</a:t>
            </a:r>
            <a:r>
              <a:rPr lang="en-US" baseline="30000" dirty="0" smtClean="0">
                <a:latin typeface="Times New Roman" panose="02020603050405020304" pitchFamily="18" charset="0"/>
                <a:cs typeface="Times New Roman" panose="02020603050405020304" pitchFamily="18" charset="0"/>
              </a:rPr>
              <a:t>2</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hybridization. If the carbocation is sufficiently long-lived under the reaction conditions to diffuse away from the leaving group, it becomes symmetrically solvated and gives racemic product. </a:t>
            </a:r>
          </a:p>
          <a:p>
            <a:endParaRPr lang="en-US" dirty="0"/>
          </a:p>
        </p:txBody>
      </p:sp>
      <p:sp>
        <p:nvSpPr>
          <p:cNvPr id="4" name="Slide Number Placeholder 3"/>
          <p:cNvSpPr>
            <a:spLocks noGrp="1"/>
          </p:cNvSpPr>
          <p:nvPr>
            <p:ph type="sldNum" sz="quarter" idx="12"/>
          </p:nvPr>
        </p:nvSpPr>
        <p:spPr/>
        <p:txBody>
          <a:bodyPr/>
          <a:lstStyle/>
          <a:p>
            <a:fld id="{E97799C9-84D9-46D2-A11E-BCF8A720529D}" type="slidenum">
              <a:rPr lang="en-US" smtClean="0"/>
              <a:t>10</a:t>
            </a:fld>
            <a:endParaRPr lang="en-US" dirty="0"/>
          </a:p>
        </p:txBody>
      </p:sp>
    </p:spTree>
    <p:extLst>
      <p:ext uri="{BB962C8B-B14F-4D97-AF65-F5344CB8AC3E}">
        <p14:creationId xmlns:p14="http://schemas.microsoft.com/office/powerpoint/2010/main" val="3263691777"/>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6335" y="2432240"/>
            <a:ext cx="10582101" cy="3785680"/>
          </a:xfrm>
        </p:spPr>
        <p:txBody>
          <a:bodyPr>
            <a:normAutofit fontScale="77500" lnSpcReduction="20000"/>
          </a:bodyPr>
          <a:lstStyle/>
          <a:p>
            <a:pPr algn="just"/>
            <a:r>
              <a:rPr lang="en-US" dirty="0">
                <a:latin typeface="Times New Roman" panose="02020603050405020304" pitchFamily="18" charset="0"/>
                <a:cs typeface="Times New Roman" panose="02020603050405020304" pitchFamily="18" charset="0"/>
              </a:rPr>
              <a:t>The reason the </a:t>
            </a:r>
            <a:r>
              <a:rPr lang="en-US" dirty="0" err="1">
                <a:latin typeface="Times New Roman" panose="02020603050405020304" pitchFamily="18" charset="0"/>
                <a:cs typeface="Times New Roman" panose="02020603050405020304" pitchFamily="18" charset="0"/>
              </a:rPr>
              <a:t>adamantyl</a:t>
            </a:r>
            <a:r>
              <a:rPr lang="en-US" dirty="0">
                <a:latin typeface="Times New Roman" panose="02020603050405020304" pitchFamily="18" charset="0"/>
                <a:cs typeface="Times New Roman" panose="02020603050405020304" pitchFamily="18" charset="0"/>
              </a:rPr>
              <a:t> system is much more sensitive to the CH</a:t>
            </a:r>
            <a:r>
              <a:rPr lang="en-US" baseline="-25000" dirty="0">
                <a:latin typeface="Times New Roman" panose="02020603050405020304" pitchFamily="18" charset="0"/>
                <a:cs typeface="Times New Roman" panose="02020603050405020304" pitchFamily="18" charset="0"/>
              </a:rPr>
              <a:t>3</a:t>
            </a:r>
            <a:r>
              <a:rPr lang="en-US" dirty="0">
                <a:latin typeface="Times New Roman" panose="02020603050405020304" pitchFamily="18" charset="0"/>
                <a:cs typeface="Times New Roman" panose="02020603050405020304" pitchFamily="18" charset="0"/>
              </a:rPr>
              <a:t> for H </a:t>
            </a:r>
            <a:r>
              <a:rPr lang="en-US" dirty="0" smtClean="0">
                <a:latin typeface="Times New Roman" panose="02020603050405020304" pitchFamily="18" charset="0"/>
                <a:cs typeface="Times New Roman" panose="02020603050405020304" pitchFamily="18" charset="0"/>
              </a:rPr>
              <a:t>substitution is </a:t>
            </a:r>
            <a:r>
              <a:rPr lang="en-US" dirty="0">
                <a:latin typeface="Times New Roman" panose="02020603050405020304" pitchFamily="18" charset="0"/>
                <a:cs typeface="Times New Roman" panose="02020603050405020304" pitchFamily="18" charset="0"/>
              </a:rPr>
              <a:t>that its cage structure precludes solvent participation, whereas the </a:t>
            </a:r>
            <a:r>
              <a:rPr lang="en-US" dirty="0" err="1">
                <a:latin typeface="Times New Roman" panose="02020603050405020304" pitchFamily="18" charset="0"/>
                <a:cs typeface="Times New Roman" panose="02020603050405020304" pitchFamily="18" charset="0"/>
              </a:rPr>
              <a:t>i</a:t>
            </a:r>
            <a:r>
              <a:rPr lang="en-US" dirty="0">
                <a:latin typeface="Times New Roman" panose="02020603050405020304" pitchFamily="18" charset="0"/>
                <a:cs typeface="Times New Roman" panose="02020603050405020304" pitchFamily="18" charset="0"/>
              </a:rPr>
              <a:t>-propyl </a:t>
            </a:r>
            <a:r>
              <a:rPr lang="en-US" dirty="0" smtClean="0">
                <a:latin typeface="Times New Roman" panose="02020603050405020304" pitchFamily="18" charset="0"/>
                <a:cs typeface="Times New Roman" panose="02020603050405020304" pitchFamily="18" charset="0"/>
              </a:rPr>
              <a:t>system allows </a:t>
            </a:r>
            <a:r>
              <a:rPr lang="en-US" dirty="0">
                <a:latin typeface="Times New Roman" panose="02020603050405020304" pitchFamily="18" charset="0"/>
                <a:cs typeface="Times New Roman" panose="02020603050405020304" pitchFamily="18" charset="0"/>
              </a:rPr>
              <a:t>much greater solvent participation. The electronic stabilizing effect of </a:t>
            </a:r>
            <a:r>
              <a:rPr lang="en-US" dirty="0" smtClean="0">
                <a:latin typeface="Times New Roman" panose="02020603050405020304" pitchFamily="18" charset="0"/>
                <a:cs typeface="Times New Roman" panose="02020603050405020304" pitchFamily="18" charset="0"/>
              </a:rPr>
              <a:t>the methyl </a:t>
            </a:r>
            <a:r>
              <a:rPr lang="en-US" dirty="0">
                <a:latin typeface="Times New Roman" panose="02020603050405020304" pitchFamily="18" charset="0"/>
                <a:cs typeface="Times New Roman" panose="02020603050405020304" pitchFamily="18" charset="0"/>
              </a:rPr>
              <a:t>substituent is therefore more important in the </a:t>
            </a:r>
            <a:r>
              <a:rPr lang="en-US" dirty="0" err="1">
                <a:latin typeface="Times New Roman" panose="02020603050405020304" pitchFamily="18" charset="0"/>
                <a:cs typeface="Times New Roman" panose="02020603050405020304" pitchFamily="18" charset="0"/>
              </a:rPr>
              <a:t>adamantyl</a:t>
            </a:r>
            <a:r>
              <a:rPr lang="en-US" dirty="0">
                <a:latin typeface="Times New Roman" panose="02020603050405020304" pitchFamily="18" charset="0"/>
                <a:cs typeface="Times New Roman" panose="02020603050405020304" pitchFamily="18" charset="0"/>
              </a:rPr>
              <a:t> system</a:t>
            </a:r>
            <a:r>
              <a:rPr lang="en-US" dirty="0" smtClean="0">
                <a:latin typeface="Times New Roman" panose="02020603050405020304" pitchFamily="18" charset="0"/>
                <a:cs typeface="Times New Roman" panose="02020603050405020304" pitchFamily="18" charset="0"/>
              </a:rPr>
              <a:t>.</a:t>
            </a:r>
          </a:p>
          <a:p>
            <a:pPr algn="just"/>
            <a:endParaRPr lang="en-US" dirty="0">
              <a:latin typeface="Times New Roman" panose="02020603050405020304" pitchFamily="18" charset="0"/>
              <a:cs typeface="Times New Roman" panose="02020603050405020304" pitchFamily="18" charset="0"/>
            </a:endParaRPr>
          </a:p>
          <a:p>
            <a:pPr algn="just"/>
            <a:r>
              <a:rPr lang="en-US" dirty="0" err="1">
                <a:latin typeface="Times New Roman" panose="02020603050405020304" pitchFamily="18" charset="0"/>
                <a:cs typeface="Times New Roman" panose="02020603050405020304" pitchFamily="18" charset="0"/>
              </a:rPr>
              <a:t>Neopentyl</a:t>
            </a:r>
            <a:r>
              <a:rPr lang="en-US" dirty="0">
                <a:latin typeface="Times New Roman" panose="02020603050405020304" pitchFamily="18" charset="0"/>
                <a:cs typeface="Times New Roman" panose="02020603050405020304" pitchFamily="18" charset="0"/>
              </a:rPr>
              <a:t> (2,2-dimethylpropyl) systems are resistant to nucleophilic </a:t>
            </a:r>
            <a:r>
              <a:rPr lang="en-US" dirty="0" smtClean="0">
                <a:latin typeface="Times New Roman" panose="02020603050405020304" pitchFamily="18" charset="0"/>
                <a:cs typeface="Times New Roman" panose="02020603050405020304" pitchFamily="18" charset="0"/>
              </a:rPr>
              <a:t>substitution reactions</a:t>
            </a:r>
            <a:r>
              <a:rPr lang="en-US" dirty="0">
                <a:latin typeface="Times New Roman" panose="02020603050405020304" pitchFamily="18" charset="0"/>
                <a:cs typeface="Times New Roman" panose="02020603050405020304" pitchFamily="18" charset="0"/>
              </a:rPr>
              <a:t>. They are primary and do not form carbocation intermediates; moreover </a:t>
            </a:r>
            <a:r>
              <a:rPr lang="en-US" dirty="0" smtClean="0">
                <a:latin typeface="Times New Roman" panose="02020603050405020304" pitchFamily="18" charset="0"/>
                <a:cs typeface="Times New Roman" panose="02020603050405020304" pitchFamily="18" charset="0"/>
              </a:rPr>
              <a:t>the t-butyl </a:t>
            </a:r>
            <a:r>
              <a:rPr lang="en-US" dirty="0">
                <a:latin typeface="Times New Roman" panose="02020603050405020304" pitchFamily="18" charset="0"/>
                <a:cs typeface="Times New Roman" panose="02020603050405020304" pitchFamily="18" charset="0"/>
              </a:rPr>
              <a:t>substituent hinders back-side displacement</a:t>
            </a:r>
            <a:r>
              <a:rPr lang="en-US" dirty="0" smtClean="0">
                <a:latin typeface="Times New Roman" panose="02020603050405020304" pitchFamily="18" charset="0"/>
                <a:cs typeface="Times New Roman" panose="02020603050405020304" pitchFamily="18" charset="0"/>
              </a:rPr>
              <a:t>.</a:t>
            </a:r>
          </a:p>
          <a:p>
            <a:pPr marL="0" indent="0" algn="just">
              <a:buNone/>
            </a:pPr>
            <a:r>
              <a:rPr lang="en-US" dirty="0" smtClean="0">
                <a:latin typeface="Times New Roman" panose="02020603050405020304" pitchFamily="18" charset="0"/>
                <a:cs typeface="Times New Roman" panose="02020603050405020304" pitchFamily="18" charset="0"/>
              </a:rPr>
              <a:t> </a:t>
            </a:r>
          </a:p>
          <a:p>
            <a:pPr algn="just"/>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rate of reaction of </a:t>
            </a:r>
            <a:r>
              <a:rPr lang="en-US" dirty="0" err="1" smtClean="0">
                <a:latin typeface="Times New Roman" panose="02020603050405020304" pitchFamily="18" charset="0"/>
                <a:cs typeface="Times New Roman" panose="02020603050405020304" pitchFamily="18" charset="0"/>
              </a:rPr>
              <a:t>neopentyl</a:t>
            </a:r>
            <a:r>
              <a:rPr lang="en-US" dirty="0" smtClean="0">
                <a:latin typeface="Times New Roman" panose="02020603050405020304" pitchFamily="18" charset="0"/>
                <a:cs typeface="Times New Roman" panose="02020603050405020304" pitchFamily="18" charset="0"/>
              </a:rPr>
              <a:t> bromide </a:t>
            </a:r>
            <a:r>
              <a:rPr lang="en-US" dirty="0">
                <a:latin typeface="Times New Roman" panose="02020603050405020304" pitchFamily="18" charset="0"/>
                <a:cs typeface="Times New Roman" panose="02020603050405020304" pitchFamily="18" charset="0"/>
              </a:rPr>
              <a:t>with iodide ion is 470 times less than that of n-butyl </a:t>
            </a:r>
            <a:r>
              <a:rPr lang="en-US" dirty="0" smtClean="0">
                <a:latin typeface="Times New Roman" panose="02020603050405020304" pitchFamily="18" charset="0"/>
                <a:cs typeface="Times New Roman" panose="02020603050405020304" pitchFamily="18" charset="0"/>
              </a:rPr>
              <a:t>bromide. Under </a:t>
            </a:r>
            <a:r>
              <a:rPr lang="en-US" dirty="0" err="1" smtClean="0">
                <a:latin typeface="Times New Roman" panose="02020603050405020304" pitchFamily="18" charset="0"/>
                <a:cs typeface="Times New Roman" panose="02020603050405020304" pitchFamily="18" charset="0"/>
              </a:rPr>
              <a:t>solvolysis</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conditions the </a:t>
            </a:r>
            <a:r>
              <a:rPr lang="en-US" dirty="0" err="1">
                <a:latin typeface="Times New Roman" panose="02020603050405020304" pitchFamily="18" charset="0"/>
                <a:cs typeface="Times New Roman" panose="02020603050405020304" pitchFamily="18" charset="0"/>
              </a:rPr>
              <a:t>neopentyl</a:t>
            </a:r>
            <a:r>
              <a:rPr lang="en-US" dirty="0">
                <a:latin typeface="Times New Roman" panose="02020603050405020304" pitchFamily="18" charset="0"/>
                <a:cs typeface="Times New Roman" panose="02020603050405020304" pitchFamily="18" charset="0"/>
              </a:rPr>
              <a:t> system usually reacts with rearrangement to </a:t>
            </a: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t-</a:t>
            </a:r>
            <a:r>
              <a:rPr lang="en-US" dirty="0" err="1">
                <a:latin typeface="Times New Roman" panose="02020603050405020304" pitchFamily="18" charset="0"/>
                <a:cs typeface="Times New Roman" panose="02020603050405020304" pitchFamily="18" charset="0"/>
              </a:rPr>
              <a:t>pentyl</a:t>
            </a:r>
            <a:r>
              <a:rPr lang="en-US" dirty="0">
                <a:latin typeface="Times New Roman" panose="02020603050405020304" pitchFamily="18" charset="0"/>
                <a:cs typeface="Times New Roman" panose="02020603050405020304" pitchFamily="18" charset="0"/>
              </a:rPr>
              <a:t> system, although use of good nucleophiles in polar aprotic solvents </a:t>
            </a:r>
            <a:r>
              <a:rPr lang="en-US" dirty="0" smtClean="0">
                <a:latin typeface="Times New Roman" panose="02020603050405020304" pitchFamily="18" charset="0"/>
                <a:cs typeface="Times New Roman" panose="02020603050405020304" pitchFamily="18" charset="0"/>
              </a:rPr>
              <a:t>permits direct </a:t>
            </a:r>
            <a:r>
              <a:rPr lang="en-US" dirty="0">
                <a:latin typeface="Times New Roman" panose="02020603050405020304" pitchFamily="18" charset="0"/>
                <a:cs typeface="Times New Roman" panose="02020603050405020304" pitchFamily="18" charset="0"/>
              </a:rPr>
              <a:t>displacement to occur.</a:t>
            </a:r>
          </a:p>
        </p:txBody>
      </p:sp>
      <p:pic>
        <p:nvPicPr>
          <p:cNvPr id="4" name="Picture 3"/>
          <p:cNvPicPr>
            <a:picLocks noChangeAspect="1"/>
          </p:cNvPicPr>
          <p:nvPr/>
        </p:nvPicPr>
        <p:blipFill>
          <a:blip r:embed="rId2"/>
          <a:stretch>
            <a:fillRect/>
          </a:stretch>
        </p:blipFill>
        <p:spPr>
          <a:xfrm>
            <a:off x="3676392" y="1449856"/>
            <a:ext cx="5020887" cy="879504"/>
          </a:xfrm>
          <a:prstGeom prst="rect">
            <a:avLst/>
          </a:prstGeom>
        </p:spPr>
      </p:pic>
      <p:sp>
        <p:nvSpPr>
          <p:cNvPr id="2" name="Rectangle 1"/>
          <p:cNvSpPr/>
          <p:nvPr/>
        </p:nvSpPr>
        <p:spPr>
          <a:xfrm>
            <a:off x="4129506" y="823757"/>
            <a:ext cx="4035079" cy="523220"/>
          </a:xfrm>
          <a:prstGeom prst="rect">
            <a:avLst/>
          </a:prstGeom>
        </p:spPr>
        <p:txBody>
          <a:bodyPr wrap="none">
            <a:spAutoFit/>
          </a:bodyPr>
          <a:lstStyle/>
          <a:p>
            <a:r>
              <a:rPr lang="en-US" sz="2800" b="1" dirty="0">
                <a:latin typeface="Times New Roman" panose="02020603050405020304" pitchFamily="18" charset="0"/>
                <a:cs typeface="Times New Roman" panose="02020603050405020304" pitchFamily="18" charset="0"/>
              </a:rPr>
              <a:t>Steric and Strain Effects </a:t>
            </a:r>
            <a:endParaRPr lang="en-US" sz="2800"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E97799C9-84D9-46D2-A11E-BCF8A720529D}" type="slidenum">
              <a:rPr lang="en-US" smtClean="0"/>
              <a:t>100</a:t>
            </a:fld>
            <a:endParaRPr lang="en-US" dirty="0"/>
          </a:p>
        </p:txBody>
      </p:sp>
    </p:spTree>
    <p:extLst>
      <p:ext uri="{BB962C8B-B14F-4D97-AF65-F5344CB8AC3E}">
        <p14:creationId xmlns:p14="http://schemas.microsoft.com/office/powerpoint/2010/main" val="2795906965"/>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0011" y="2440554"/>
            <a:ext cx="10631978" cy="3935308"/>
          </a:xfrm>
        </p:spPr>
        <p:txBody>
          <a:bodyPr>
            <a:normAutofit fontScale="92500"/>
          </a:bodyPr>
          <a:lstStyle/>
          <a:p>
            <a:pPr algn="just"/>
            <a:r>
              <a:rPr lang="en-US" dirty="0">
                <a:latin typeface="Times New Roman" panose="02020603050405020304" pitchFamily="18" charset="0"/>
                <a:cs typeface="Times New Roman" panose="02020603050405020304" pitchFamily="18" charset="0"/>
              </a:rPr>
              <a:t>Steric effects of another kind become important in highly branched substrates</a:t>
            </a:r>
            <a:r>
              <a:rPr lang="en-US" dirty="0" smtClean="0">
                <a:latin typeface="Times New Roman" panose="02020603050405020304" pitchFamily="18" charset="0"/>
                <a:cs typeface="Times New Roman" panose="02020603050405020304" pitchFamily="18" charset="0"/>
              </a:rPr>
              <a:t>, and </a:t>
            </a:r>
            <a:r>
              <a:rPr lang="en-US" dirty="0">
                <a:latin typeface="Times New Roman" panose="02020603050405020304" pitchFamily="18" charset="0"/>
                <a:cs typeface="Times New Roman" panose="02020603050405020304" pitchFamily="18" charset="0"/>
              </a:rPr>
              <a:t>ionization can be facilitated by relief of steric crowding in going from the </a:t>
            </a:r>
            <a:r>
              <a:rPr lang="en-US" dirty="0" smtClean="0">
                <a:latin typeface="Times New Roman" panose="02020603050405020304" pitchFamily="18" charset="0"/>
                <a:cs typeface="Times New Roman" panose="02020603050405020304" pitchFamily="18" charset="0"/>
              </a:rPr>
              <a:t>tetrahedral ground </a:t>
            </a:r>
            <a:r>
              <a:rPr lang="en-US" dirty="0">
                <a:latin typeface="Times New Roman" panose="02020603050405020304" pitchFamily="18" charset="0"/>
                <a:cs typeface="Times New Roman" panose="02020603050405020304" pitchFamily="18" charset="0"/>
              </a:rPr>
              <a:t>state to the TS for </a:t>
            </a:r>
            <a:r>
              <a:rPr lang="en-US" dirty="0" smtClean="0">
                <a:latin typeface="Times New Roman" panose="02020603050405020304" pitchFamily="18" charset="0"/>
                <a:cs typeface="Times New Roman" panose="02020603050405020304" pitchFamily="18" charset="0"/>
              </a:rPr>
              <a:t>ionization. </a:t>
            </a:r>
          </a:p>
          <a:p>
            <a:pPr algn="just"/>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relative hydrolysis rates in 80</a:t>
            </a:r>
            <a:r>
              <a:rPr lang="en-US" dirty="0" smtClean="0">
                <a:latin typeface="Times New Roman" panose="02020603050405020304" pitchFamily="18" charset="0"/>
                <a:cs typeface="Times New Roman" panose="02020603050405020304" pitchFamily="18" charset="0"/>
              </a:rPr>
              <a:t>% aqueous </a:t>
            </a:r>
            <a:r>
              <a:rPr lang="en-US" dirty="0">
                <a:latin typeface="Times New Roman" panose="02020603050405020304" pitchFamily="18" charset="0"/>
                <a:cs typeface="Times New Roman" panose="02020603050405020304" pitchFamily="18" charset="0"/>
              </a:rPr>
              <a:t>acetone of t-butyl </a:t>
            </a:r>
            <a:r>
              <a:rPr lang="en-US" i="1" dirty="0">
                <a:latin typeface="Times New Roman" panose="02020603050405020304" pitchFamily="18" charset="0"/>
                <a:cs typeface="Times New Roman" panose="02020603050405020304" pitchFamily="18" charset="0"/>
              </a:rPr>
              <a:t>p</a:t>
            </a:r>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nitrobenzoate</a:t>
            </a:r>
            <a:r>
              <a:rPr lang="en-US" dirty="0">
                <a:latin typeface="Times New Roman" panose="02020603050405020304" pitchFamily="18" charset="0"/>
                <a:cs typeface="Times New Roman" panose="02020603050405020304" pitchFamily="18" charset="0"/>
              </a:rPr>
              <a:t> and 2,3,3-trimethyl-2-butyl </a:t>
            </a:r>
            <a:r>
              <a:rPr lang="en-US" i="1" dirty="0" smtClean="0">
                <a:latin typeface="Times New Roman" panose="02020603050405020304" pitchFamily="18" charset="0"/>
                <a:cs typeface="Times New Roman" panose="02020603050405020304" pitchFamily="18" charset="0"/>
              </a:rPr>
              <a:t>p</a:t>
            </a:r>
            <a:r>
              <a:rPr lang="en-US" dirty="0" smtClean="0">
                <a:latin typeface="Times New Roman" panose="02020603050405020304" pitchFamily="18" charset="0"/>
                <a:cs typeface="Times New Roman" panose="02020603050405020304" pitchFamily="18" charset="0"/>
              </a:rPr>
              <a:t>-</a:t>
            </a:r>
            <a:r>
              <a:rPr lang="en-US" dirty="0" err="1" smtClean="0">
                <a:latin typeface="Times New Roman" panose="02020603050405020304" pitchFamily="18" charset="0"/>
                <a:cs typeface="Times New Roman" panose="02020603050405020304" pitchFamily="18" charset="0"/>
              </a:rPr>
              <a:t>nitrobenzoate</a:t>
            </a:r>
            <a:r>
              <a:rPr lang="en-US" dirty="0" smtClean="0">
                <a:latin typeface="Times New Roman" panose="02020603050405020304" pitchFamily="18" charset="0"/>
                <a:cs typeface="Times New Roman" panose="02020603050405020304" pitchFamily="18" charset="0"/>
              </a:rPr>
              <a:t> are </a:t>
            </a:r>
            <a:r>
              <a:rPr lang="en-US" dirty="0">
                <a:latin typeface="Times New Roman" panose="02020603050405020304" pitchFamily="18" charset="0"/>
                <a:cs typeface="Times New Roman" panose="02020603050405020304" pitchFamily="18" charset="0"/>
              </a:rPr>
              <a:t>1:4.4</a:t>
            </a:r>
            <a:r>
              <a:rPr lang="en-US" dirty="0" smtClean="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This effect has been called B-</a:t>
            </a:r>
            <a:r>
              <a:rPr lang="en-US" i="1" dirty="0">
                <a:latin typeface="Times New Roman" panose="02020603050405020304" pitchFamily="18" charset="0"/>
                <a:cs typeface="Times New Roman" panose="02020603050405020304" pitchFamily="18" charset="0"/>
              </a:rPr>
              <a:t>strain </a:t>
            </a:r>
            <a:r>
              <a:rPr lang="en-US" dirty="0">
                <a:latin typeface="Times New Roman" panose="02020603050405020304" pitchFamily="18" charset="0"/>
                <a:cs typeface="Times New Roman" panose="02020603050405020304" pitchFamily="18" charset="0"/>
              </a:rPr>
              <a:t>(back strain), and in this example only a </a:t>
            </a:r>
            <a:r>
              <a:rPr lang="en-US" dirty="0" smtClean="0">
                <a:latin typeface="Times New Roman" panose="02020603050405020304" pitchFamily="18" charset="0"/>
                <a:cs typeface="Times New Roman" panose="02020603050405020304" pitchFamily="18" charset="0"/>
              </a:rPr>
              <a:t>modest rate </a:t>
            </a:r>
            <a:r>
              <a:rPr lang="en-US" dirty="0">
                <a:latin typeface="Times New Roman" panose="02020603050405020304" pitchFamily="18" charset="0"/>
                <a:cs typeface="Times New Roman" panose="02020603050405020304" pitchFamily="18" charset="0"/>
              </a:rPr>
              <a:t>enhancement is observed. </a:t>
            </a:r>
            <a:endParaRPr lang="en-US" dirty="0" smtClean="0">
              <a:latin typeface="Times New Roman" panose="02020603050405020304" pitchFamily="18" charset="0"/>
              <a:cs typeface="Times New Roman" panose="02020603050405020304" pitchFamily="18" charset="0"/>
            </a:endParaRPr>
          </a:p>
          <a:p>
            <a:pPr marL="0" indent="0" algn="just">
              <a:buNone/>
            </a:pPr>
            <a:endParaRPr lang="en-US" dirty="0" smtClean="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As </a:t>
            </a:r>
            <a:r>
              <a:rPr lang="en-US" dirty="0">
                <a:latin typeface="Times New Roman" panose="02020603050405020304" pitchFamily="18" charset="0"/>
                <a:cs typeface="Times New Roman" panose="02020603050405020304" pitchFamily="18" charset="0"/>
              </a:rPr>
              <a:t>the size of the groups is increased, the effect on </a:t>
            </a:r>
            <a:r>
              <a:rPr lang="en-US" dirty="0" smtClean="0">
                <a:latin typeface="Times New Roman" panose="02020603050405020304" pitchFamily="18" charset="0"/>
                <a:cs typeface="Times New Roman" panose="02020603050405020304" pitchFamily="18" charset="0"/>
              </a:rPr>
              <a:t>rate becomes </a:t>
            </a:r>
            <a:r>
              <a:rPr lang="en-US" dirty="0">
                <a:latin typeface="Times New Roman" panose="02020603050405020304" pitchFamily="18" charset="0"/>
                <a:cs typeface="Times New Roman" panose="02020603050405020304" pitchFamily="18" charset="0"/>
              </a:rPr>
              <a:t>larger. When all three of the groups in the above example are t-butyl, </a:t>
            </a:r>
            <a:r>
              <a:rPr lang="en-US" dirty="0" smtClean="0">
                <a:latin typeface="Times New Roman" panose="02020603050405020304" pitchFamily="18" charset="0"/>
                <a:cs typeface="Times New Roman" panose="02020603050405020304" pitchFamily="18" charset="0"/>
              </a:rPr>
              <a:t>the </a:t>
            </a:r>
            <a:r>
              <a:rPr lang="en-US" dirty="0" err="1" smtClean="0">
                <a:latin typeface="Times New Roman" panose="02020603050405020304" pitchFamily="18" charset="0"/>
                <a:cs typeface="Times New Roman" panose="02020603050405020304" pitchFamily="18" charset="0"/>
              </a:rPr>
              <a:t>solvolysis</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occurs 13,500 times faster than in t-butyl </a:t>
            </a:r>
            <a:r>
              <a:rPr lang="en-US" i="1" dirty="0" smtClean="0">
                <a:latin typeface="Times New Roman" panose="02020603050405020304" pitchFamily="18" charset="0"/>
                <a:cs typeface="Times New Roman" panose="02020603050405020304" pitchFamily="18" charset="0"/>
              </a:rPr>
              <a:t>p</a:t>
            </a:r>
            <a:r>
              <a:rPr lang="en-US" dirty="0" smtClean="0">
                <a:latin typeface="Times New Roman" panose="02020603050405020304" pitchFamily="18" charset="0"/>
                <a:cs typeface="Times New Roman" panose="02020603050405020304" pitchFamily="18" charset="0"/>
              </a:rPr>
              <a:t>-</a:t>
            </a:r>
            <a:r>
              <a:rPr lang="en-US" dirty="0" err="1" smtClean="0">
                <a:latin typeface="Times New Roman" panose="02020603050405020304" pitchFamily="18" charset="0"/>
                <a:cs typeface="Times New Roman" panose="02020603050405020304" pitchFamily="18" charset="0"/>
              </a:rPr>
              <a:t>nitrobenzoate</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3524596" y="1080655"/>
            <a:ext cx="5029200" cy="1296785"/>
          </a:xfrm>
          <a:prstGeom prst="rect">
            <a:avLst/>
          </a:prstGeom>
        </p:spPr>
      </p:pic>
      <p:sp>
        <p:nvSpPr>
          <p:cNvPr id="2" name="Rectangle 1"/>
          <p:cNvSpPr/>
          <p:nvPr/>
        </p:nvSpPr>
        <p:spPr>
          <a:xfrm>
            <a:off x="4066540" y="557435"/>
            <a:ext cx="3945311" cy="523220"/>
          </a:xfrm>
          <a:prstGeom prst="rect">
            <a:avLst/>
          </a:prstGeom>
        </p:spPr>
        <p:txBody>
          <a:bodyPr wrap="none">
            <a:spAutoFit/>
          </a:bodyPr>
          <a:lstStyle/>
          <a:p>
            <a:pPr algn="just"/>
            <a:r>
              <a:rPr lang="en-US" sz="2800" b="1" dirty="0">
                <a:latin typeface="Times New Roman" panose="02020603050405020304" pitchFamily="18" charset="0"/>
                <a:cs typeface="Times New Roman" panose="02020603050405020304" pitchFamily="18" charset="0"/>
              </a:rPr>
              <a:t>Steric and Strain Effects</a:t>
            </a:r>
            <a:endParaRPr lang="en-US" sz="2800"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E97799C9-84D9-46D2-A11E-BCF8A720529D}" type="slidenum">
              <a:rPr lang="en-US" smtClean="0"/>
              <a:t>101</a:t>
            </a:fld>
            <a:endParaRPr lang="en-US" dirty="0"/>
          </a:p>
        </p:txBody>
      </p:sp>
    </p:spTree>
    <p:extLst>
      <p:ext uri="{BB962C8B-B14F-4D97-AF65-F5344CB8AC3E}">
        <p14:creationId xmlns:p14="http://schemas.microsoft.com/office/powerpoint/2010/main" val="3388143228"/>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02724" y="3155447"/>
            <a:ext cx="9601196" cy="1591119"/>
          </a:xfrm>
        </p:spPr>
        <p:txBody>
          <a:bodyPr>
            <a:normAutofit/>
          </a:bodyPr>
          <a:lstStyle/>
          <a:p>
            <a:pPr marL="0" indent="0">
              <a:buNone/>
            </a:pPr>
            <a:r>
              <a:rPr lang="en-US" sz="4400" b="1" dirty="0" smtClean="0">
                <a:latin typeface="Times New Roman" panose="02020603050405020304" pitchFamily="18" charset="0"/>
                <a:cs typeface="Times New Roman" panose="02020603050405020304" pitchFamily="18" charset="0"/>
              </a:rPr>
              <a:t>Effects </a:t>
            </a:r>
            <a:r>
              <a:rPr lang="en-US" sz="4400" b="1" dirty="0">
                <a:latin typeface="Times New Roman" panose="02020603050405020304" pitchFamily="18" charset="0"/>
                <a:cs typeface="Times New Roman" panose="02020603050405020304" pitchFamily="18" charset="0"/>
              </a:rPr>
              <a:t>of Conjugation on Reactivity</a:t>
            </a:r>
            <a:endParaRPr lang="en-US" sz="4400"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E97799C9-84D9-46D2-A11E-BCF8A720529D}" type="slidenum">
              <a:rPr lang="en-US" smtClean="0"/>
              <a:t>102</a:t>
            </a:fld>
            <a:endParaRPr lang="en-US" dirty="0"/>
          </a:p>
        </p:txBody>
      </p:sp>
    </p:spTree>
    <p:extLst>
      <p:ext uri="{BB962C8B-B14F-4D97-AF65-F5344CB8AC3E}">
        <p14:creationId xmlns:p14="http://schemas.microsoft.com/office/powerpoint/2010/main" val="187442558"/>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2" y="837463"/>
            <a:ext cx="9601196" cy="3318936"/>
          </a:xfrm>
        </p:spPr>
        <p:txBody>
          <a:bodyPr>
            <a:noAutofit/>
          </a:bodyPr>
          <a:lstStyle/>
          <a:p>
            <a:pPr algn="just"/>
            <a:r>
              <a:rPr lang="en-US" dirty="0">
                <a:latin typeface="Times New Roman" panose="02020603050405020304" pitchFamily="18" charset="0"/>
                <a:cs typeface="Times New Roman" panose="02020603050405020304" pitchFamily="18" charset="0"/>
              </a:rPr>
              <a:t>In addition to steric effects, there are other important substituent effects </a:t>
            </a:r>
            <a:r>
              <a:rPr lang="en-US" dirty="0" smtClean="0">
                <a:latin typeface="Times New Roman" panose="02020603050405020304" pitchFamily="18" charset="0"/>
                <a:cs typeface="Times New Roman" panose="02020603050405020304" pitchFamily="18" charset="0"/>
              </a:rPr>
              <a:t>that influence </a:t>
            </a:r>
            <a:r>
              <a:rPr lang="en-US" dirty="0">
                <a:latin typeface="Times New Roman" panose="02020603050405020304" pitchFamily="18" charset="0"/>
                <a:cs typeface="Times New Roman" panose="02020603050405020304" pitchFamily="18" charset="0"/>
              </a:rPr>
              <a:t>both the rate and mechanism of nucleophilic substitution reactions. </a:t>
            </a: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benzylic and allylic cations are stabilized by electron delocalization.</a:t>
            </a:r>
          </a:p>
          <a:p>
            <a:pPr algn="just"/>
            <a:r>
              <a:rPr lang="en-US" dirty="0">
                <a:latin typeface="Times New Roman" panose="02020603050405020304" pitchFamily="18" charset="0"/>
                <a:cs typeface="Times New Roman" panose="02020603050405020304" pitchFamily="18" charset="0"/>
              </a:rPr>
              <a:t>It is therefore easy to understand why substitution reactions of the </a:t>
            </a:r>
            <a:r>
              <a:rPr lang="en-US" dirty="0" smtClean="0">
                <a:latin typeface="Times New Roman" panose="02020603050405020304" pitchFamily="18" charset="0"/>
                <a:cs typeface="Times New Roman" panose="02020603050405020304" pitchFamily="18" charset="0"/>
              </a:rPr>
              <a:t>ionization type </a:t>
            </a:r>
            <a:r>
              <a:rPr lang="en-US" dirty="0">
                <a:latin typeface="Times New Roman" panose="02020603050405020304" pitchFamily="18" charset="0"/>
                <a:cs typeface="Times New Roman" panose="02020603050405020304" pitchFamily="18" charset="0"/>
              </a:rPr>
              <a:t>proceed more rapidly in these systems than in alkyl systems. Direct </a:t>
            </a:r>
            <a:r>
              <a:rPr lang="en-US" dirty="0" smtClean="0">
                <a:latin typeface="Times New Roman" panose="02020603050405020304" pitchFamily="18" charset="0"/>
                <a:cs typeface="Times New Roman" panose="02020603050405020304" pitchFamily="18" charset="0"/>
              </a:rPr>
              <a:t>displacement reactions </a:t>
            </a:r>
            <a:r>
              <a:rPr lang="en-US" dirty="0">
                <a:latin typeface="Times New Roman" panose="02020603050405020304" pitchFamily="18" charset="0"/>
                <a:cs typeface="Times New Roman" panose="02020603050405020304" pitchFamily="18" charset="0"/>
              </a:rPr>
              <a:t>also take place particularly rapidly in benzylic and allylic </a:t>
            </a:r>
            <a:r>
              <a:rPr lang="en-US" dirty="0" smtClean="0">
                <a:latin typeface="Times New Roman" panose="02020603050405020304" pitchFamily="18" charset="0"/>
                <a:cs typeface="Times New Roman" panose="02020603050405020304" pitchFamily="18" charset="0"/>
              </a:rPr>
              <a:t>systems. </a:t>
            </a:r>
          </a:p>
        </p:txBody>
      </p:sp>
      <p:pic>
        <p:nvPicPr>
          <p:cNvPr id="4" name="Picture 3"/>
          <p:cNvPicPr>
            <a:picLocks noChangeAspect="1"/>
          </p:cNvPicPr>
          <p:nvPr/>
        </p:nvPicPr>
        <p:blipFill>
          <a:blip r:embed="rId2"/>
          <a:stretch>
            <a:fillRect/>
          </a:stretch>
        </p:blipFill>
        <p:spPr>
          <a:xfrm>
            <a:off x="2682722" y="4239956"/>
            <a:ext cx="7065818" cy="1635912"/>
          </a:xfrm>
          <a:prstGeom prst="rect">
            <a:avLst/>
          </a:prstGeom>
        </p:spPr>
      </p:pic>
      <p:sp>
        <p:nvSpPr>
          <p:cNvPr id="2" name="Slide Number Placeholder 1"/>
          <p:cNvSpPr>
            <a:spLocks noGrp="1"/>
          </p:cNvSpPr>
          <p:nvPr>
            <p:ph type="sldNum" sz="quarter" idx="12"/>
          </p:nvPr>
        </p:nvSpPr>
        <p:spPr/>
        <p:txBody>
          <a:bodyPr/>
          <a:lstStyle/>
          <a:p>
            <a:fld id="{E97799C9-84D9-46D2-A11E-BCF8A720529D}" type="slidenum">
              <a:rPr lang="en-US" smtClean="0"/>
              <a:t>103</a:t>
            </a:fld>
            <a:endParaRPr lang="en-US" dirty="0"/>
          </a:p>
        </p:txBody>
      </p:sp>
    </p:spTree>
    <p:extLst>
      <p:ext uri="{BB962C8B-B14F-4D97-AF65-F5344CB8AC3E}">
        <p14:creationId xmlns:p14="http://schemas.microsoft.com/office/powerpoint/2010/main" val="4021853592"/>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r>
              <a:rPr lang="en-US" dirty="0">
                <a:latin typeface="Times New Roman" panose="02020603050405020304" pitchFamily="18" charset="0"/>
                <a:cs typeface="Times New Roman" panose="02020603050405020304" pitchFamily="18" charset="0"/>
              </a:rPr>
              <a:t>For example, allyl chloride is 33 times more reactive than ethyl chloride toward iodide ion in acetone. These enhanced rates reflect stabilization of the S</a:t>
            </a:r>
            <a:r>
              <a:rPr lang="en-US" baseline="-25000" dirty="0">
                <a:latin typeface="Times New Roman" panose="02020603050405020304" pitchFamily="18" charset="0"/>
                <a:cs typeface="Times New Roman" panose="02020603050405020304" pitchFamily="18" charset="0"/>
              </a:rPr>
              <a:t>N</a:t>
            </a:r>
            <a:r>
              <a:rPr lang="en-US" dirty="0">
                <a:latin typeface="Times New Roman" panose="02020603050405020304" pitchFamily="18" charset="0"/>
                <a:cs typeface="Times New Roman" panose="02020603050405020304" pitchFamily="18" charset="0"/>
              </a:rPr>
              <a:t>2 TS through overlap of the p-type orbital that develops at carbon. The  systems of the allylic and benzylic groups provide extended conjugation. </a:t>
            </a:r>
          </a:p>
          <a:p>
            <a:pPr algn="just"/>
            <a:r>
              <a:rPr lang="en-US" dirty="0">
                <a:latin typeface="Times New Roman" panose="02020603050405020304" pitchFamily="18" charset="0"/>
                <a:cs typeface="Times New Roman" panose="02020603050405020304" pitchFamily="18" charset="0"/>
              </a:rPr>
              <a:t>This conjugation can stabilize the TS, whether the substitution site has carbocation character and is electron poor or is electron rich as a result of a concerted S</a:t>
            </a:r>
            <a:r>
              <a:rPr lang="en-US" baseline="-25000" dirty="0">
                <a:latin typeface="Times New Roman" panose="02020603050405020304" pitchFamily="18" charset="0"/>
                <a:cs typeface="Times New Roman" panose="02020603050405020304" pitchFamily="18" charset="0"/>
              </a:rPr>
              <a:t>N</a:t>
            </a:r>
            <a:r>
              <a:rPr lang="en-US" dirty="0">
                <a:latin typeface="Times New Roman" panose="02020603050405020304" pitchFamily="18" charset="0"/>
                <a:cs typeface="Times New Roman" panose="02020603050405020304" pitchFamily="18" charset="0"/>
              </a:rPr>
              <a:t>2 mechanism.</a:t>
            </a:r>
          </a:p>
          <a:p>
            <a:endParaRPr lang="en-US" dirty="0"/>
          </a:p>
        </p:txBody>
      </p:sp>
      <p:sp>
        <p:nvSpPr>
          <p:cNvPr id="4" name="Slide Number Placeholder 3"/>
          <p:cNvSpPr>
            <a:spLocks noGrp="1"/>
          </p:cNvSpPr>
          <p:nvPr>
            <p:ph type="sldNum" sz="quarter" idx="12"/>
          </p:nvPr>
        </p:nvSpPr>
        <p:spPr/>
        <p:txBody>
          <a:bodyPr/>
          <a:lstStyle/>
          <a:p>
            <a:fld id="{E97799C9-84D9-46D2-A11E-BCF8A720529D}" type="slidenum">
              <a:rPr lang="en-US" smtClean="0"/>
              <a:t>104</a:t>
            </a:fld>
            <a:endParaRPr lang="en-US" dirty="0"/>
          </a:p>
        </p:txBody>
      </p:sp>
    </p:spTree>
    <p:extLst>
      <p:ext uri="{BB962C8B-B14F-4D97-AF65-F5344CB8AC3E}">
        <p14:creationId xmlns:p14="http://schemas.microsoft.com/office/powerpoint/2010/main" val="2825131816"/>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6392" y="3902067"/>
            <a:ext cx="10532226" cy="2066933"/>
          </a:xfrm>
        </p:spPr>
        <p:txBody>
          <a:bodyPr>
            <a:noAutofit/>
          </a:bodyPr>
          <a:lstStyle/>
          <a:p>
            <a:pPr marL="0" indent="0" algn="just">
              <a:buNone/>
            </a:pPr>
            <a:r>
              <a:rPr lang="en-US" dirty="0" smtClean="0">
                <a:latin typeface="Times New Roman" panose="02020603050405020304" pitchFamily="18" charset="0"/>
                <a:cs typeface="Times New Roman" panose="02020603050405020304" pitchFamily="18" charset="0"/>
              </a:rPr>
              <a:t>Carbonyl </a:t>
            </a:r>
            <a:r>
              <a:rPr lang="en-US" dirty="0">
                <a:latin typeface="Times New Roman" panose="02020603050405020304" pitchFamily="18" charset="0"/>
                <a:cs typeface="Times New Roman" panose="02020603050405020304" pitchFamily="18" charset="0"/>
              </a:rPr>
              <a:t>groups also affect reactivity. Substitution by the </a:t>
            </a:r>
            <a:r>
              <a:rPr lang="en-US" dirty="0" smtClean="0">
                <a:latin typeface="Times New Roman" panose="02020603050405020304" pitchFamily="18" charset="0"/>
                <a:cs typeface="Times New Roman" panose="02020603050405020304" pitchFamily="18" charset="0"/>
              </a:rPr>
              <a:t>ionization mechanism </a:t>
            </a:r>
            <a:r>
              <a:rPr lang="en-US" dirty="0">
                <a:latin typeface="Times New Roman" panose="02020603050405020304" pitchFamily="18" charset="0"/>
                <a:cs typeface="Times New Roman" panose="02020603050405020304" pitchFamily="18" charset="0"/>
              </a:rPr>
              <a:t>proceeds slowly on α</a:t>
            </a:r>
            <a:r>
              <a:rPr lang="en-US" dirty="0" smtClean="0">
                <a:latin typeface="Times New Roman" panose="02020603050405020304" pitchFamily="18" charset="0"/>
                <a:cs typeface="Times New Roman" panose="02020603050405020304" pitchFamily="18" charset="0"/>
              </a:rPr>
              <a:t>-halo </a:t>
            </a:r>
            <a:r>
              <a:rPr lang="en-US" dirty="0">
                <a:latin typeface="Times New Roman" panose="02020603050405020304" pitchFamily="18" charset="0"/>
                <a:cs typeface="Times New Roman" panose="02020603050405020304" pitchFamily="18" charset="0"/>
              </a:rPr>
              <a:t>derivatives of ketones, aldehydes, acids, esters</a:t>
            </a:r>
            <a:r>
              <a:rPr lang="en-US" dirty="0" smtClean="0">
                <a:latin typeface="Times New Roman" panose="02020603050405020304" pitchFamily="18" charset="0"/>
                <a:cs typeface="Times New Roman" panose="02020603050405020304" pitchFamily="18" charset="0"/>
              </a:rPr>
              <a:t>, nitriles</a:t>
            </a:r>
            <a:r>
              <a:rPr lang="en-US" dirty="0">
                <a:latin typeface="Times New Roman" panose="02020603050405020304" pitchFamily="18" charset="0"/>
                <a:cs typeface="Times New Roman" panose="02020603050405020304" pitchFamily="18" charset="0"/>
              </a:rPr>
              <a:t>, and related compounds. </a:t>
            </a:r>
            <a:r>
              <a:rPr lang="en-US" dirty="0" smtClean="0">
                <a:latin typeface="Times New Roman" panose="02020603050405020304" pitchFamily="18" charset="0"/>
                <a:cs typeface="Times New Roman" panose="02020603050405020304" pitchFamily="18" charset="0"/>
              </a:rPr>
              <a:t>Such </a:t>
            </a:r>
            <a:r>
              <a:rPr lang="en-US" dirty="0">
                <a:latin typeface="Times New Roman" panose="02020603050405020304" pitchFamily="18" charset="0"/>
                <a:cs typeface="Times New Roman" panose="02020603050405020304" pitchFamily="18" charset="0"/>
              </a:rPr>
              <a:t>substituents </a:t>
            </a:r>
            <a:r>
              <a:rPr lang="en-US" dirty="0" smtClean="0">
                <a:latin typeface="Times New Roman" panose="02020603050405020304" pitchFamily="18" charset="0"/>
                <a:cs typeface="Times New Roman" panose="02020603050405020304" pitchFamily="18" charset="0"/>
              </a:rPr>
              <a:t>destabilize a </a:t>
            </a:r>
            <a:r>
              <a:rPr lang="en-US" dirty="0">
                <a:latin typeface="Times New Roman" panose="02020603050405020304" pitchFamily="18" charset="0"/>
                <a:cs typeface="Times New Roman" panose="02020603050405020304" pitchFamily="18" charset="0"/>
              </a:rPr>
              <a:t>carbocation intermediate, but substitution by the direct displacement </a:t>
            </a:r>
            <a:r>
              <a:rPr lang="en-US" dirty="0" smtClean="0">
                <a:latin typeface="Times New Roman" panose="02020603050405020304" pitchFamily="18" charset="0"/>
                <a:cs typeface="Times New Roman" panose="02020603050405020304" pitchFamily="18" charset="0"/>
              </a:rPr>
              <a:t>mechanism proceeds </a:t>
            </a:r>
            <a:r>
              <a:rPr lang="en-US" dirty="0">
                <a:latin typeface="Times New Roman" panose="02020603050405020304" pitchFamily="18" charset="0"/>
                <a:cs typeface="Times New Roman" panose="02020603050405020304" pitchFamily="18" charset="0"/>
              </a:rPr>
              <a:t>especially readily in these systems. </a:t>
            </a:r>
          </a:p>
        </p:txBody>
      </p:sp>
      <p:pic>
        <p:nvPicPr>
          <p:cNvPr id="5" name="Picture 4"/>
          <p:cNvPicPr>
            <a:picLocks noChangeAspect="1"/>
          </p:cNvPicPr>
          <p:nvPr/>
        </p:nvPicPr>
        <p:blipFill>
          <a:blip r:embed="rId2"/>
          <a:stretch>
            <a:fillRect/>
          </a:stretch>
        </p:blipFill>
        <p:spPr>
          <a:xfrm>
            <a:off x="2553872" y="1197520"/>
            <a:ext cx="7057265" cy="2425147"/>
          </a:xfrm>
          <a:prstGeom prst="rect">
            <a:avLst/>
          </a:prstGeom>
        </p:spPr>
      </p:pic>
      <p:sp>
        <p:nvSpPr>
          <p:cNvPr id="4" name="Slide Number Placeholder 3"/>
          <p:cNvSpPr>
            <a:spLocks noGrp="1"/>
          </p:cNvSpPr>
          <p:nvPr>
            <p:ph type="sldNum" sz="quarter" idx="12"/>
          </p:nvPr>
        </p:nvSpPr>
        <p:spPr/>
        <p:txBody>
          <a:bodyPr/>
          <a:lstStyle/>
          <a:p>
            <a:fld id="{E97799C9-84D9-46D2-A11E-BCF8A720529D}" type="slidenum">
              <a:rPr lang="en-US" smtClean="0"/>
              <a:t>105</a:t>
            </a:fld>
            <a:endParaRPr lang="en-US" dirty="0"/>
          </a:p>
        </p:txBody>
      </p:sp>
    </p:spTree>
    <p:extLst>
      <p:ext uri="{BB962C8B-B14F-4D97-AF65-F5344CB8AC3E}">
        <p14:creationId xmlns:p14="http://schemas.microsoft.com/office/powerpoint/2010/main" val="3867145489"/>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44826" y="755374"/>
            <a:ext cx="10465904" cy="5128591"/>
          </a:xfrm>
        </p:spPr>
        <p:txBody>
          <a:bodyPr>
            <a:normAutofit lnSpcReduction="10000"/>
          </a:bodyPr>
          <a:lstStyle/>
          <a:p>
            <a:pPr algn="just"/>
            <a:r>
              <a:rPr lang="en-US" dirty="0">
                <a:latin typeface="Times New Roman" panose="02020603050405020304" pitchFamily="18" charset="0"/>
                <a:cs typeface="Times New Roman" panose="02020603050405020304" pitchFamily="18" charset="0"/>
              </a:rPr>
              <a:t>Table 4.10 indicates some representative relative rate accelerations.</a:t>
            </a:r>
            <a:r>
              <a:rPr lang="en-US" b="1" dirty="0">
                <a:latin typeface="Times New Roman" panose="02020603050405020304" pitchFamily="18" charset="0"/>
                <a:cs typeface="Times New Roman" panose="02020603050405020304" pitchFamily="18" charset="0"/>
              </a:rPr>
              <a:t> Steric effects may be responsible for part of the observed acceleration</a:t>
            </a:r>
            <a:r>
              <a:rPr lang="en-US" dirty="0">
                <a:latin typeface="Times New Roman" panose="02020603050405020304" pitchFamily="18" charset="0"/>
                <a:cs typeface="Times New Roman" panose="02020603050405020304" pitchFamily="18" charset="0"/>
              </a:rPr>
              <a:t>, since an sp</a:t>
            </a:r>
            <a:r>
              <a:rPr lang="en-US" baseline="30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 carbon, such as in a carbonyl group, offers </a:t>
            </a:r>
            <a:r>
              <a:rPr lang="en-US" b="1" dirty="0">
                <a:latin typeface="Times New Roman" panose="02020603050405020304" pitchFamily="18" charset="0"/>
                <a:cs typeface="Times New Roman" panose="02020603050405020304" pitchFamily="18" charset="0"/>
              </a:rPr>
              <a:t>less steric resistance </a:t>
            </a:r>
            <a:r>
              <a:rPr lang="en-US" dirty="0">
                <a:latin typeface="Times New Roman" panose="02020603050405020304" pitchFamily="18" charset="0"/>
                <a:cs typeface="Times New Roman" panose="02020603050405020304" pitchFamily="18" charset="0"/>
              </a:rPr>
              <a:t>to the incoming nucleophile than an alkyl group. </a:t>
            </a:r>
          </a:p>
          <a:p>
            <a:pPr algn="just"/>
            <a:endParaRPr lang="en-US" dirty="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major effect is believed to be electronic. </a:t>
            </a: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adjacent  LUMO of the carbonyl group can interact with the electron density that builds up at the </a:t>
            </a:r>
            <a:r>
              <a:rPr lang="en-US" dirty="0" err="1">
                <a:latin typeface="Times New Roman" panose="02020603050405020304" pitchFamily="18" charset="0"/>
                <a:cs typeface="Times New Roman" panose="02020603050405020304" pitchFamily="18" charset="0"/>
              </a:rPr>
              <a:t>pentacoordinate</a:t>
            </a:r>
            <a:r>
              <a:rPr lang="en-US" dirty="0">
                <a:latin typeface="Times New Roman" panose="02020603050405020304" pitchFamily="18" charset="0"/>
                <a:cs typeface="Times New Roman" panose="02020603050405020304" pitchFamily="18" charset="0"/>
              </a:rPr>
              <a:t> carbon in the TS. </a:t>
            </a:r>
            <a:endParaRPr lang="en-US" dirty="0" smtClean="0">
              <a:latin typeface="Times New Roman" panose="02020603050405020304" pitchFamily="18" charset="0"/>
              <a:cs typeface="Times New Roman" panose="02020603050405020304" pitchFamily="18" charset="0"/>
            </a:endParaRPr>
          </a:p>
          <a:p>
            <a:pPr marL="0" indent="0" algn="just">
              <a:buNone/>
            </a:pPr>
            <a:endParaRPr lang="en-US" dirty="0" smtClean="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This </a:t>
            </a:r>
            <a:r>
              <a:rPr lang="en-US" dirty="0">
                <a:latin typeface="Times New Roman" panose="02020603050405020304" pitchFamily="18" charset="0"/>
                <a:cs typeface="Times New Roman" panose="02020603050405020304" pitchFamily="18" charset="0"/>
              </a:rPr>
              <a:t>can be described in resonance terminology as a contribution from an </a:t>
            </a:r>
            <a:r>
              <a:rPr lang="en-US" dirty="0" err="1">
                <a:latin typeface="Times New Roman" panose="02020603050405020304" pitchFamily="18" charset="0"/>
                <a:cs typeface="Times New Roman" panose="02020603050405020304" pitchFamily="18" charset="0"/>
              </a:rPr>
              <a:t>enolate</a:t>
            </a:r>
            <a:r>
              <a:rPr lang="en-US" dirty="0">
                <a:latin typeface="Times New Roman" panose="02020603050405020304" pitchFamily="18" charset="0"/>
                <a:cs typeface="Times New Roman" panose="02020603050405020304" pitchFamily="18" charset="0"/>
              </a:rPr>
              <a:t>-like structure to the TS. In MO terminology, the low-lying LUMO has a stabilizing interaction with the developing p orbital of the TS. </a:t>
            </a:r>
          </a:p>
          <a:p>
            <a:endParaRPr lang="en-US" dirty="0"/>
          </a:p>
        </p:txBody>
      </p:sp>
      <p:sp>
        <p:nvSpPr>
          <p:cNvPr id="4" name="Slide Number Placeholder 3"/>
          <p:cNvSpPr>
            <a:spLocks noGrp="1"/>
          </p:cNvSpPr>
          <p:nvPr>
            <p:ph type="sldNum" sz="quarter" idx="12"/>
          </p:nvPr>
        </p:nvSpPr>
        <p:spPr/>
        <p:txBody>
          <a:bodyPr/>
          <a:lstStyle/>
          <a:p>
            <a:fld id="{E97799C9-84D9-46D2-A11E-BCF8A720529D}" type="slidenum">
              <a:rPr lang="en-US" smtClean="0"/>
              <a:t>106</a:t>
            </a:fld>
            <a:endParaRPr lang="en-US" dirty="0"/>
          </a:p>
        </p:txBody>
      </p:sp>
    </p:spTree>
    <p:extLst>
      <p:ext uri="{BB962C8B-B14F-4D97-AF65-F5344CB8AC3E}">
        <p14:creationId xmlns:p14="http://schemas.microsoft.com/office/powerpoint/2010/main" val="488301355"/>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435630" y="1223201"/>
            <a:ext cx="7182196" cy="4878341"/>
          </a:xfrm>
          <a:prstGeom prst="rect">
            <a:avLst/>
          </a:prstGeom>
        </p:spPr>
      </p:pic>
      <p:sp>
        <p:nvSpPr>
          <p:cNvPr id="3" name="Slide Number Placeholder 2"/>
          <p:cNvSpPr>
            <a:spLocks noGrp="1"/>
          </p:cNvSpPr>
          <p:nvPr>
            <p:ph type="sldNum" sz="quarter" idx="12"/>
          </p:nvPr>
        </p:nvSpPr>
        <p:spPr/>
        <p:txBody>
          <a:bodyPr/>
          <a:lstStyle/>
          <a:p>
            <a:fld id="{E97799C9-84D9-46D2-A11E-BCF8A720529D}" type="slidenum">
              <a:rPr lang="en-US" smtClean="0"/>
              <a:t>107</a:t>
            </a:fld>
            <a:endParaRPr lang="en-US" dirty="0"/>
          </a:p>
        </p:txBody>
      </p:sp>
    </p:spTree>
    <p:extLst>
      <p:ext uri="{BB962C8B-B14F-4D97-AF65-F5344CB8AC3E}">
        <p14:creationId xmlns:p14="http://schemas.microsoft.com/office/powerpoint/2010/main" val="1872939897"/>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4765" y="3535302"/>
            <a:ext cx="10375790" cy="1424324"/>
          </a:xfrm>
        </p:spPr>
        <p:txBody>
          <a:bodyPr>
            <a:noAutofit/>
          </a:bodyPr>
          <a:lstStyle/>
          <a:p>
            <a:pPr marL="0" indent="0" algn="just">
              <a:buNone/>
            </a:pPr>
            <a:r>
              <a:rPr lang="en-US" sz="2200" dirty="0">
                <a:latin typeface="Times New Roman" panose="02020603050405020304" pitchFamily="18" charset="0"/>
                <a:cs typeface="Times New Roman" panose="02020603050405020304" pitchFamily="18" charset="0"/>
              </a:rPr>
              <a:t>It should be noted that not all electron-attracting groups enhance reactivity. </a:t>
            </a:r>
            <a:r>
              <a:rPr lang="en-US" sz="2200" dirty="0" smtClean="0">
                <a:latin typeface="Times New Roman" panose="02020603050405020304" pitchFamily="18" charset="0"/>
                <a:cs typeface="Times New Roman" panose="02020603050405020304" pitchFamily="18" charset="0"/>
              </a:rPr>
              <a:t>The sulfonyl </a:t>
            </a:r>
            <a:r>
              <a:rPr lang="en-US" sz="2200" dirty="0">
                <a:latin typeface="Times New Roman" panose="02020603050405020304" pitchFamily="18" charset="0"/>
                <a:cs typeface="Times New Roman" panose="02020603050405020304" pitchFamily="18" charset="0"/>
              </a:rPr>
              <a:t>and </a:t>
            </a:r>
            <a:r>
              <a:rPr lang="en-US" sz="2200" dirty="0" err="1">
                <a:latin typeface="Times New Roman" panose="02020603050405020304" pitchFamily="18" charset="0"/>
                <a:cs typeface="Times New Roman" panose="02020603050405020304" pitchFamily="18" charset="0"/>
              </a:rPr>
              <a:t>trifluoro</a:t>
            </a:r>
            <a:r>
              <a:rPr lang="en-US" sz="2200" dirty="0">
                <a:latin typeface="Times New Roman" panose="02020603050405020304" pitchFamily="18" charset="0"/>
                <a:cs typeface="Times New Roman" panose="02020603050405020304" pitchFamily="18" charset="0"/>
              </a:rPr>
              <a:t> groups, which cannot participate in this type of  conjugation</a:t>
            </a:r>
            <a:r>
              <a:rPr lang="en-US" sz="2200" dirty="0" smtClean="0">
                <a:latin typeface="Times New Roman" panose="02020603050405020304" pitchFamily="18" charset="0"/>
                <a:cs typeface="Times New Roman" panose="02020603050405020304" pitchFamily="18" charset="0"/>
              </a:rPr>
              <a:t>, retard </a:t>
            </a:r>
            <a:r>
              <a:rPr lang="en-US" sz="2200" dirty="0">
                <a:latin typeface="Times New Roman" panose="02020603050405020304" pitchFamily="18" charset="0"/>
                <a:cs typeface="Times New Roman" panose="02020603050405020304" pitchFamily="18" charset="0"/>
              </a:rPr>
              <a:t>the rate of </a:t>
            </a:r>
            <a:r>
              <a:rPr lang="en-US" sz="2200" dirty="0" smtClean="0">
                <a:latin typeface="Times New Roman" panose="02020603050405020304" pitchFamily="18" charset="0"/>
                <a:cs typeface="Times New Roman" panose="02020603050405020304" pitchFamily="18" charset="0"/>
              </a:rPr>
              <a:t>S</a:t>
            </a:r>
            <a:r>
              <a:rPr lang="en-US" sz="2200" baseline="-25000" dirty="0" smtClean="0">
                <a:latin typeface="Times New Roman" panose="02020603050405020304" pitchFamily="18" charset="0"/>
                <a:cs typeface="Times New Roman" panose="02020603050405020304" pitchFamily="18" charset="0"/>
              </a:rPr>
              <a:t>N</a:t>
            </a:r>
            <a:r>
              <a:rPr lang="en-US" sz="2200" dirty="0" smtClean="0">
                <a:latin typeface="Times New Roman" panose="02020603050405020304" pitchFamily="18" charset="0"/>
                <a:cs typeface="Times New Roman" panose="02020603050405020304" pitchFamily="18" charset="0"/>
              </a:rPr>
              <a:t>2 </a:t>
            </a:r>
            <a:r>
              <a:rPr lang="en-US" sz="2200" dirty="0">
                <a:latin typeface="Times New Roman" panose="02020603050405020304" pitchFamily="18" charset="0"/>
                <a:cs typeface="Times New Roman" panose="02020603050405020304" pitchFamily="18" charset="0"/>
              </a:rPr>
              <a:t>substitution at an adjacent </a:t>
            </a:r>
            <a:r>
              <a:rPr lang="en-US" sz="2200" dirty="0" smtClean="0">
                <a:latin typeface="Times New Roman" panose="02020603050405020304" pitchFamily="18" charset="0"/>
                <a:cs typeface="Times New Roman" panose="02020603050405020304" pitchFamily="18" charset="0"/>
              </a:rPr>
              <a:t>carbon. </a:t>
            </a:r>
          </a:p>
          <a:p>
            <a:pPr marL="0" indent="0" algn="just">
              <a:buNone/>
            </a:pPr>
            <a:r>
              <a:rPr lang="en-US" sz="2200" dirty="0" smtClean="0">
                <a:latin typeface="Times New Roman" panose="02020603050405020304" pitchFamily="18" charset="0"/>
                <a:cs typeface="Times New Roman" panose="02020603050405020304" pitchFamily="18" charset="0"/>
              </a:rPr>
              <a:t>The </a:t>
            </a:r>
            <a:r>
              <a:rPr lang="en-US" sz="2200" dirty="0">
                <a:latin typeface="Times New Roman" panose="02020603050405020304" pitchFamily="18" charset="0"/>
                <a:cs typeface="Times New Roman" panose="02020603050405020304" pitchFamily="18" charset="0"/>
              </a:rPr>
              <a:t>extent of the rate enhancement of adjacent substituents is dependent on </a:t>
            </a:r>
            <a:r>
              <a:rPr lang="en-US" sz="2200" dirty="0" smtClean="0">
                <a:latin typeface="Times New Roman" panose="02020603050405020304" pitchFamily="18" charset="0"/>
                <a:cs typeface="Times New Roman" panose="02020603050405020304" pitchFamily="18" charset="0"/>
              </a:rPr>
              <a:t>the nature </a:t>
            </a:r>
            <a:r>
              <a:rPr lang="en-US" sz="2200" dirty="0">
                <a:latin typeface="Times New Roman" panose="02020603050405020304" pitchFamily="18" charset="0"/>
                <a:cs typeface="Times New Roman" panose="02020603050405020304" pitchFamily="18" charset="0"/>
              </a:rPr>
              <a:t>of the TS. The </a:t>
            </a:r>
            <a:r>
              <a:rPr lang="en-US" sz="2200" dirty="0" smtClean="0">
                <a:latin typeface="Times New Roman" panose="02020603050405020304" pitchFamily="18" charset="0"/>
                <a:cs typeface="Times New Roman" panose="02020603050405020304" pitchFamily="18" charset="0"/>
              </a:rPr>
              <a:t>most important </a:t>
            </a:r>
            <a:r>
              <a:rPr lang="en-US" sz="2200" dirty="0">
                <a:latin typeface="Times New Roman" panose="02020603050405020304" pitchFamily="18" charset="0"/>
                <a:cs typeface="Times New Roman" panose="02020603050405020304" pitchFamily="18" charset="0"/>
              </a:rPr>
              <a:t>factor is the nature of the </a:t>
            </a:r>
            <a:r>
              <a:rPr lang="en-US" sz="2200" dirty="0" smtClean="0">
                <a:latin typeface="Times New Roman" panose="02020603050405020304" pitchFamily="18" charset="0"/>
                <a:cs typeface="Times New Roman" panose="02020603050405020304" pitchFamily="18" charset="0"/>
              </a:rPr>
              <a:t>π-type </a:t>
            </a:r>
            <a:r>
              <a:rPr lang="en-US" sz="2200" dirty="0">
                <a:latin typeface="Times New Roman" panose="02020603050405020304" pitchFamily="18" charset="0"/>
                <a:cs typeface="Times New Roman" panose="02020603050405020304" pitchFamily="18" charset="0"/>
              </a:rPr>
              <a:t>orbital </a:t>
            </a:r>
            <a:r>
              <a:rPr lang="en-US" sz="2200" dirty="0" smtClean="0">
                <a:latin typeface="Times New Roman" panose="02020603050405020304" pitchFamily="18" charset="0"/>
                <a:cs typeface="Times New Roman" panose="02020603050405020304" pitchFamily="18" charset="0"/>
              </a:rPr>
              <a:t>that develops </a:t>
            </a:r>
            <a:r>
              <a:rPr lang="en-US" sz="2200" dirty="0">
                <a:latin typeface="Times New Roman" panose="02020603050405020304" pitchFamily="18" charset="0"/>
                <a:cs typeface="Times New Roman" panose="02020603050405020304" pitchFamily="18" charset="0"/>
              </a:rPr>
              <a:t>at the trigonal </a:t>
            </a:r>
            <a:r>
              <a:rPr lang="en-US" sz="2200" dirty="0" err="1">
                <a:latin typeface="Times New Roman" panose="02020603050405020304" pitchFamily="18" charset="0"/>
                <a:cs typeface="Times New Roman" panose="02020603050405020304" pitchFamily="18" charset="0"/>
              </a:rPr>
              <a:t>bipyramidal</a:t>
            </a:r>
            <a:r>
              <a:rPr lang="en-US" sz="2200" dirty="0">
                <a:latin typeface="Times New Roman" panose="02020603050405020304" pitchFamily="18" charset="0"/>
                <a:cs typeface="Times New Roman" panose="02020603050405020304" pitchFamily="18" charset="0"/>
              </a:rPr>
              <a:t> carbon in the TS</a:t>
            </a:r>
            <a:r>
              <a:rPr lang="en-US" sz="2200" dirty="0" smtClean="0">
                <a:latin typeface="Times New Roman" panose="02020603050405020304" pitchFamily="18" charset="0"/>
                <a:cs typeface="Times New Roman" panose="02020603050405020304" pitchFamily="18" charset="0"/>
              </a:rPr>
              <a:t>.</a:t>
            </a:r>
          </a:p>
        </p:txBody>
      </p:sp>
      <p:pic>
        <p:nvPicPr>
          <p:cNvPr id="4" name="Picture 3"/>
          <p:cNvPicPr>
            <a:picLocks noChangeAspect="1"/>
          </p:cNvPicPr>
          <p:nvPr/>
        </p:nvPicPr>
        <p:blipFill>
          <a:blip r:embed="rId2"/>
          <a:stretch>
            <a:fillRect/>
          </a:stretch>
        </p:blipFill>
        <p:spPr>
          <a:xfrm>
            <a:off x="2679595" y="909284"/>
            <a:ext cx="6726129" cy="2516687"/>
          </a:xfrm>
          <a:prstGeom prst="rect">
            <a:avLst/>
          </a:prstGeom>
        </p:spPr>
      </p:pic>
      <p:sp>
        <p:nvSpPr>
          <p:cNvPr id="2" name="Slide Number Placeholder 1"/>
          <p:cNvSpPr>
            <a:spLocks noGrp="1"/>
          </p:cNvSpPr>
          <p:nvPr>
            <p:ph type="sldNum" sz="quarter" idx="12"/>
          </p:nvPr>
        </p:nvSpPr>
        <p:spPr/>
        <p:txBody>
          <a:bodyPr/>
          <a:lstStyle/>
          <a:p>
            <a:fld id="{E97799C9-84D9-46D2-A11E-BCF8A720529D}" type="slidenum">
              <a:rPr lang="en-US" smtClean="0"/>
              <a:t>108</a:t>
            </a:fld>
            <a:endParaRPr lang="en-US" dirty="0"/>
          </a:p>
        </p:txBody>
      </p:sp>
    </p:spTree>
    <p:extLst>
      <p:ext uri="{BB962C8B-B14F-4D97-AF65-F5344CB8AC3E}">
        <p14:creationId xmlns:p14="http://schemas.microsoft.com/office/powerpoint/2010/main" val="793571543"/>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25827" y="3078102"/>
            <a:ext cx="9601196" cy="3318936"/>
          </a:xfrm>
        </p:spPr>
        <p:txBody>
          <a:bodyPr>
            <a:normAutofit fontScale="92500" lnSpcReduction="10000"/>
          </a:bodyPr>
          <a:lstStyle/>
          <a:p>
            <a:pPr marL="0" indent="0" algn="just">
              <a:buNone/>
            </a:pPr>
            <a:r>
              <a:rPr lang="en-US" sz="2200" b="1" dirty="0">
                <a:latin typeface="Times New Roman" panose="02020603050405020304" pitchFamily="18" charset="0"/>
                <a:cs typeface="Times New Roman" panose="02020603050405020304" pitchFamily="18" charset="0"/>
              </a:rPr>
              <a:t>If the carbon is cationic in character, electron donation from adjacent substituents becomes stabilizing. If bond formation at the TS is advanced, resulting in charge buildup at carbon, electron withdrawal is more stabilizing.</a:t>
            </a:r>
          </a:p>
          <a:p>
            <a:pPr marL="0" indent="0" algn="just">
              <a:buNone/>
            </a:pPr>
            <a:r>
              <a:rPr lang="en-US" sz="2200" b="1" dirty="0">
                <a:latin typeface="Times New Roman" panose="02020603050405020304" pitchFamily="18" charset="0"/>
                <a:cs typeface="Times New Roman" panose="02020603050405020304" pitchFamily="18" charset="0"/>
              </a:rPr>
              <a:t> </a:t>
            </a:r>
          </a:p>
          <a:p>
            <a:pPr marL="0" indent="0" algn="just">
              <a:buNone/>
            </a:pPr>
            <a:r>
              <a:rPr lang="en-US" dirty="0">
                <a:latin typeface="Times New Roman" panose="02020603050405020304" pitchFamily="18" charset="0"/>
                <a:cs typeface="Times New Roman" panose="02020603050405020304" pitchFamily="18" charset="0"/>
              </a:rPr>
              <a:t>Thus substituents such as carbonyl have their greatest effect on reactions with strong nucleophiles. Adjacent </a:t>
            </a:r>
            <a:r>
              <a:rPr lang="en-US" dirty="0" err="1">
                <a:latin typeface="Times New Roman" panose="02020603050405020304" pitchFamily="18" charset="0"/>
                <a:cs typeface="Times New Roman" panose="02020603050405020304" pitchFamily="18" charset="0"/>
              </a:rPr>
              <a:t>alkoxy</a:t>
            </a:r>
            <a:r>
              <a:rPr lang="en-US" dirty="0">
                <a:latin typeface="Times New Roman" panose="02020603050405020304" pitchFamily="18" charset="0"/>
                <a:cs typeface="Times New Roman" panose="02020603050405020304" pitchFamily="18" charset="0"/>
              </a:rPr>
              <a:t> substituents act as donors and can stabilize S</a:t>
            </a:r>
            <a:r>
              <a:rPr lang="en-US" baseline="-25000" dirty="0">
                <a:latin typeface="Times New Roman" panose="02020603050405020304" pitchFamily="18" charset="0"/>
                <a:cs typeface="Times New Roman" panose="02020603050405020304" pitchFamily="18" charset="0"/>
              </a:rPr>
              <a:t>N</a:t>
            </a:r>
            <a:r>
              <a:rPr lang="en-US" dirty="0">
                <a:latin typeface="Times New Roman" panose="02020603050405020304" pitchFamily="18" charset="0"/>
                <a:cs typeface="Times New Roman" panose="02020603050405020304" pitchFamily="18" charset="0"/>
              </a:rPr>
              <a:t>2 TSs that are cationic in character. Vinyl and phenyl groups can stabilize either type of TS, and allyl and benzyl systems show enhanced reactivity toward both strong and weak nucleophiles </a:t>
            </a:r>
          </a:p>
          <a:p>
            <a:endParaRPr lang="en-US" dirty="0"/>
          </a:p>
        </p:txBody>
      </p:sp>
      <p:sp>
        <p:nvSpPr>
          <p:cNvPr id="4" name="Slide Number Placeholder 3"/>
          <p:cNvSpPr>
            <a:spLocks noGrp="1"/>
          </p:cNvSpPr>
          <p:nvPr>
            <p:ph type="sldNum" sz="quarter" idx="12"/>
          </p:nvPr>
        </p:nvSpPr>
        <p:spPr/>
        <p:txBody>
          <a:bodyPr/>
          <a:lstStyle/>
          <a:p>
            <a:fld id="{E97799C9-84D9-46D2-A11E-BCF8A720529D}" type="slidenum">
              <a:rPr lang="en-US" smtClean="0"/>
              <a:t>109</a:t>
            </a:fld>
            <a:endParaRPr lang="en-US" dirty="0"/>
          </a:p>
        </p:txBody>
      </p:sp>
      <p:pic>
        <p:nvPicPr>
          <p:cNvPr id="5" name="Picture 4"/>
          <p:cNvPicPr>
            <a:picLocks noChangeAspect="1"/>
          </p:cNvPicPr>
          <p:nvPr/>
        </p:nvPicPr>
        <p:blipFill>
          <a:blip r:embed="rId2"/>
          <a:stretch>
            <a:fillRect/>
          </a:stretch>
        </p:blipFill>
        <p:spPr>
          <a:xfrm>
            <a:off x="5029201" y="730380"/>
            <a:ext cx="2783378" cy="2251359"/>
          </a:xfrm>
          <a:prstGeom prst="rect">
            <a:avLst/>
          </a:prstGeom>
        </p:spPr>
      </p:pic>
    </p:spTree>
    <p:extLst>
      <p:ext uri="{BB962C8B-B14F-4D97-AF65-F5344CB8AC3E}">
        <p14:creationId xmlns:p14="http://schemas.microsoft.com/office/powerpoint/2010/main" val="18876655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1"/>
          <p:cNvPicPr>
            <a:picLocks noGrp="1" noChangeAspect="1" noChangeArrowheads="1"/>
          </p:cNvPicPr>
          <p:nvPr>
            <p:ph idx="1"/>
          </p:nvPr>
        </p:nvPicPr>
        <p:blipFill>
          <a:blip r:embed="rId2" cstate="print"/>
          <a:srcRect/>
          <a:stretch>
            <a:fillRect/>
          </a:stretch>
        </p:blipFill>
        <p:spPr bwMode="auto">
          <a:xfrm>
            <a:off x="2367140" y="1327179"/>
            <a:ext cx="7058708" cy="3317875"/>
          </a:xfrm>
          <a:prstGeom prst="rect">
            <a:avLst/>
          </a:prstGeom>
          <a:noFill/>
          <a:ln w="9525">
            <a:noFill/>
            <a:miter lim="800000"/>
            <a:headEnd/>
            <a:tailEnd/>
          </a:ln>
          <a:effectLst/>
        </p:spPr>
      </p:pic>
      <p:pic>
        <p:nvPicPr>
          <p:cNvPr id="5" name="Picture 4"/>
          <p:cNvPicPr>
            <a:picLocks noChangeAspect="1"/>
          </p:cNvPicPr>
          <p:nvPr/>
        </p:nvPicPr>
        <p:blipFill>
          <a:blip r:embed="rId3"/>
          <a:stretch>
            <a:fillRect/>
          </a:stretch>
        </p:blipFill>
        <p:spPr>
          <a:xfrm>
            <a:off x="2367140" y="4645054"/>
            <a:ext cx="7058708" cy="1409465"/>
          </a:xfrm>
          <a:prstGeom prst="rect">
            <a:avLst/>
          </a:prstGeom>
        </p:spPr>
      </p:pic>
      <p:sp>
        <p:nvSpPr>
          <p:cNvPr id="3" name="Slide Number Placeholder 2"/>
          <p:cNvSpPr>
            <a:spLocks noGrp="1"/>
          </p:cNvSpPr>
          <p:nvPr>
            <p:ph type="sldNum" sz="quarter" idx="12"/>
          </p:nvPr>
        </p:nvSpPr>
        <p:spPr/>
        <p:txBody>
          <a:bodyPr/>
          <a:lstStyle/>
          <a:p>
            <a:fld id="{E97799C9-84D9-46D2-A11E-BCF8A720529D}" type="slidenum">
              <a:rPr lang="en-US" smtClean="0"/>
              <a:t>11</a:t>
            </a:fld>
            <a:endParaRPr lang="en-US" dirty="0"/>
          </a:p>
        </p:txBody>
      </p:sp>
    </p:spTree>
    <p:extLst>
      <p:ext uri="{BB962C8B-B14F-4D97-AF65-F5344CB8AC3E}">
        <p14:creationId xmlns:p14="http://schemas.microsoft.com/office/powerpoint/2010/main" val="2135277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4268" y="3396517"/>
            <a:ext cx="8638308" cy="967664"/>
          </a:xfrm>
        </p:spPr>
        <p:txBody>
          <a:bodyPr>
            <a:normAutofit/>
          </a:bodyPr>
          <a:lstStyle/>
          <a:p>
            <a:pPr marL="0" indent="0">
              <a:buNone/>
            </a:pPr>
            <a:r>
              <a:rPr lang="en-US" sz="4400" b="1" dirty="0"/>
              <a:t>Neighboring-Group Participation</a:t>
            </a:r>
            <a:endParaRPr lang="en-US" sz="4400" dirty="0"/>
          </a:p>
        </p:txBody>
      </p:sp>
      <p:sp>
        <p:nvSpPr>
          <p:cNvPr id="2" name="Slide Number Placeholder 1"/>
          <p:cNvSpPr>
            <a:spLocks noGrp="1"/>
          </p:cNvSpPr>
          <p:nvPr>
            <p:ph type="sldNum" sz="quarter" idx="12"/>
          </p:nvPr>
        </p:nvSpPr>
        <p:spPr/>
        <p:txBody>
          <a:bodyPr/>
          <a:lstStyle/>
          <a:p>
            <a:fld id="{E97799C9-84D9-46D2-A11E-BCF8A720529D}" type="slidenum">
              <a:rPr lang="en-US" smtClean="0"/>
              <a:t>110</a:t>
            </a:fld>
            <a:endParaRPr lang="en-US" dirty="0"/>
          </a:p>
        </p:txBody>
      </p:sp>
    </p:spTree>
    <p:extLst>
      <p:ext uri="{BB962C8B-B14F-4D97-AF65-F5344CB8AC3E}">
        <p14:creationId xmlns:p14="http://schemas.microsoft.com/office/powerpoint/2010/main" val="937379546"/>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1272" y="2556932"/>
            <a:ext cx="10548851" cy="3318936"/>
          </a:xfrm>
        </p:spPr>
        <p:txBody>
          <a:bodyPr>
            <a:noAutofit/>
          </a:bodyPr>
          <a:lstStyle/>
          <a:p>
            <a:pPr algn="just"/>
            <a:r>
              <a:rPr lang="en-US" sz="2000" dirty="0">
                <a:latin typeface="Times New Roman" panose="02020603050405020304" pitchFamily="18" charset="0"/>
                <a:cs typeface="Times New Roman" panose="02020603050405020304" pitchFamily="18" charset="0"/>
              </a:rPr>
              <a:t>When a molecule that can react by nucleophilic substitution also contains </a:t>
            </a:r>
            <a:r>
              <a:rPr lang="en-US" sz="2000" dirty="0" smtClean="0">
                <a:latin typeface="Times New Roman" panose="02020603050405020304" pitchFamily="18" charset="0"/>
                <a:cs typeface="Times New Roman" panose="02020603050405020304" pitchFamily="18" charset="0"/>
              </a:rPr>
              <a:t>a substituent </a:t>
            </a:r>
            <a:r>
              <a:rPr lang="en-US" sz="2000" dirty="0">
                <a:latin typeface="Times New Roman" panose="02020603050405020304" pitchFamily="18" charset="0"/>
                <a:cs typeface="Times New Roman" panose="02020603050405020304" pitchFamily="18" charset="0"/>
              </a:rPr>
              <a:t>group that can act as a nucleophile, it is often observed that </a:t>
            </a:r>
            <a:r>
              <a:rPr lang="en-US" sz="2000" b="1" dirty="0">
                <a:latin typeface="Times New Roman" panose="02020603050405020304" pitchFamily="18" charset="0"/>
                <a:cs typeface="Times New Roman" panose="02020603050405020304" pitchFamily="18" charset="0"/>
              </a:rPr>
              <a:t>the rate </a:t>
            </a:r>
            <a:r>
              <a:rPr lang="en-US" sz="2000" b="1" dirty="0" smtClean="0">
                <a:latin typeface="Times New Roman" panose="02020603050405020304" pitchFamily="18" charset="0"/>
                <a:cs typeface="Times New Roman" panose="02020603050405020304" pitchFamily="18" charset="0"/>
              </a:rPr>
              <a:t>and stereochemistry </a:t>
            </a:r>
            <a:r>
              <a:rPr lang="en-US" sz="2000" dirty="0">
                <a:latin typeface="Times New Roman" panose="02020603050405020304" pitchFamily="18" charset="0"/>
                <a:cs typeface="Times New Roman" panose="02020603050405020304" pitchFamily="18" charset="0"/>
              </a:rPr>
              <a:t>of the nucleophilic substitution are strongly affected. </a:t>
            </a:r>
            <a:endParaRPr lang="en-US" sz="2000" dirty="0" smtClean="0">
              <a:latin typeface="Times New Roman" panose="02020603050405020304" pitchFamily="18" charset="0"/>
              <a:cs typeface="Times New Roman" panose="02020603050405020304" pitchFamily="18" charset="0"/>
            </a:endParaRPr>
          </a:p>
          <a:p>
            <a:pPr algn="just"/>
            <a:r>
              <a:rPr lang="en-US" sz="2000" dirty="0" smtClean="0">
                <a:latin typeface="Times New Roman" panose="02020603050405020304" pitchFamily="18" charset="0"/>
                <a:cs typeface="Times New Roman" panose="02020603050405020304" pitchFamily="18" charset="0"/>
              </a:rPr>
              <a:t>The involvement of </a:t>
            </a:r>
            <a:r>
              <a:rPr lang="en-US" sz="2000" dirty="0">
                <a:latin typeface="Times New Roman" panose="02020603050405020304" pitchFamily="18" charset="0"/>
                <a:cs typeface="Times New Roman" panose="02020603050405020304" pitchFamily="18" charset="0"/>
              </a:rPr>
              <a:t>nearby nucleophilic substituents in a substitution process is called </a:t>
            </a:r>
            <a:r>
              <a:rPr lang="en-US" sz="2000" b="1" i="1" dirty="0" smtClean="0">
                <a:latin typeface="Times New Roman" panose="02020603050405020304" pitchFamily="18" charset="0"/>
                <a:cs typeface="Times New Roman" panose="02020603050405020304" pitchFamily="18" charset="0"/>
              </a:rPr>
              <a:t>neighboring group participation</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A classic example of neighboring-group participation </a:t>
            </a:r>
            <a:r>
              <a:rPr lang="en-US" sz="2000" dirty="0" smtClean="0">
                <a:latin typeface="Times New Roman" panose="02020603050405020304" pitchFamily="18" charset="0"/>
                <a:cs typeface="Times New Roman" panose="02020603050405020304" pitchFamily="18" charset="0"/>
              </a:rPr>
              <a:t>involves the </a:t>
            </a:r>
            <a:r>
              <a:rPr lang="en-US" sz="2000" dirty="0" err="1">
                <a:latin typeface="Times New Roman" panose="02020603050405020304" pitchFamily="18" charset="0"/>
                <a:cs typeface="Times New Roman" panose="02020603050405020304" pitchFamily="18" charset="0"/>
              </a:rPr>
              <a:t>solvolysis</a:t>
            </a:r>
            <a:r>
              <a:rPr lang="en-US" sz="2000" dirty="0">
                <a:latin typeface="Times New Roman" panose="02020603050405020304" pitchFamily="18" charset="0"/>
                <a:cs typeface="Times New Roman" panose="02020603050405020304" pitchFamily="18" charset="0"/>
              </a:rPr>
              <a:t> of compounds in which an </a:t>
            </a:r>
            <a:r>
              <a:rPr lang="en-US" sz="2000" dirty="0" err="1">
                <a:latin typeface="Times New Roman" panose="02020603050405020304" pitchFamily="18" charset="0"/>
                <a:cs typeface="Times New Roman" panose="02020603050405020304" pitchFamily="18" charset="0"/>
              </a:rPr>
              <a:t>acetoxy</a:t>
            </a:r>
            <a:r>
              <a:rPr lang="en-US" sz="2000" dirty="0">
                <a:latin typeface="Times New Roman" panose="02020603050405020304" pitchFamily="18" charset="0"/>
                <a:cs typeface="Times New Roman" panose="02020603050405020304" pitchFamily="18" charset="0"/>
              </a:rPr>
              <a:t> substituent is present next to </a:t>
            </a:r>
            <a:r>
              <a:rPr lang="en-US" sz="2000" dirty="0" smtClean="0">
                <a:latin typeface="Times New Roman" panose="02020603050405020304" pitchFamily="18" charset="0"/>
                <a:cs typeface="Times New Roman" panose="02020603050405020304" pitchFamily="18" charset="0"/>
              </a:rPr>
              <a:t>the carbon </a:t>
            </a:r>
            <a:r>
              <a:rPr lang="en-US" sz="2000" dirty="0">
                <a:latin typeface="Times New Roman" panose="02020603050405020304" pitchFamily="18" charset="0"/>
                <a:cs typeface="Times New Roman" panose="02020603050405020304" pitchFamily="18" charset="0"/>
              </a:rPr>
              <a:t>that is undergoing nucleophilic substitution. </a:t>
            </a:r>
            <a:endParaRPr lang="en-US" sz="2000" dirty="0" smtClean="0">
              <a:latin typeface="Times New Roman" panose="02020603050405020304" pitchFamily="18" charset="0"/>
              <a:cs typeface="Times New Roman" panose="02020603050405020304" pitchFamily="18" charset="0"/>
            </a:endParaRPr>
          </a:p>
          <a:p>
            <a:pPr algn="just"/>
            <a:r>
              <a:rPr lang="en-US" sz="2000" dirty="0" smtClean="0">
                <a:latin typeface="Times New Roman" panose="02020603050405020304" pitchFamily="18" charset="0"/>
                <a:cs typeface="Times New Roman" panose="02020603050405020304" pitchFamily="18" charset="0"/>
              </a:rPr>
              <a:t>For </a:t>
            </a:r>
            <a:r>
              <a:rPr lang="en-US" sz="2000" dirty="0">
                <a:latin typeface="Times New Roman" panose="02020603050405020304" pitchFamily="18" charset="0"/>
                <a:cs typeface="Times New Roman" panose="02020603050405020304" pitchFamily="18" charset="0"/>
              </a:rPr>
              <a:t>example, the rates of </a:t>
            </a:r>
            <a:r>
              <a:rPr lang="en-US" sz="2000" dirty="0" err="1" smtClean="0">
                <a:latin typeface="Times New Roman" panose="02020603050405020304" pitchFamily="18" charset="0"/>
                <a:cs typeface="Times New Roman" panose="02020603050405020304" pitchFamily="18" charset="0"/>
              </a:rPr>
              <a:t>solvolysis</a:t>
            </a:r>
            <a:r>
              <a:rPr lang="en-US" sz="2000" dirty="0" smtClean="0">
                <a:latin typeface="Times New Roman" panose="02020603050405020304" pitchFamily="18" charset="0"/>
                <a:cs typeface="Times New Roman" panose="02020603050405020304" pitchFamily="18" charset="0"/>
              </a:rPr>
              <a:t> of </a:t>
            </a:r>
            <a:r>
              <a:rPr lang="en-US" sz="2000" dirty="0">
                <a:latin typeface="Times New Roman" panose="02020603050405020304" pitchFamily="18" charset="0"/>
                <a:cs typeface="Times New Roman" panose="02020603050405020304" pitchFamily="18" charset="0"/>
              </a:rPr>
              <a:t>the </a:t>
            </a:r>
            <a:r>
              <a:rPr lang="en-US" sz="2000" i="1" dirty="0">
                <a:latin typeface="Times New Roman" panose="02020603050405020304" pitchFamily="18" charset="0"/>
                <a:cs typeface="Times New Roman" panose="02020603050405020304" pitchFamily="18" charset="0"/>
              </a:rPr>
              <a:t>cis </a:t>
            </a:r>
            <a:r>
              <a:rPr lang="en-US" sz="2000" dirty="0">
                <a:latin typeface="Times New Roman" panose="02020603050405020304" pitchFamily="18" charset="0"/>
                <a:cs typeface="Times New Roman" panose="02020603050405020304" pitchFamily="18" charset="0"/>
              </a:rPr>
              <a:t>and </a:t>
            </a:r>
            <a:r>
              <a:rPr lang="en-US" sz="2000" i="1" dirty="0">
                <a:latin typeface="Times New Roman" panose="02020603050405020304" pitchFamily="18" charset="0"/>
                <a:cs typeface="Times New Roman" panose="02020603050405020304" pitchFamily="18" charset="0"/>
              </a:rPr>
              <a:t>trans </a:t>
            </a:r>
            <a:r>
              <a:rPr lang="en-US" sz="2000" dirty="0">
                <a:latin typeface="Times New Roman" panose="02020603050405020304" pitchFamily="18" charset="0"/>
                <a:cs typeface="Times New Roman" panose="02020603050405020304" pitchFamily="18" charset="0"/>
              </a:rPr>
              <a:t>isomers of 2-acetoxycyclohexyl </a:t>
            </a:r>
            <a:r>
              <a:rPr lang="en-US" sz="2000" i="1" dirty="0">
                <a:latin typeface="Times New Roman" panose="02020603050405020304" pitchFamily="18" charset="0"/>
                <a:cs typeface="Times New Roman" panose="02020603050405020304" pitchFamily="18" charset="0"/>
              </a:rPr>
              <a:t>p</a:t>
            </a:r>
            <a:r>
              <a:rPr lang="en-US" sz="2000" dirty="0">
                <a:latin typeface="Times New Roman" panose="02020603050405020304" pitchFamily="18" charset="0"/>
                <a:cs typeface="Times New Roman" panose="02020603050405020304" pitchFamily="18" charset="0"/>
              </a:rPr>
              <a:t>-</a:t>
            </a:r>
            <a:r>
              <a:rPr lang="en-US" sz="2000" dirty="0" err="1">
                <a:latin typeface="Times New Roman" panose="02020603050405020304" pitchFamily="18" charset="0"/>
                <a:cs typeface="Times New Roman" panose="02020603050405020304" pitchFamily="18" charset="0"/>
              </a:rPr>
              <a:t>toluenesulfonate</a:t>
            </a:r>
            <a:r>
              <a:rPr lang="en-US" sz="2000" dirty="0">
                <a:latin typeface="Times New Roman" panose="02020603050405020304" pitchFamily="18" charset="0"/>
                <a:cs typeface="Times New Roman" panose="02020603050405020304" pitchFamily="18" charset="0"/>
              </a:rPr>
              <a:t> differ by </a:t>
            </a:r>
            <a:r>
              <a:rPr lang="en-US" sz="2000" dirty="0" smtClean="0">
                <a:latin typeface="Times New Roman" panose="02020603050405020304" pitchFamily="18" charset="0"/>
                <a:cs typeface="Times New Roman" panose="02020603050405020304" pitchFamily="18" charset="0"/>
              </a:rPr>
              <a:t>a factor </a:t>
            </a:r>
            <a:r>
              <a:rPr lang="en-US" sz="2000" dirty="0">
                <a:latin typeface="Times New Roman" panose="02020603050405020304" pitchFamily="18" charset="0"/>
                <a:cs typeface="Times New Roman" panose="02020603050405020304" pitchFamily="18" charset="0"/>
              </a:rPr>
              <a:t>of about 670, </a:t>
            </a:r>
            <a:r>
              <a:rPr lang="en-US" sz="2000" b="1" dirty="0">
                <a:latin typeface="Times New Roman" panose="02020603050405020304" pitchFamily="18" charset="0"/>
                <a:cs typeface="Times New Roman" panose="02020603050405020304" pitchFamily="18" charset="0"/>
              </a:rPr>
              <a:t>the </a:t>
            </a:r>
            <a:r>
              <a:rPr lang="en-US" sz="2000" b="1" i="1" dirty="0">
                <a:latin typeface="Times New Roman" panose="02020603050405020304" pitchFamily="18" charset="0"/>
                <a:cs typeface="Times New Roman" panose="02020603050405020304" pitchFamily="18" charset="0"/>
              </a:rPr>
              <a:t>trans </a:t>
            </a:r>
            <a:r>
              <a:rPr lang="en-US" sz="2000" b="1" dirty="0">
                <a:latin typeface="Times New Roman" panose="02020603050405020304" pitchFamily="18" charset="0"/>
                <a:cs typeface="Times New Roman" panose="02020603050405020304" pitchFamily="18" charset="0"/>
              </a:rPr>
              <a:t>compound being more </a:t>
            </a:r>
            <a:r>
              <a:rPr lang="en-US" sz="2000" b="1" dirty="0" smtClean="0">
                <a:latin typeface="Times New Roman" panose="02020603050405020304" pitchFamily="18" charset="0"/>
                <a:cs typeface="Times New Roman" panose="02020603050405020304" pitchFamily="18" charset="0"/>
              </a:rPr>
              <a:t>reactive than </a:t>
            </a:r>
            <a:r>
              <a:rPr lang="en-US" sz="2000" b="1" i="1" dirty="0" smtClean="0">
                <a:latin typeface="Times New Roman" panose="02020603050405020304" pitchFamily="18" charset="0"/>
                <a:cs typeface="Times New Roman" panose="02020603050405020304" pitchFamily="18" charset="0"/>
              </a:rPr>
              <a:t>cis </a:t>
            </a:r>
            <a:r>
              <a:rPr lang="en-US" sz="2000" b="1" dirty="0" smtClean="0">
                <a:latin typeface="Times New Roman" panose="02020603050405020304" pitchFamily="18" charset="0"/>
                <a:cs typeface="Times New Roman" panose="02020603050405020304" pitchFamily="18" charset="0"/>
              </a:rPr>
              <a:t>isomer.</a:t>
            </a:r>
            <a:endParaRPr lang="en-US" sz="2000" b="1"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2345635" y="715617"/>
            <a:ext cx="7265504" cy="1748183"/>
          </a:xfrm>
          <a:prstGeom prst="rect">
            <a:avLst/>
          </a:prstGeom>
        </p:spPr>
      </p:pic>
      <p:sp>
        <p:nvSpPr>
          <p:cNvPr id="2" name="Slide Number Placeholder 1"/>
          <p:cNvSpPr>
            <a:spLocks noGrp="1"/>
          </p:cNvSpPr>
          <p:nvPr>
            <p:ph type="sldNum" sz="quarter" idx="12"/>
          </p:nvPr>
        </p:nvSpPr>
        <p:spPr/>
        <p:txBody>
          <a:bodyPr/>
          <a:lstStyle/>
          <a:p>
            <a:fld id="{E97799C9-84D9-46D2-A11E-BCF8A720529D}" type="slidenum">
              <a:rPr lang="en-US" smtClean="0"/>
              <a:t>111</a:t>
            </a:fld>
            <a:endParaRPr lang="en-US" dirty="0"/>
          </a:p>
        </p:txBody>
      </p:sp>
    </p:spTree>
    <p:extLst>
      <p:ext uri="{BB962C8B-B14F-4D97-AF65-F5344CB8AC3E}">
        <p14:creationId xmlns:p14="http://schemas.microsoft.com/office/powerpoint/2010/main" val="1213663443"/>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06335" y="2556932"/>
            <a:ext cx="10565476" cy="3318936"/>
          </a:xfrm>
        </p:spPr>
        <p:txBody>
          <a:bodyPr>
            <a:noAutofit/>
          </a:bodyPr>
          <a:lstStyle/>
          <a:p>
            <a:pPr algn="just"/>
            <a:r>
              <a:rPr lang="en-US" sz="1600" dirty="0">
                <a:latin typeface="Times New Roman" panose="02020603050405020304" pitchFamily="18" charset="0"/>
                <a:cs typeface="Times New Roman" panose="02020603050405020304" pitchFamily="18" charset="0"/>
              </a:rPr>
              <a:t>Besides the pronounced </a:t>
            </a:r>
            <a:r>
              <a:rPr lang="en-US" sz="1600" b="1" dirty="0">
                <a:latin typeface="Times New Roman" panose="02020603050405020304" pitchFamily="18" charset="0"/>
                <a:cs typeface="Times New Roman" panose="02020603050405020304" pitchFamily="18" charset="0"/>
              </a:rPr>
              <a:t>difference in rate</a:t>
            </a:r>
            <a:r>
              <a:rPr lang="en-US" sz="1600" dirty="0">
                <a:latin typeface="Times New Roman" panose="02020603050405020304" pitchFamily="18" charset="0"/>
                <a:cs typeface="Times New Roman" panose="02020603050405020304" pitchFamily="18" charset="0"/>
              </a:rPr>
              <a:t>, the isomeric compounds reveal a </a:t>
            </a:r>
            <a:r>
              <a:rPr lang="en-US" sz="1600" dirty="0" smtClean="0">
                <a:latin typeface="Times New Roman" panose="02020603050405020304" pitchFamily="18" charset="0"/>
                <a:cs typeface="Times New Roman" panose="02020603050405020304" pitchFamily="18" charset="0"/>
              </a:rPr>
              <a:t>striking difference </a:t>
            </a:r>
            <a:r>
              <a:rPr lang="en-US" sz="1600" dirty="0">
                <a:latin typeface="Times New Roman" panose="02020603050405020304" pitchFamily="18" charset="0"/>
                <a:cs typeface="Times New Roman" panose="02020603050405020304" pitchFamily="18" charset="0"/>
              </a:rPr>
              <a:t>in </a:t>
            </a:r>
            <a:r>
              <a:rPr lang="en-US" sz="1600" b="1" dirty="0">
                <a:latin typeface="Times New Roman" panose="02020603050405020304" pitchFamily="18" charset="0"/>
                <a:cs typeface="Times New Roman" panose="02020603050405020304" pitchFamily="18" charset="0"/>
              </a:rPr>
              <a:t>stereochemistry</a:t>
            </a:r>
            <a:r>
              <a:rPr lang="en-US" sz="1600" dirty="0">
                <a:latin typeface="Times New Roman" panose="02020603050405020304" pitchFamily="18" charset="0"/>
                <a:cs typeface="Times New Roman" panose="02020603050405020304" pitchFamily="18" charset="0"/>
              </a:rPr>
              <a:t>. The diacetate obtained from </a:t>
            </a:r>
            <a:r>
              <a:rPr lang="en-US" sz="1600" b="1" dirty="0">
                <a:latin typeface="Times New Roman" panose="02020603050405020304" pitchFamily="18" charset="0"/>
                <a:cs typeface="Times New Roman" panose="02020603050405020304" pitchFamily="18" charset="0"/>
              </a:rPr>
              <a:t>the </a:t>
            </a:r>
            <a:r>
              <a:rPr lang="en-US" sz="1600" b="1" i="1" dirty="0">
                <a:latin typeface="Times New Roman" panose="02020603050405020304" pitchFamily="18" charset="0"/>
                <a:cs typeface="Times New Roman" panose="02020603050405020304" pitchFamily="18" charset="0"/>
              </a:rPr>
              <a:t>cis </a:t>
            </a:r>
            <a:r>
              <a:rPr lang="en-US" sz="1600" b="1" dirty="0">
                <a:latin typeface="Times New Roman" panose="02020603050405020304" pitchFamily="18" charset="0"/>
                <a:cs typeface="Times New Roman" panose="02020603050405020304" pitchFamily="18" charset="0"/>
              </a:rPr>
              <a:t>isomer is the </a:t>
            </a:r>
            <a:r>
              <a:rPr lang="en-US" sz="1600" b="1" i="1" dirty="0" smtClean="0">
                <a:latin typeface="Times New Roman" panose="02020603050405020304" pitchFamily="18" charset="0"/>
                <a:cs typeface="Times New Roman" panose="02020603050405020304" pitchFamily="18" charset="0"/>
              </a:rPr>
              <a:t>trans </a:t>
            </a:r>
            <a:r>
              <a:rPr lang="en-US" sz="1600" b="1" dirty="0" smtClean="0">
                <a:latin typeface="Times New Roman" panose="02020603050405020304" pitchFamily="18" charset="0"/>
                <a:cs typeface="Times New Roman" panose="02020603050405020304" pitchFamily="18" charset="0"/>
              </a:rPr>
              <a:t>compound </a:t>
            </a:r>
            <a:r>
              <a:rPr lang="en-US" sz="1600" b="1" dirty="0">
                <a:latin typeface="Times New Roman" panose="02020603050405020304" pitchFamily="18" charset="0"/>
                <a:cs typeface="Times New Roman" panose="02020603050405020304" pitchFamily="18" charset="0"/>
              </a:rPr>
              <a:t>(inversion), whereas retention of configuration is observed for the </a:t>
            </a:r>
            <a:r>
              <a:rPr lang="en-US" sz="1600" b="1" i="1" dirty="0" smtClean="0">
                <a:latin typeface="Times New Roman" panose="02020603050405020304" pitchFamily="18" charset="0"/>
                <a:cs typeface="Times New Roman" panose="02020603050405020304" pitchFamily="18" charset="0"/>
              </a:rPr>
              <a:t>trans </a:t>
            </a:r>
            <a:r>
              <a:rPr lang="en-US" sz="1600" b="1" dirty="0" smtClean="0">
                <a:latin typeface="Times New Roman" panose="02020603050405020304" pitchFamily="18" charset="0"/>
                <a:cs typeface="Times New Roman" panose="02020603050405020304" pitchFamily="18" charset="0"/>
              </a:rPr>
              <a:t>isomer.</a:t>
            </a:r>
            <a:r>
              <a:rPr lang="en-US" sz="1600" b="1" dirty="0">
                <a:latin typeface="Times New Roman" panose="02020603050405020304" pitchFamily="18" charset="0"/>
                <a:cs typeface="Times New Roman" panose="02020603050405020304" pitchFamily="18" charset="0"/>
              </a:rPr>
              <a:t> </a:t>
            </a:r>
            <a:endParaRPr lang="en-US" sz="1600" b="1" dirty="0" smtClean="0">
              <a:latin typeface="Times New Roman" panose="02020603050405020304" pitchFamily="18" charset="0"/>
              <a:cs typeface="Times New Roman" panose="02020603050405020304" pitchFamily="18" charset="0"/>
            </a:endParaRPr>
          </a:p>
          <a:p>
            <a:pPr algn="just"/>
            <a:r>
              <a:rPr lang="en-US" sz="1600" dirty="0" smtClean="0">
                <a:latin typeface="Times New Roman" panose="02020603050405020304" pitchFamily="18" charset="0"/>
                <a:cs typeface="Times New Roman" panose="02020603050405020304" pitchFamily="18" charset="0"/>
              </a:rPr>
              <a:t>These </a:t>
            </a:r>
            <a:r>
              <a:rPr lang="en-US" sz="1600" dirty="0">
                <a:latin typeface="Times New Roman" panose="02020603050405020304" pitchFamily="18" charset="0"/>
                <a:cs typeface="Times New Roman" panose="02020603050405020304" pitchFamily="18" charset="0"/>
              </a:rPr>
              <a:t>results can be explained by the participation of the </a:t>
            </a:r>
            <a:r>
              <a:rPr lang="en-US" sz="1600" i="1" dirty="0">
                <a:latin typeface="Times New Roman" panose="02020603050405020304" pitchFamily="18" charset="0"/>
                <a:cs typeface="Times New Roman" panose="02020603050405020304" pitchFamily="18" charset="0"/>
              </a:rPr>
              <a:t>trans </a:t>
            </a:r>
            <a:r>
              <a:rPr lang="en-US" sz="1600" dirty="0" err="1">
                <a:latin typeface="Times New Roman" panose="02020603050405020304" pitchFamily="18" charset="0"/>
                <a:cs typeface="Times New Roman" panose="02020603050405020304" pitchFamily="18" charset="0"/>
              </a:rPr>
              <a:t>acetoxy</a:t>
            </a:r>
            <a:r>
              <a:rPr lang="en-US" sz="1600" dirty="0">
                <a:latin typeface="Times New Roman" panose="02020603050405020304" pitchFamily="18" charset="0"/>
                <a:cs typeface="Times New Roman" panose="02020603050405020304" pitchFamily="18" charset="0"/>
              </a:rPr>
              <a:t> group </a:t>
            </a:r>
            <a:r>
              <a:rPr lang="en-US" sz="1600" dirty="0" smtClean="0">
                <a:latin typeface="Times New Roman" panose="02020603050405020304" pitchFamily="18" charset="0"/>
                <a:cs typeface="Times New Roman" panose="02020603050405020304" pitchFamily="18" charset="0"/>
              </a:rPr>
              <a:t>in the </a:t>
            </a:r>
            <a:r>
              <a:rPr lang="en-US" sz="1600" dirty="0">
                <a:latin typeface="Times New Roman" panose="02020603050405020304" pitchFamily="18" charset="0"/>
                <a:cs typeface="Times New Roman" panose="02020603050405020304" pitchFamily="18" charset="0"/>
              </a:rPr>
              <a:t>ionization process. The assistance provided by the </a:t>
            </a:r>
            <a:r>
              <a:rPr lang="en-US" sz="1600" b="1" dirty="0" err="1">
                <a:latin typeface="Times New Roman" panose="02020603050405020304" pitchFamily="18" charset="0"/>
                <a:cs typeface="Times New Roman" panose="02020603050405020304" pitchFamily="18" charset="0"/>
              </a:rPr>
              <a:t>acetoxy</a:t>
            </a:r>
            <a:r>
              <a:rPr lang="en-US" sz="1600" b="1" dirty="0">
                <a:latin typeface="Times New Roman" panose="02020603050405020304" pitchFamily="18" charset="0"/>
                <a:cs typeface="Times New Roman" panose="02020603050405020304" pitchFamily="18" charset="0"/>
              </a:rPr>
              <a:t> carbonyl group </a:t>
            </a:r>
            <a:r>
              <a:rPr lang="en-US" sz="1600" b="1" dirty="0" smtClean="0">
                <a:latin typeface="Times New Roman" panose="02020603050405020304" pitchFamily="18" charset="0"/>
                <a:cs typeface="Times New Roman" panose="02020603050405020304" pitchFamily="18" charset="0"/>
              </a:rPr>
              <a:t>facilitates the </a:t>
            </a:r>
            <a:r>
              <a:rPr lang="en-US" sz="1600" b="1" dirty="0">
                <a:latin typeface="Times New Roman" panose="02020603050405020304" pitchFamily="18" charset="0"/>
                <a:cs typeface="Times New Roman" panose="02020603050405020304" pitchFamily="18" charset="0"/>
              </a:rPr>
              <a:t>ionization of the </a:t>
            </a:r>
            <a:r>
              <a:rPr lang="en-US" sz="1600" b="1" dirty="0" err="1">
                <a:latin typeface="Times New Roman" panose="02020603050405020304" pitchFamily="18" charset="0"/>
                <a:cs typeface="Times New Roman" panose="02020603050405020304" pitchFamily="18" charset="0"/>
              </a:rPr>
              <a:t>tosylate</a:t>
            </a:r>
            <a:r>
              <a:rPr lang="en-US" sz="1600" b="1" dirty="0">
                <a:latin typeface="Times New Roman" panose="02020603050405020304" pitchFamily="18" charset="0"/>
                <a:cs typeface="Times New Roman" panose="02020603050405020304" pitchFamily="18" charset="0"/>
              </a:rPr>
              <a:t> group</a:t>
            </a:r>
            <a:r>
              <a:rPr lang="en-US" sz="1600" dirty="0">
                <a:latin typeface="Times New Roman" panose="02020603050405020304" pitchFamily="18" charset="0"/>
                <a:cs typeface="Times New Roman" panose="02020603050405020304" pitchFamily="18" charset="0"/>
              </a:rPr>
              <a:t>, accounting for the rate enhancement. </a:t>
            </a:r>
            <a:endParaRPr lang="en-US" sz="1600" dirty="0" smtClean="0">
              <a:latin typeface="Times New Roman" panose="02020603050405020304" pitchFamily="18" charset="0"/>
              <a:cs typeface="Times New Roman" panose="02020603050405020304" pitchFamily="18" charset="0"/>
            </a:endParaRPr>
          </a:p>
          <a:p>
            <a:pPr algn="just"/>
            <a:r>
              <a:rPr lang="en-US" sz="1600" dirty="0" smtClean="0">
                <a:latin typeface="Times New Roman" panose="02020603050405020304" pitchFamily="18" charset="0"/>
                <a:cs typeface="Times New Roman" panose="02020603050405020304" pitchFamily="18" charset="0"/>
              </a:rPr>
              <a:t>This kind </a:t>
            </a:r>
            <a:r>
              <a:rPr lang="en-US" sz="1600" dirty="0">
                <a:latin typeface="Times New Roman" panose="02020603050405020304" pitchFamily="18" charset="0"/>
                <a:cs typeface="Times New Roman" panose="02020603050405020304" pitchFamily="18" charset="0"/>
              </a:rPr>
              <a:t>of </a:t>
            </a:r>
            <a:r>
              <a:rPr lang="en-US" sz="1600" b="1" dirty="0">
                <a:latin typeface="Times New Roman" panose="02020603050405020304" pitchFamily="18" charset="0"/>
                <a:cs typeface="Times New Roman" panose="02020603050405020304" pitchFamily="18" charset="0"/>
              </a:rPr>
              <a:t>back-side participation </a:t>
            </a:r>
            <a:r>
              <a:rPr lang="en-US" sz="1600" dirty="0">
                <a:latin typeface="Times New Roman" panose="02020603050405020304" pitchFamily="18" charset="0"/>
                <a:cs typeface="Times New Roman" panose="02020603050405020304" pitchFamily="18" charset="0"/>
              </a:rPr>
              <a:t>by the adjacent </a:t>
            </a:r>
            <a:r>
              <a:rPr lang="en-US" sz="1600" dirty="0" err="1">
                <a:latin typeface="Times New Roman" panose="02020603050405020304" pitchFamily="18" charset="0"/>
                <a:cs typeface="Times New Roman" panose="02020603050405020304" pitchFamily="18" charset="0"/>
              </a:rPr>
              <a:t>acetoxy</a:t>
            </a:r>
            <a:r>
              <a:rPr lang="en-US" sz="1600" dirty="0">
                <a:latin typeface="Times New Roman" panose="02020603050405020304" pitchFamily="18" charset="0"/>
                <a:cs typeface="Times New Roman" panose="02020603050405020304" pitchFamily="18" charset="0"/>
              </a:rPr>
              <a:t> group is both </a:t>
            </a:r>
            <a:r>
              <a:rPr lang="en-US" sz="1600" b="1" dirty="0">
                <a:latin typeface="Times New Roman" panose="02020603050405020304" pitchFamily="18" charset="0"/>
                <a:cs typeface="Times New Roman" panose="02020603050405020304" pitchFamily="18" charset="0"/>
              </a:rPr>
              <a:t>sterically </a:t>
            </a:r>
            <a:r>
              <a:rPr lang="en-US" sz="1600" b="1" dirty="0" smtClean="0">
                <a:latin typeface="Times New Roman" panose="02020603050405020304" pitchFamily="18" charset="0"/>
                <a:cs typeface="Times New Roman" panose="02020603050405020304" pitchFamily="18" charset="0"/>
              </a:rPr>
              <a:t>and </a:t>
            </a:r>
            <a:r>
              <a:rPr lang="en-US" sz="1600" b="1" dirty="0">
                <a:latin typeface="Times New Roman" panose="02020603050405020304" pitchFamily="18" charset="0"/>
                <a:cs typeface="Times New Roman" panose="02020603050405020304" pitchFamily="18" charset="0"/>
              </a:rPr>
              <a:t>energetically favorable</a:t>
            </a:r>
            <a:r>
              <a:rPr lang="en-US" sz="1600" dirty="0">
                <a:latin typeface="Times New Roman" panose="02020603050405020304" pitchFamily="18" charset="0"/>
                <a:cs typeface="Times New Roman" panose="02020603050405020304" pitchFamily="18" charset="0"/>
              </a:rPr>
              <a:t>. The cation that is formed by participation is stabilized </a:t>
            </a:r>
            <a:r>
              <a:rPr lang="en-US" sz="1600" dirty="0" smtClean="0">
                <a:latin typeface="Times New Roman" panose="02020603050405020304" pitchFamily="18" charset="0"/>
                <a:cs typeface="Times New Roman" panose="02020603050405020304" pitchFamily="18" charset="0"/>
              </a:rPr>
              <a:t>by both </a:t>
            </a:r>
            <a:r>
              <a:rPr lang="en-US" sz="1600" dirty="0" err="1">
                <a:latin typeface="Times New Roman" panose="02020603050405020304" pitchFamily="18" charset="0"/>
                <a:cs typeface="Times New Roman" panose="02020603050405020304" pitchFamily="18" charset="0"/>
              </a:rPr>
              <a:t>acetoxy</a:t>
            </a:r>
            <a:r>
              <a:rPr lang="en-US" sz="1600" dirty="0">
                <a:latin typeface="Times New Roman" panose="02020603050405020304" pitchFamily="18" charset="0"/>
                <a:cs typeface="Times New Roman" panose="02020603050405020304" pitchFamily="18" charset="0"/>
              </a:rPr>
              <a:t> oxygen atoms and is far more stable than a secondary carbocation. </a:t>
            </a:r>
            <a:endParaRPr lang="en-US" sz="1600" dirty="0" smtClean="0">
              <a:latin typeface="Times New Roman" panose="02020603050405020304" pitchFamily="18" charset="0"/>
              <a:cs typeface="Times New Roman" panose="02020603050405020304" pitchFamily="18" charset="0"/>
            </a:endParaRPr>
          </a:p>
          <a:p>
            <a:pPr algn="just"/>
            <a:r>
              <a:rPr lang="en-US" sz="1600" dirty="0" smtClean="0">
                <a:latin typeface="Times New Roman" panose="02020603050405020304" pitchFamily="18" charset="0"/>
                <a:cs typeface="Times New Roman" panose="02020603050405020304" pitchFamily="18" charset="0"/>
              </a:rPr>
              <a:t>The resulting </a:t>
            </a:r>
            <a:r>
              <a:rPr lang="en-US" sz="1600" b="1" dirty="0" err="1">
                <a:latin typeface="Times New Roman" panose="02020603050405020304" pitchFamily="18" charset="0"/>
                <a:cs typeface="Times New Roman" panose="02020603050405020304" pitchFamily="18" charset="0"/>
              </a:rPr>
              <a:t>acetoxonium</a:t>
            </a:r>
            <a:r>
              <a:rPr lang="en-US" sz="1600" b="1" dirty="0">
                <a:latin typeface="Times New Roman" panose="02020603050405020304" pitchFamily="18" charset="0"/>
                <a:cs typeface="Times New Roman" panose="02020603050405020304" pitchFamily="18" charset="0"/>
              </a:rPr>
              <a:t> ion intermediate </a:t>
            </a:r>
            <a:r>
              <a:rPr lang="en-US" sz="1600" dirty="0">
                <a:latin typeface="Times New Roman" panose="02020603050405020304" pitchFamily="18" charset="0"/>
                <a:cs typeface="Times New Roman" panose="02020603050405020304" pitchFamily="18" charset="0"/>
              </a:rPr>
              <a:t>is subsequently opened by nucleophilic </a:t>
            </a:r>
            <a:r>
              <a:rPr lang="en-US" sz="1600" dirty="0" smtClean="0">
                <a:latin typeface="Times New Roman" panose="02020603050405020304" pitchFamily="18" charset="0"/>
                <a:cs typeface="Times New Roman" panose="02020603050405020304" pitchFamily="18" charset="0"/>
              </a:rPr>
              <a:t>attack with </a:t>
            </a:r>
            <a:r>
              <a:rPr lang="en-US" sz="1600" b="1" dirty="0">
                <a:latin typeface="Times New Roman" panose="02020603050405020304" pitchFamily="18" charset="0"/>
                <a:cs typeface="Times New Roman" panose="02020603050405020304" pitchFamily="18" charset="0"/>
              </a:rPr>
              <a:t>inversion </a:t>
            </a:r>
            <a:r>
              <a:rPr lang="en-US" sz="1600" dirty="0">
                <a:latin typeface="Times New Roman" panose="02020603050405020304" pitchFamily="18" charset="0"/>
                <a:cs typeface="Times New Roman" panose="02020603050405020304" pitchFamily="18" charset="0"/>
              </a:rPr>
              <a:t>at either of the two equivalent carbons, leading to the observed </a:t>
            </a:r>
            <a:r>
              <a:rPr lang="en-US" sz="1600" i="1" dirty="0" smtClean="0">
                <a:latin typeface="Times New Roman" panose="02020603050405020304" pitchFamily="18" charset="0"/>
                <a:cs typeface="Times New Roman" panose="02020603050405020304" pitchFamily="18" charset="0"/>
              </a:rPr>
              <a:t>trans </a:t>
            </a:r>
            <a:r>
              <a:rPr lang="en-US" sz="1600" dirty="0" smtClean="0">
                <a:latin typeface="Times New Roman" panose="02020603050405020304" pitchFamily="18" charset="0"/>
                <a:cs typeface="Times New Roman" panose="02020603050405020304" pitchFamily="18" charset="0"/>
              </a:rPr>
              <a:t>product.</a:t>
            </a:r>
            <a:endParaRPr lang="en-US" sz="16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920240" y="800484"/>
            <a:ext cx="8337665" cy="1620981"/>
          </a:xfrm>
          <a:prstGeom prst="rect">
            <a:avLst/>
          </a:prstGeom>
        </p:spPr>
      </p:pic>
      <p:sp>
        <p:nvSpPr>
          <p:cNvPr id="5" name="Slide Number Placeholder 4"/>
          <p:cNvSpPr>
            <a:spLocks noGrp="1"/>
          </p:cNvSpPr>
          <p:nvPr>
            <p:ph type="sldNum" sz="quarter" idx="12"/>
          </p:nvPr>
        </p:nvSpPr>
        <p:spPr/>
        <p:txBody>
          <a:bodyPr/>
          <a:lstStyle/>
          <a:p>
            <a:fld id="{E97799C9-84D9-46D2-A11E-BCF8A720529D}" type="slidenum">
              <a:rPr lang="en-US" smtClean="0"/>
              <a:t>112</a:t>
            </a:fld>
            <a:endParaRPr lang="en-US" dirty="0"/>
          </a:p>
        </p:txBody>
      </p:sp>
    </p:spTree>
    <p:extLst>
      <p:ext uri="{BB962C8B-B14F-4D97-AF65-F5344CB8AC3E}">
        <p14:creationId xmlns:p14="http://schemas.microsoft.com/office/powerpoint/2010/main" val="1558645339"/>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7294" y="2377440"/>
            <a:ext cx="10457411" cy="4018436"/>
          </a:xfrm>
        </p:spPr>
        <p:txBody>
          <a:bodyPr>
            <a:normAutofit/>
          </a:bodyPr>
          <a:lstStyle/>
          <a:p>
            <a:pPr algn="just"/>
            <a:r>
              <a:rPr lang="en-US" sz="2000" dirty="0">
                <a:latin typeface="Times New Roman" panose="02020603050405020304" pitchFamily="18" charset="0"/>
                <a:cs typeface="Times New Roman" panose="02020603050405020304" pitchFamily="18" charset="0"/>
              </a:rPr>
              <a:t>When </a:t>
            </a:r>
            <a:r>
              <a:rPr lang="en-US" sz="2000" b="1" dirty="0" err="1">
                <a:latin typeface="Times New Roman" panose="02020603050405020304" pitchFamily="18" charset="0"/>
                <a:cs typeface="Times New Roman" panose="02020603050405020304" pitchFamily="18" charset="0"/>
              </a:rPr>
              <a:t>enantiomerically</a:t>
            </a:r>
            <a:r>
              <a:rPr lang="en-US" sz="2000" b="1" dirty="0">
                <a:latin typeface="Times New Roman" panose="02020603050405020304" pitchFamily="18" charset="0"/>
                <a:cs typeface="Times New Roman" panose="02020603050405020304" pitchFamily="18" charset="0"/>
              </a:rPr>
              <a:t> pure </a:t>
            </a:r>
            <a:r>
              <a:rPr lang="en-US" sz="2000" b="1" i="1" dirty="0">
                <a:latin typeface="Times New Roman" panose="02020603050405020304" pitchFamily="18" charset="0"/>
                <a:cs typeface="Times New Roman" panose="02020603050405020304" pitchFamily="18" charset="0"/>
              </a:rPr>
              <a:t>trans</a:t>
            </a:r>
            <a:r>
              <a:rPr lang="en-US" sz="2000" b="1" dirty="0">
                <a:latin typeface="Times New Roman" panose="02020603050405020304" pitchFamily="18" charset="0"/>
                <a:cs typeface="Times New Roman" panose="02020603050405020304" pitchFamily="18" charset="0"/>
              </a:rPr>
              <a:t>-2-acetoxycyclohexyl </a:t>
            </a:r>
            <a:r>
              <a:rPr lang="en-US" sz="2000" b="1" dirty="0" err="1">
                <a:latin typeface="Times New Roman" panose="02020603050405020304" pitchFamily="18" charset="0"/>
                <a:cs typeface="Times New Roman" panose="02020603050405020304" pitchFamily="18" charset="0"/>
              </a:rPr>
              <a:t>tosylate</a:t>
            </a:r>
            <a:r>
              <a:rPr lang="en-US" sz="2000" b="1"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is </a:t>
            </a:r>
            <a:r>
              <a:rPr lang="en-US" sz="2000" dirty="0" err="1">
                <a:latin typeface="Times New Roman" panose="02020603050405020304" pitchFamily="18" charset="0"/>
                <a:cs typeface="Times New Roman" panose="02020603050405020304" pitchFamily="18" charset="0"/>
              </a:rPr>
              <a:t>solvolyzed</a:t>
            </a: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the product </a:t>
            </a:r>
            <a:r>
              <a:rPr lang="en-US" sz="2000" dirty="0">
                <a:latin typeface="Times New Roman" panose="02020603050405020304" pitchFamily="18" charset="0"/>
                <a:cs typeface="Times New Roman" panose="02020603050405020304" pitchFamily="18" charset="0"/>
              </a:rPr>
              <a:t>is </a:t>
            </a:r>
            <a:r>
              <a:rPr lang="en-US" sz="2000" b="1" dirty="0">
                <a:latin typeface="Times New Roman" panose="02020603050405020304" pitchFamily="18" charset="0"/>
                <a:cs typeface="Times New Roman" panose="02020603050405020304" pitchFamily="18" charset="0"/>
              </a:rPr>
              <a:t>racemic </a:t>
            </a:r>
            <a:r>
              <a:rPr lang="en-US" sz="2000" b="1" i="1" dirty="0">
                <a:latin typeface="Times New Roman" panose="02020603050405020304" pitchFamily="18" charset="0"/>
                <a:cs typeface="Times New Roman" panose="02020603050405020304" pitchFamily="18" charset="0"/>
              </a:rPr>
              <a:t>trans</a:t>
            </a:r>
            <a:r>
              <a:rPr lang="en-US" sz="2000" b="1" dirty="0">
                <a:latin typeface="Times New Roman" panose="02020603050405020304" pitchFamily="18" charset="0"/>
                <a:cs typeface="Times New Roman" panose="02020603050405020304" pitchFamily="18" charset="0"/>
              </a:rPr>
              <a:t>-diacetate</a:t>
            </a:r>
            <a:r>
              <a:rPr lang="en-US" sz="2000" dirty="0">
                <a:latin typeface="Times New Roman" panose="02020603050405020304" pitchFamily="18" charset="0"/>
                <a:cs typeface="Times New Roman" panose="02020603050405020304" pitchFamily="18" charset="0"/>
              </a:rPr>
              <a:t>. This result is consistent with the </a:t>
            </a:r>
            <a:r>
              <a:rPr lang="en-US" sz="2000" dirty="0" smtClean="0">
                <a:latin typeface="Times New Roman" panose="02020603050405020304" pitchFamily="18" charset="0"/>
                <a:cs typeface="Times New Roman" panose="02020603050405020304" pitchFamily="18" charset="0"/>
              </a:rPr>
              <a:t>proposed mechanism</a:t>
            </a:r>
            <a:r>
              <a:rPr lang="en-US" sz="2000" dirty="0">
                <a:latin typeface="Times New Roman" panose="02020603050405020304" pitchFamily="18" charset="0"/>
                <a:cs typeface="Times New Roman" panose="02020603050405020304" pitchFamily="18" charset="0"/>
              </a:rPr>
              <a:t>, because the </a:t>
            </a:r>
            <a:r>
              <a:rPr lang="en-US" sz="2000" b="1" dirty="0" err="1">
                <a:latin typeface="Times New Roman" panose="02020603050405020304" pitchFamily="18" charset="0"/>
                <a:cs typeface="Times New Roman" panose="02020603050405020304" pitchFamily="18" charset="0"/>
              </a:rPr>
              <a:t>acetoxonium</a:t>
            </a:r>
            <a:r>
              <a:rPr lang="en-US" sz="2000" b="1" dirty="0">
                <a:latin typeface="Times New Roman" panose="02020603050405020304" pitchFamily="18" charset="0"/>
                <a:cs typeface="Times New Roman" panose="02020603050405020304" pitchFamily="18" charset="0"/>
              </a:rPr>
              <a:t> intermediate is achiral </a:t>
            </a:r>
            <a:r>
              <a:rPr lang="en-US" sz="2000" dirty="0">
                <a:latin typeface="Times New Roman" panose="02020603050405020304" pitchFamily="18" charset="0"/>
                <a:cs typeface="Times New Roman" panose="02020603050405020304" pitchFamily="18" charset="0"/>
              </a:rPr>
              <a:t>and can only give rise </a:t>
            </a:r>
            <a:r>
              <a:rPr lang="en-US" sz="2000" dirty="0" smtClean="0">
                <a:latin typeface="Times New Roman" panose="02020603050405020304" pitchFamily="18" charset="0"/>
                <a:cs typeface="Times New Roman" panose="02020603050405020304" pitchFamily="18" charset="0"/>
              </a:rPr>
              <a:t>to racemic material</a:t>
            </a:r>
            <a:r>
              <a:rPr lang="en-US" dirty="0" smtClean="0">
                <a:latin typeface="Times New Roman" panose="02020603050405020304" pitchFamily="18" charset="0"/>
                <a:cs typeface="Times New Roman" panose="02020603050405020304" pitchFamily="18" charset="0"/>
              </a:rPr>
              <a:t>. </a:t>
            </a:r>
          </a:p>
          <a:p>
            <a:pPr algn="just"/>
            <a:endParaRPr lang="en-US" dirty="0" smtClean="0">
              <a:latin typeface="Times New Roman" panose="02020603050405020304" pitchFamily="18" charset="0"/>
              <a:cs typeface="Times New Roman" panose="02020603050405020304" pitchFamily="18" charset="0"/>
            </a:endParaRPr>
          </a:p>
          <a:p>
            <a:pPr algn="just"/>
            <a:endParaRPr lang="en-US" dirty="0" smtClean="0">
              <a:latin typeface="Times New Roman" panose="02020603050405020304" pitchFamily="18" charset="0"/>
              <a:cs typeface="Times New Roman" panose="02020603050405020304" pitchFamily="18" charset="0"/>
            </a:endParaRPr>
          </a:p>
          <a:p>
            <a:pPr algn="just"/>
            <a:endParaRPr lang="en-US" dirty="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Additional </a:t>
            </a:r>
            <a:r>
              <a:rPr lang="en-US" dirty="0">
                <a:latin typeface="Times New Roman" panose="02020603050405020304" pitchFamily="18" charset="0"/>
                <a:cs typeface="Times New Roman" panose="02020603050405020304" pitchFamily="18" charset="0"/>
              </a:rPr>
              <a:t>evidence for this interpretation comes from the </a:t>
            </a:r>
            <a:r>
              <a:rPr lang="en-US" b="1" dirty="0" smtClean="0">
                <a:latin typeface="Times New Roman" panose="02020603050405020304" pitchFamily="18" charset="0"/>
                <a:cs typeface="Times New Roman" panose="02020603050405020304" pitchFamily="18" charset="0"/>
              </a:rPr>
              <a:t>isolation of </a:t>
            </a:r>
            <a:r>
              <a:rPr lang="en-US" b="1" dirty="0">
                <a:latin typeface="Times New Roman" panose="02020603050405020304" pitchFamily="18" charset="0"/>
                <a:cs typeface="Times New Roman" panose="02020603050405020304" pitchFamily="18" charset="0"/>
              </a:rPr>
              <a:t>a cyclic </a:t>
            </a:r>
            <a:r>
              <a:rPr lang="en-US" b="1" dirty="0" err="1">
                <a:latin typeface="Times New Roman" panose="02020603050405020304" pitchFamily="18" charset="0"/>
                <a:cs typeface="Times New Roman" panose="02020603050405020304" pitchFamily="18" charset="0"/>
              </a:rPr>
              <a:t>orthoester</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when the </a:t>
            </a:r>
            <a:r>
              <a:rPr lang="en-US" dirty="0" err="1">
                <a:latin typeface="Times New Roman" panose="02020603050405020304" pitchFamily="18" charset="0"/>
                <a:cs typeface="Times New Roman" panose="02020603050405020304" pitchFamily="18" charset="0"/>
              </a:rPr>
              <a:t>solvolysis</a:t>
            </a:r>
            <a:r>
              <a:rPr lang="en-US" dirty="0">
                <a:latin typeface="Times New Roman" panose="02020603050405020304" pitchFamily="18" charset="0"/>
                <a:cs typeface="Times New Roman" panose="02020603050405020304" pitchFamily="18" charset="0"/>
              </a:rPr>
              <a:t> is carried out in ethanol, where the </a:t>
            </a:r>
            <a:r>
              <a:rPr lang="en-US" dirty="0" err="1" smtClean="0">
                <a:latin typeface="Times New Roman" panose="02020603050405020304" pitchFamily="18" charset="0"/>
                <a:cs typeface="Times New Roman" panose="02020603050405020304" pitchFamily="18" charset="0"/>
              </a:rPr>
              <a:t>acetoxonium</a:t>
            </a:r>
            <a:r>
              <a:rPr lang="en-US" dirty="0" smtClean="0">
                <a:latin typeface="Times New Roman" panose="02020603050405020304" pitchFamily="18" charset="0"/>
                <a:cs typeface="Times New Roman" panose="02020603050405020304" pitchFamily="18" charset="0"/>
              </a:rPr>
              <a:t> ion </a:t>
            </a:r>
            <a:r>
              <a:rPr lang="en-US" dirty="0">
                <a:latin typeface="Times New Roman" panose="02020603050405020304" pitchFamily="18" charset="0"/>
                <a:cs typeface="Times New Roman" panose="02020603050405020304" pitchFamily="18" charset="0"/>
              </a:rPr>
              <a:t>is captured by the solvent</a:t>
            </a:r>
            <a:r>
              <a:rPr lang="en-US" dirty="0" smtClean="0">
                <a:latin typeface="Times New Roman" panose="02020603050405020304" pitchFamily="18" charset="0"/>
                <a:cs typeface="Times New Roman" panose="02020603050405020304" pitchFamily="18" charset="0"/>
              </a:rPr>
              <a:t>. </a:t>
            </a:r>
          </a:p>
          <a:p>
            <a:pPr algn="just"/>
            <a:endParaRPr lang="en-US" dirty="0">
              <a:latin typeface="Times New Roman" panose="02020603050405020304" pitchFamily="18" charset="0"/>
              <a:cs typeface="Times New Roman" panose="02020603050405020304" pitchFamily="18" charset="0"/>
            </a:endParaRPr>
          </a:p>
          <a:p>
            <a:endParaRPr lang="en-US" dirty="0"/>
          </a:p>
          <a:p>
            <a:endParaRPr lang="en-US" dirty="0"/>
          </a:p>
        </p:txBody>
      </p:sp>
      <p:pic>
        <p:nvPicPr>
          <p:cNvPr id="4" name="Picture 3"/>
          <p:cNvPicPr>
            <a:picLocks noChangeAspect="1"/>
          </p:cNvPicPr>
          <p:nvPr/>
        </p:nvPicPr>
        <p:blipFill>
          <a:blip r:embed="rId2"/>
          <a:stretch>
            <a:fillRect/>
          </a:stretch>
        </p:blipFill>
        <p:spPr>
          <a:xfrm>
            <a:off x="2500744" y="1205232"/>
            <a:ext cx="7190509" cy="1214345"/>
          </a:xfrm>
          <a:prstGeom prst="rect">
            <a:avLst/>
          </a:prstGeom>
        </p:spPr>
      </p:pic>
      <p:pic>
        <p:nvPicPr>
          <p:cNvPr id="5" name="Picture 4"/>
          <p:cNvPicPr>
            <a:picLocks noChangeAspect="1"/>
          </p:cNvPicPr>
          <p:nvPr/>
        </p:nvPicPr>
        <p:blipFill>
          <a:blip r:embed="rId3"/>
          <a:stretch>
            <a:fillRect/>
          </a:stretch>
        </p:blipFill>
        <p:spPr>
          <a:xfrm>
            <a:off x="3042458" y="3758510"/>
            <a:ext cx="6409113" cy="1037934"/>
          </a:xfrm>
          <a:prstGeom prst="rect">
            <a:avLst/>
          </a:prstGeom>
        </p:spPr>
      </p:pic>
      <p:sp>
        <p:nvSpPr>
          <p:cNvPr id="2" name="Slide Number Placeholder 1"/>
          <p:cNvSpPr>
            <a:spLocks noGrp="1"/>
          </p:cNvSpPr>
          <p:nvPr>
            <p:ph type="sldNum" sz="quarter" idx="12"/>
          </p:nvPr>
        </p:nvSpPr>
        <p:spPr/>
        <p:txBody>
          <a:bodyPr/>
          <a:lstStyle/>
          <a:p>
            <a:fld id="{E97799C9-84D9-46D2-A11E-BCF8A720529D}" type="slidenum">
              <a:rPr lang="en-US" smtClean="0"/>
              <a:t>113</a:t>
            </a:fld>
            <a:endParaRPr lang="en-US" dirty="0"/>
          </a:p>
        </p:txBody>
      </p:sp>
    </p:spTree>
    <p:extLst>
      <p:ext uri="{BB962C8B-B14F-4D97-AF65-F5344CB8AC3E}">
        <p14:creationId xmlns:p14="http://schemas.microsoft.com/office/powerpoint/2010/main" val="1108190065"/>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47898" y="2556932"/>
            <a:ext cx="10498975" cy="3660988"/>
          </a:xfrm>
        </p:spPr>
        <p:txBody>
          <a:bodyPr>
            <a:normAutofit/>
          </a:bodyPr>
          <a:lstStyle/>
          <a:p>
            <a:pPr algn="just"/>
            <a:r>
              <a:rPr lang="en-US" sz="2000" dirty="0">
                <a:latin typeface="Times New Roman" panose="02020603050405020304" pitchFamily="18" charset="0"/>
                <a:cs typeface="Times New Roman" panose="02020603050405020304" pitchFamily="18" charset="0"/>
              </a:rPr>
              <a:t>The </a:t>
            </a:r>
            <a:r>
              <a:rPr lang="en-US" sz="2000" dirty="0" err="1">
                <a:latin typeface="Times New Roman" panose="02020603050405020304" pitchFamily="18" charset="0"/>
                <a:cs typeface="Times New Roman" panose="02020603050405020304" pitchFamily="18" charset="0"/>
              </a:rPr>
              <a:t>hydroxy</a:t>
            </a:r>
            <a:r>
              <a:rPr lang="en-US" sz="2000" dirty="0">
                <a:latin typeface="Times New Roman" panose="02020603050405020304" pitchFamily="18" charset="0"/>
                <a:cs typeface="Times New Roman" panose="02020603050405020304" pitchFamily="18" charset="0"/>
              </a:rPr>
              <a:t> group can act as an intramolecular nucleophile. </a:t>
            </a:r>
            <a:r>
              <a:rPr lang="en-US" sz="2000" dirty="0" err="1">
                <a:latin typeface="Times New Roman" panose="02020603050405020304" pitchFamily="18" charset="0"/>
                <a:cs typeface="Times New Roman" panose="02020603050405020304" pitchFamily="18" charset="0"/>
              </a:rPr>
              <a:t>Solvolysis</a:t>
            </a:r>
            <a:r>
              <a:rPr lang="en-US" sz="2000" dirty="0">
                <a:latin typeface="Times New Roman" panose="02020603050405020304" pitchFamily="18" charset="0"/>
                <a:cs typeface="Times New Roman" panose="02020603050405020304" pitchFamily="18" charset="0"/>
              </a:rPr>
              <a:t> of 4-chlorobutanol in water gives tetrahydrofuran as the product. The reaction is much faster than </a:t>
            </a:r>
            <a:r>
              <a:rPr lang="en-US" sz="2000" dirty="0" err="1">
                <a:latin typeface="Times New Roman" panose="02020603050405020304" pitchFamily="18" charset="0"/>
                <a:cs typeface="Times New Roman" panose="02020603050405020304" pitchFamily="18" charset="0"/>
              </a:rPr>
              <a:t>solvolysis</a:t>
            </a:r>
            <a:r>
              <a:rPr lang="en-US" sz="2000" dirty="0">
                <a:latin typeface="Times New Roman" panose="02020603050405020304" pitchFamily="18" charset="0"/>
                <a:cs typeface="Times New Roman" panose="02020603050405020304" pitchFamily="18" charset="0"/>
              </a:rPr>
              <a:t> of 3-chloropropanol under similar conditions. Participation in the latter case is less favorable because it involves formation of a strained four membered ring</a:t>
            </a:r>
            <a:r>
              <a:rPr lang="en-US" sz="2000" dirty="0" smtClean="0">
                <a:latin typeface="Times New Roman" panose="02020603050405020304" pitchFamily="18" charset="0"/>
                <a:cs typeface="Times New Roman" panose="02020603050405020304" pitchFamily="18" charset="0"/>
              </a:rPr>
              <a:t>.</a:t>
            </a:r>
          </a:p>
          <a:p>
            <a:pPr algn="just"/>
            <a:endParaRPr lang="en-US" sz="2000" dirty="0" smtClean="0">
              <a:latin typeface="Times New Roman" panose="02020603050405020304" pitchFamily="18" charset="0"/>
              <a:cs typeface="Times New Roman" panose="02020603050405020304" pitchFamily="18" charset="0"/>
            </a:endParaRPr>
          </a:p>
          <a:p>
            <a:pPr algn="just"/>
            <a:endParaRPr lang="en-US" sz="2000" dirty="0">
              <a:latin typeface="Times New Roman" panose="02020603050405020304" pitchFamily="18" charset="0"/>
              <a:cs typeface="Times New Roman" panose="02020603050405020304" pitchFamily="18" charset="0"/>
            </a:endParaRPr>
          </a:p>
          <a:p>
            <a:pPr algn="just"/>
            <a:r>
              <a:rPr lang="en-US" sz="2000" dirty="0" smtClean="0">
                <a:latin typeface="Times New Roman" panose="02020603050405020304" pitchFamily="18" charset="0"/>
                <a:cs typeface="Times New Roman" panose="02020603050405020304" pitchFamily="18" charset="0"/>
              </a:rPr>
              <a:t>The </a:t>
            </a:r>
            <a:r>
              <a:rPr lang="en-US" sz="2000" dirty="0" err="1">
                <a:latin typeface="Times New Roman" panose="02020603050405020304" pitchFamily="18" charset="0"/>
                <a:cs typeface="Times New Roman" panose="02020603050405020304" pitchFamily="18" charset="0"/>
              </a:rPr>
              <a:t>alkoxide</a:t>
            </a:r>
            <a:r>
              <a:rPr lang="en-US" sz="2000" dirty="0">
                <a:latin typeface="Times New Roman" panose="02020603050405020304" pitchFamily="18" charset="0"/>
                <a:cs typeface="Times New Roman" panose="02020603050405020304" pitchFamily="18" charset="0"/>
              </a:rPr>
              <a:t> ions formed by deprotonation in basic solution are even more </a:t>
            </a:r>
            <a:r>
              <a:rPr lang="en-US" sz="2000" dirty="0" smtClean="0">
                <a:latin typeface="Times New Roman" panose="02020603050405020304" pitchFamily="18" charset="0"/>
                <a:cs typeface="Times New Roman" panose="02020603050405020304" pitchFamily="18" charset="0"/>
              </a:rPr>
              <a:t>effective nucleophiles</a:t>
            </a:r>
            <a:r>
              <a:rPr lang="en-US" sz="2000"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In ethanol containing sodium </a:t>
            </a:r>
            <a:r>
              <a:rPr lang="en-US" sz="2000" b="1" dirty="0" err="1">
                <a:latin typeface="Times New Roman" panose="02020603050405020304" pitchFamily="18" charset="0"/>
                <a:cs typeface="Times New Roman" panose="02020603050405020304" pitchFamily="18" charset="0"/>
              </a:rPr>
              <a:t>ethoxide</a:t>
            </a:r>
            <a:r>
              <a:rPr lang="en-US" sz="2000" b="1" dirty="0">
                <a:latin typeface="Times New Roman" panose="02020603050405020304" pitchFamily="18" charset="0"/>
                <a:cs typeface="Times New Roman" panose="02020603050405020304" pitchFamily="18" charset="0"/>
              </a:rPr>
              <a:t>, 2-chloroethanol reacts </a:t>
            </a:r>
            <a:r>
              <a:rPr lang="en-US" sz="2000" b="1" dirty="0" smtClean="0">
                <a:latin typeface="Times New Roman" panose="02020603050405020304" pitchFamily="18" charset="0"/>
                <a:cs typeface="Times New Roman" panose="02020603050405020304" pitchFamily="18" charset="0"/>
              </a:rPr>
              <a:t>about 5000 </a:t>
            </a:r>
            <a:r>
              <a:rPr lang="en-US" sz="2000" b="1" dirty="0">
                <a:latin typeface="Times New Roman" panose="02020603050405020304" pitchFamily="18" charset="0"/>
                <a:cs typeface="Times New Roman" panose="02020603050405020304" pitchFamily="18" charset="0"/>
              </a:rPr>
              <a:t>times faster than ethyl chloride.</a:t>
            </a:r>
            <a:r>
              <a:rPr lang="en-US" sz="2000" dirty="0">
                <a:latin typeface="Times New Roman" panose="02020603050405020304" pitchFamily="18" charset="0"/>
                <a:cs typeface="Times New Roman" panose="02020603050405020304" pitchFamily="18" charset="0"/>
              </a:rPr>
              <a:t> The product is ethylene oxide, confirming </a:t>
            </a:r>
            <a:r>
              <a:rPr lang="en-US" sz="2000" dirty="0" smtClean="0">
                <a:latin typeface="Times New Roman" panose="02020603050405020304" pitchFamily="18" charset="0"/>
                <a:cs typeface="Times New Roman" panose="02020603050405020304" pitchFamily="18" charset="0"/>
              </a:rPr>
              <a:t>the involvement </a:t>
            </a:r>
            <a:r>
              <a:rPr lang="en-US" sz="2000" dirty="0">
                <a:latin typeface="Times New Roman" panose="02020603050405020304" pitchFamily="18" charset="0"/>
                <a:cs typeface="Times New Roman" panose="02020603050405020304" pitchFamily="18" charset="0"/>
              </a:rPr>
              <a:t>of the oxygen atom as a nucleophile</a:t>
            </a:r>
            <a:r>
              <a:rPr lang="en-US" sz="2000" dirty="0" smtClean="0">
                <a:latin typeface="Times New Roman" panose="02020603050405020304" pitchFamily="18" charset="0"/>
                <a:cs typeface="Times New Roman" panose="02020603050405020304" pitchFamily="18" charset="0"/>
              </a:rPr>
              <a:t>. </a:t>
            </a:r>
          </a:p>
          <a:p>
            <a:endParaRPr lang="en-US" dirty="0"/>
          </a:p>
        </p:txBody>
      </p:sp>
      <p:pic>
        <p:nvPicPr>
          <p:cNvPr id="4" name="Picture 3"/>
          <p:cNvPicPr>
            <a:picLocks noChangeAspect="1"/>
          </p:cNvPicPr>
          <p:nvPr/>
        </p:nvPicPr>
        <p:blipFill>
          <a:blip r:embed="rId2"/>
          <a:stretch>
            <a:fillRect/>
          </a:stretch>
        </p:blipFill>
        <p:spPr>
          <a:xfrm>
            <a:off x="3250278" y="3915295"/>
            <a:ext cx="6517178" cy="656704"/>
          </a:xfrm>
          <a:prstGeom prst="rect">
            <a:avLst/>
          </a:prstGeom>
        </p:spPr>
      </p:pic>
      <p:pic>
        <p:nvPicPr>
          <p:cNvPr id="5" name="Picture 4"/>
          <p:cNvPicPr>
            <a:picLocks noChangeAspect="1"/>
          </p:cNvPicPr>
          <p:nvPr/>
        </p:nvPicPr>
        <p:blipFill>
          <a:blip r:embed="rId3"/>
          <a:stretch>
            <a:fillRect/>
          </a:stretch>
        </p:blipFill>
        <p:spPr>
          <a:xfrm>
            <a:off x="3524597" y="1388224"/>
            <a:ext cx="5120640" cy="980902"/>
          </a:xfrm>
          <a:prstGeom prst="rect">
            <a:avLst/>
          </a:prstGeom>
        </p:spPr>
      </p:pic>
      <p:sp>
        <p:nvSpPr>
          <p:cNvPr id="2" name="Slide Number Placeholder 1"/>
          <p:cNvSpPr>
            <a:spLocks noGrp="1"/>
          </p:cNvSpPr>
          <p:nvPr>
            <p:ph type="sldNum" sz="quarter" idx="12"/>
          </p:nvPr>
        </p:nvSpPr>
        <p:spPr/>
        <p:txBody>
          <a:bodyPr/>
          <a:lstStyle/>
          <a:p>
            <a:fld id="{E97799C9-84D9-46D2-A11E-BCF8A720529D}" type="slidenum">
              <a:rPr lang="en-US" smtClean="0"/>
              <a:t>114</a:t>
            </a:fld>
            <a:endParaRPr lang="en-US" dirty="0"/>
          </a:p>
        </p:txBody>
      </p:sp>
    </p:spTree>
    <p:extLst>
      <p:ext uri="{BB962C8B-B14F-4D97-AF65-F5344CB8AC3E}">
        <p14:creationId xmlns:p14="http://schemas.microsoft.com/office/powerpoint/2010/main" val="713486588"/>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50669" y="3567389"/>
            <a:ext cx="10490662" cy="2999665"/>
          </a:xfrm>
        </p:spPr>
        <p:txBody>
          <a:bodyPr>
            <a:noAutofit/>
          </a:bodyPr>
          <a:lstStyle/>
          <a:p>
            <a:r>
              <a:rPr lang="en-US" sz="1800" dirty="0">
                <a:latin typeface="Times New Roman" panose="02020603050405020304" pitchFamily="18" charset="0"/>
                <a:cs typeface="Times New Roman" panose="02020603050405020304" pitchFamily="18" charset="0"/>
              </a:rPr>
              <a:t>As would be expected, the effectiveness of neighboring-group participation depends on the ease with which the molecular geometry required for participation can be attained. The rate of cyclization of </a:t>
            </a:r>
            <a:r>
              <a:rPr lang="en-US" sz="1400" dirty="0">
                <a:latin typeface="Times New Roman" panose="02020603050405020304" pitchFamily="18" charset="0"/>
                <a:cs typeface="Times New Roman" panose="02020603050405020304" pitchFamily="18" charset="0"/>
              </a:rPr>
              <a:t>ω-</a:t>
            </a:r>
            <a:r>
              <a:rPr lang="en-US" sz="1800" dirty="0" err="1">
                <a:latin typeface="Times New Roman" panose="02020603050405020304" pitchFamily="18" charset="0"/>
                <a:cs typeface="Times New Roman" panose="02020603050405020304" pitchFamily="18" charset="0"/>
              </a:rPr>
              <a:t>hydroxyalkyl</a:t>
            </a:r>
            <a:r>
              <a:rPr lang="en-US" sz="1800" dirty="0">
                <a:latin typeface="Times New Roman" panose="02020603050405020304" pitchFamily="18" charset="0"/>
                <a:cs typeface="Times New Roman" panose="02020603050405020304" pitchFamily="18" charset="0"/>
              </a:rPr>
              <a:t> halides, for example, shows a strong dependence on the length of the chain separating the two groups. </a:t>
            </a:r>
          </a:p>
          <a:p>
            <a:r>
              <a:rPr lang="en-US" sz="1800" dirty="0">
                <a:latin typeface="Times New Roman" panose="02020603050405020304" pitchFamily="18" charset="0"/>
                <a:cs typeface="Times New Roman" panose="02020603050405020304" pitchFamily="18" charset="0"/>
              </a:rPr>
              <a:t>Some data are given in Table 4.11. The maximum rate occurs for the 4-hydroxybutyl system involving formation of a five-membered ring.</a:t>
            </a:r>
          </a:p>
          <a:p>
            <a:r>
              <a:rPr lang="en-US" sz="1800" dirty="0" smtClean="0">
                <a:latin typeface="Times New Roman" panose="02020603050405020304" pitchFamily="18" charset="0"/>
                <a:cs typeface="Times New Roman" panose="02020603050405020304" pitchFamily="18" charset="0"/>
              </a:rPr>
              <a:t>Like </a:t>
            </a:r>
            <a:r>
              <a:rPr lang="en-US" sz="1800" dirty="0">
                <a:latin typeface="Times New Roman" panose="02020603050405020304" pitchFamily="18" charset="0"/>
                <a:cs typeface="Times New Roman" panose="02020603050405020304" pitchFamily="18" charset="0"/>
              </a:rPr>
              <a:t>the un-ionized hydroxyl group, an </a:t>
            </a:r>
            <a:r>
              <a:rPr lang="en-US" sz="1800" dirty="0" err="1">
                <a:latin typeface="Times New Roman" panose="02020603050405020304" pitchFamily="18" charset="0"/>
                <a:cs typeface="Times New Roman" panose="02020603050405020304" pitchFamily="18" charset="0"/>
              </a:rPr>
              <a:t>alkoxy</a:t>
            </a:r>
            <a:r>
              <a:rPr lang="en-US" sz="1800" dirty="0">
                <a:latin typeface="Times New Roman" panose="02020603050405020304" pitchFamily="18" charset="0"/>
                <a:cs typeface="Times New Roman" panose="02020603050405020304" pitchFamily="18" charset="0"/>
              </a:rPr>
              <a:t> group is a weak nucleophile, </a:t>
            </a:r>
            <a:r>
              <a:rPr lang="en-US" sz="1800" dirty="0" smtClean="0">
                <a:latin typeface="Times New Roman" panose="02020603050405020304" pitchFamily="18" charset="0"/>
                <a:cs typeface="Times New Roman" panose="02020603050405020304" pitchFamily="18" charset="0"/>
              </a:rPr>
              <a:t>but it </a:t>
            </a:r>
            <a:r>
              <a:rPr lang="en-US" sz="1800" dirty="0">
                <a:latin typeface="Times New Roman" panose="02020603050405020304" pitchFamily="18" charset="0"/>
                <a:cs typeface="Times New Roman" panose="02020603050405020304" pitchFamily="18" charset="0"/>
              </a:rPr>
              <a:t>can function as a neighboring nucleophile. For example, </a:t>
            </a:r>
            <a:r>
              <a:rPr lang="en-US" sz="1800" dirty="0" err="1">
                <a:latin typeface="Times New Roman" panose="02020603050405020304" pitchFamily="18" charset="0"/>
                <a:cs typeface="Times New Roman" panose="02020603050405020304" pitchFamily="18" charset="0"/>
              </a:rPr>
              <a:t>solvolysis</a:t>
            </a:r>
            <a:r>
              <a:rPr lang="en-US" sz="1800" dirty="0">
                <a:latin typeface="Times New Roman" panose="02020603050405020304" pitchFamily="18" charset="0"/>
                <a:cs typeface="Times New Roman" panose="02020603050405020304" pitchFamily="18" charset="0"/>
              </a:rPr>
              <a:t> of the </a:t>
            </a:r>
            <a:r>
              <a:rPr lang="en-US" sz="1800" dirty="0" smtClean="0">
                <a:latin typeface="Times New Roman" panose="02020603050405020304" pitchFamily="18" charset="0"/>
                <a:cs typeface="Times New Roman" panose="02020603050405020304" pitchFamily="18" charset="0"/>
              </a:rPr>
              <a:t>isomeric </a:t>
            </a:r>
            <a:r>
              <a:rPr lang="en-US" sz="1800" i="1" dirty="0" smtClean="0">
                <a:latin typeface="Times New Roman" panose="02020603050405020304" pitchFamily="18" charset="0"/>
                <a:cs typeface="Times New Roman" panose="02020603050405020304" pitchFamily="18" charset="0"/>
              </a:rPr>
              <a:t>p</a:t>
            </a:r>
            <a:r>
              <a:rPr lang="en-US" sz="1800" dirty="0" smtClean="0">
                <a:latin typeface="Times New Roman" panose="02020603050405020304" pitchFamily="18" charset="0"/>
                <a:cs typeface="Times New Roman" panose="02020603050405020304" pitchFamily="18" charset="0"/>
              </a:rPr>
              <a:t>-</a:t>
            </a:r>
            <a:r>
              <a:rPr lang="en-US" sz="1800" dirty="0" err="1" smtClean="0">
                <a:latin typeface="Times New Roman" panose="02020603050405020304" pitchFamily="18" charset="0"/>
                <a:cs typeface="Times New Roman" panose="02020603050405020304" pitchFamily="18" charset="0"/>
              </a:rPr>
              <a:t>bromobenzenesulfonate</a:t>
            </a:r>
            <a:r>
              <a:rPr lang="en-US" sz="1800" dirty="0" smtClean="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esters </a:t>
            </a:r>
            <a:r>
              <a:rPr lang="en-US" sz="1800" b="1" dirty="0">
                <a:latin typeface="Times New Roman" panose="02020603050405020304" pitchFamily="18" charset="0"/>
                <a:cs typeface="Times New Roman" panose="02020603050405020304" pitchFamily="18" charset="0"/>
              </a:rPr>
              <a:t>1 </a:t>
            </a:r>
            <a:r>
              <a:rPr lang="en-US" sz="1800" dirty="0">
                <a:latin typeface="Times New Roman" panose="02020603050405020304" pitchFamily="18" charset="0"/>
                <a:cs typeface="Times New Roman" panose="02020603050405020304" pitchFamily="18" charset="0"/>
              </a:rPr>
              <a:t>and </a:t>
            </a:r>
            <a:r>
              <a:rPr lang="en-US" sz="1800" b="1" dirty="0">
                <a:latin typeface="Times New Roman" panose="02020603050405020304" pitchFamily="18" charset="0"/>
                <a:cs typeface="Times New Roman" panose="02020603050405020304" pitchFamily="18" charset="0"/>
              </a:rPr>
              <a:t>2 </a:t>
            </a:r>
            <a:r>
              <a:rPr lang="en-US" sz="1800" dirty="0">
                <a:latin typeface="Times New Roman" panose="02020603050405020304" pitchFamily="18" charset="0"/>
                <a:cs typeface="Times New Roman" panose="02020603050405020304" pitchFamily="18" charset="0"/>
              </a:rPr>
              <a:t>leads to identical product mixtures, </a:t>
            </a:r>
            <a:r>
              <a:rPr lang="en-US" sz="1800" dirty="0" smtClean="0">
                <a:latin typeface="Times New Roman" panose="02020603050405020304" pitchFamily="18" charset="0"/>
                <a:cs typeface="Times New Roman" panose="02020603050405020304" pitchFamily="18" charset="0"/>
              </a:rPr>
              <a:t>indicating the </a:t>
            </a:r>
            <a:r>
              <a:rPr lang="en-US" sz="1800" dirty="0">
                <a:latin typeface="Times New Roman" panose="02020603050405020304" pitchFamily="18" charset="0"/>
                <a:cs typeface="Times New Roman" panose="02020603050405020304" pitchFamily="18" charset="0"/>
              </a:rPr>
              <a:t>involvement of a common intermediate. </a:t>
            </a:r>
            <a:endParaRPr lang="en-US" sz="1800" dirty="0" smtClean="0">
              <a:latin typeface="Times New Roman" panose="02020603050405020304" pitchFamily="18" charset="0"/>
              <a:cs typeface="Times New Roman" panose="02020603050405020304" pitchFamily="18" charset="0"/>
            </a:endParaRPr>
          </a:p>
          <a:p>
            <a:endParaRPr lang="en-US" sz="18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3192087" y="625055"/>
            <a:ext cx="5552902" cy="2741600"/>
          </a:xfrm>
          <a:prstGeom prst="rect">
            <a:avLst/>
          </a:prstGeom>
        </p:spPr>
      </p:pic>
      <p:sp>
        <p:nvSpPr>
          <p:cNvPr id="5" name="Slide Number Placeholder 4"/>
          <p:cNvSpPr>
            <a:spLocks noGrp="1"/>
          </p:cNvSpPr>
          <p:nvPr>
            <p:ph type="sldNum" sz="quarter" idx="12"/>
          </p:nvPr>
        </p:nvSpPr>
        <p:spPr/>
        <p:txBody>
          <a:bodyPr/>
          <a:lstStyle/>
          <a:p>
            <a:fld id="{E97799C9-84D9-46D2-A11E-BCF8A720529D}" type="slidenum">
              <a:rPr lang="en-US" smtClean="0"/>
              <a:t>115</a:t>
            </a:fld>
            <a:endParaRPr lang="en-US" dirty="0"/>
          </a:p>
        </p:txBody>
      </p:sp>
    </p:spTree>
    <p:extLst>
      <p:ext uri="{BB962C8B-B14F-4D97-AF65-F5344CB8AC3E}">
        <p14:creationId xmlns:p14="http://schemas.microsoft.com/office/powerpoint/2010/main" val="3784125562"/>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r>
              <a:rPr lang="en-US" dirty="0">
                <a:latin typeface="Times New Roman" panose="02020603050405020304" pitchFamily="18" charset="0"/>
                <a:cs typeface="Times New Roman" panose="02020603050405020304" pitchFamily="18" charset="0"/>
              </a:rPr>
              <a:t>This can occur by formation of a cyclic </a:t>
            </a:r>
            <a:r>
              <a:rPr lang="en-US" dirty="0" err="1">
                <a:latin typeface="Times New Roman" panose="02020603050405020304" pitchFamily="18" charset="0"/>
                <a:cs typeface="Times New Roman" panose="02020603050405020304" pitchFamily="18" charset="0"/>
              </a:rPr>
              <a:t>oxonium</a:t>
            </a:r>
            <a:r>
              <a:rPr lang="en-US" dirty="0">
                <a:latin typeface="Times New Roman" panose="02020603050405020304" pitchFamily="18" charset="0"/>
                <a:cs typeface="Times New Roman" panose="02020603050405020304" pitchFamily="18" charset="0"/>
              </a:rPr>
              <a:t> ion by intramolecular participation. The occurrence of nucleophilic participation is also indicated by a rate enhancement.</a:t>
            </a:r>
          </a:p>
          <a:p>
            <a:pPr algn="just"/>
            <a:endParaRPr lang="en-US" dirty="0">
              <a:latin typeface="Times New Roman" panose="02020603050405020304" pitchFamily="18" charset="0"/>
              <a:cs typeface="Times New Roman" panose="02020603050405020304" pitchFamily="18" charset="0"/>
            </a:endParaRPr>
          </a:p>
          <a:p>
            <a:pPr algn="just"/>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The maximum rate enhancement is observed when participation of a </a:t>
            </a:r>
            <a:r>
              <a:rPr lang="en-US" dirty="0" err="1">
                <a:latin typeface="Times New Roman" panose="02020603050405020304" pitchFamily="18" charset="0"/>
                <a:cs typeface="Times New Roman" panose="02020603050405020304" pitchFamily="18" charset="0"/>
              </a:rPr>
              <a:t>methoxy</a:t>
            </a:r>
            <a:r>
              <a:rPr lang="en-US" dirty="0">
                <a:latin typeface="Times New Roman" panose="02020603050405020304" pitchFamily="18" charset="0"/>
                <a:cs typeface="Times New Roman" panose="02020603050405020304" pitchFamily="18" charset="0"/>
              </a:rPr>
              <a:t> group occurs via a five-membered ring (see Table 4.12).</a:t>
            </a:r>
          </a:p>
          <a:p>
            <a:endParaRPr lang="en-US" dirty="0"/>
          </a:p>
        </p:txBody>
      </p:sp>
      <p:sp>
        <p:nvSpPr>
          <p:cNvPr id="4" name="Slide Number Placeholder 3"/>
          <p:cNvSpPr>
            <a:spLocks noGrp="1"/>
          </p:cNvSpPr>
          <p:nvPr>
            <p:ph type="sldNum" sz="quarter" idx="12"/>
          </p:nvPr>
        </p:nvSpPr>
        <p:spPr/>
        <p:txBody>
          <a:bodyPr/>
          <a:lstStyle/>
          <a:p>
            <a:fld id="{E97799C9-84D9-46D2-A11E-BCF8A720529D}" type="slidenum">
              <a:rPr lang="en-US" smtClean="0"/>
              <a:t>116</a:t>
            </a:fld>
            <a:endParaRPr lang="en-US" dirty="0"/>
          </a:p>
        </p:txBody>
      </p:sp>
    </p:spTree>
    <p:extLst>
      <p:ext uri="{BB962C8B-B14F-4D97-AF65-F5344CB8AC3E}">
        <p14:creationId xmlns:p14="http://schemas.microsoft.com/office/powerpoint/2010/main" val="185777112"/>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514600" y="765313"/>
            <a:ext cx="7066721" cy="5203687"/>
          </a:xfrm>
          <a:prstGeom prst="rect">
            <a:avLst/>
          </a:prstGeom>
        </p:spPr>
      </p:pic>
      <p:sp>
        <p:nvSpPr>
          <p:cNvPr id="3" name="Slide Number Placeholder 2"/>
          <p:cNvSpPr>
            <a:spLocks noGrp="1"/>
          </p:cNvSpPr>
          <p:nvPr>
            <p:ph type="sldNum" sz="quarter" idx="12"/>
          </p:nvPr>
        </p:nvSpPr>
        <p:spPr/>
        <p:txBody>
          <a:bodyPr/>
          <a:lstStyle/>
          <a:p>
            <a:fld id="{E97799C9-84D9-46D2-A11E-BCF8A720529D}" type="slidenum">
              <a:rPr lang="en-US" smtClean="0"/>
              <a:t>117</a:t>
            </a:fld>
            <a:endParaRPr lang="en-US" dirty="0"/>
          </a:p>
        </p:txBody>
      </p:sp>
    </p:spTree>
    <p:extLst>
      <p:ext uri="{BB962C8B-B14F-4D97-AF65-F5344CB8AC3E}">
        <p14:creationId xmlns:p14="http://schemas.microsoft.com/office/powerpoint/2010/main" val="2901827433"/>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216426" y="982132"/>
            <a:ext cx="7901607" cy="4654583"/>
          </a:xfrm>
          <a:prstGeom prst="rect">
            <a:avLst/>
          </a:prstGeom>
        </p:spPr>
      </p:pic>
      <p:sp>
        <p:nvSpPr>
          <p:cNvPr id="3" name="Slide Number Placeholder 2"/>
          <p:cNvSpPr>
            <a:spLocks noGrp="1"/>
          </p:cNvSpPr>
          <p:nvPr>
            <p:ph type="sldNum" sz="quarter" idx="12"/>
          </p:nvPr>
        </p:nvSpPr>
        <p:spPr/>
        <p:txBody>
          <a:bodyPr/>
          <a:lstStyle/>
          <a:p>
            <a:fld id="{E97799C9-84D9-46D2-A11E-BCF8A720529D}" type="slidenum">
              <a:rPr lang="en-US" smtClean="0"/>
              <a:t>118</a:t>
            </a:fld>
            <a:endParaRPr lang="en-US" dirty="0"/>
          </a:p>
        </p:txBody>
      </p:sp>
    </p:spTree>
    <p:extLst>
      <p:ext uri="{BB962C8B-B14F-4D97-AF65-F5344CB8AC3E}">
        <p14:creationId xmlns:p14="http://schemas.microsoft.com/office/powerpoint/2010/main" val="561438046"/>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2" y="2652457"/>
            <a:ext cx="9601196" cy="3456243"/>
          </a:xfrm>
        </p:spPr>
        <p:txBody>
          <a:bodyPr>
            <a:normAutofit/>
          </a:bodyPr>
          <a:lstStyle/>
          <a:p>
            <a:pPr marL="0" indent="0" algn="just">
              <a:buNone/>
            </a:pPr>
            <a:r>
              <a:rPr lang="en-US" dirty="0">
                <a:latin typeface="Times New Roman" panose="02020603050405020304" pitchFamily="18" charset="0"/>
                <a:cs typeface="Times New Roman" panose="02020603050405020304" pitchFamily="18" charset="0"/>
              </a:rPr>
              <a:t>Table 4.13 provides data on two series of intramolecular nucleophilic substitution. One data set pertains to cyclization of ω-</a:t>
            </a:r>
            <a:r>
              <a:rPr lang="en-US" dirty="0" err="1">
                <a:latin typeface="Times New Roman" panose="02020603050405020304" pitchFamily="18" charset="0"/>
                <a:cs typeface="Times New Roman" panose="02020603050405020304" pitchFamily="18" charset="0"/>
              </a:rPr>
              <a:t>bromoalkylmalonate</a:t>
            </a:r>
            <a:r>
              <a:rPr lang="en-US" dirty="0">
                <a:latin typeface="Times New Roman" panose="02020603050405020304" pitchFamily="18" charset="0"/>
                <a:cs typeface="Times New Roman" panose="02020603050405020304" pitchFamily="18" charset="0"/>
              </a:rPr>
              <a:t> anions and the other  to </a:t>
            </a:r>
            <a:r>
              <a:rPr lang="en-US" dirty="0" err="1">
                <a:latin typeface="Times New Roman" panose="02020603050405020304" pitchFamily="18" charset="0"/>
                <a:cs typeface="Times New Roman" panose="02020603050405020304" pitchFamily="18" charset="0"/>
              </a:rPr>
              <a:t>lactonization</a:t>
            </a:r>
            <a:r>
              <a:rPr lang="en-US" dirty="0">
                <a:latin typeface="Times New Roman" panose="02020603050405020304" pitchFamily="18" charset="0"/>
                <a:cs typeface="Times New Roman" panose="02020603050405020304" pitchFamily="18" charset="0"/>
              </a:rPr>
              <a:t> of ω-</a:t>
            </a:r>
            <a:r>
              <a:rPr lang="en-US" dirty="0" err="1">
                <a:latin typeface="Times New Roman" panose="02020603050405020304" pitchFamily="18" charset="0"/>
                <a:cs typeface="Times New Roman" panose="02020603050405020304" pitchFamily="18" charset="0"/>
              </a:rPr>
              <a:t>bromocarboxylates</a:t>
            </a:r>
            <a:r>
              <a:rPr lang="en-US" dirty="0">
                <a:latin typeface="Times New Roman" panose="02020603050405020304" pitchFamily="18" charset="0"/>
                <a:cs typeface="Times New Roman" panose="02020603050405020304" pitchFamily="18" charset="0"/>
              </a:rPr>
              <a:t>. Both reactions occur by direct displacement mechanisms. </a:t>
            </a:r>
            <a:endParaRPr lang="en-US" dirty="0" smtClean="0">
              <a:latin typeface="Times New Roman" panose="02020603050405020304" pitchFamily="18" charset="0"/>
              <a:cs typeface="Times New Roman" panose="02020603050405020304" pitchFamily="18" charset="0"/>
            </a:endParaRPr>
          </a:p>
          <a:p>
            <a:pPr marL="0" indent="0" algn="just">
              <a:buNone/>
            </a:pPr>
            <a:endParaRPr lang="en-US" dirty="0">
              <a:latin typeface="Times New Roman" panose="02020603050405020304" pitchFamily="18" charset="0"/>
              <a:cs typeface="Times New Roman" panose="02020603050405020304" pitchFamily="18" charset="0"/>
            </a:endParaRPr>
          </a:p>
          <a:p>
            <a:pPr marL="0" indent="0" algn="just">
              <a:buNone/>
            </a:pPr>
            <a:r>
              <a:rPr lang="en-US" dirty="0">
                <a:latin typeface="Times New Roman" panose="02020603050405020304" pitchFamily="18" charset="0"/>
                <a:cs typeface="Times New Roman" panose="02020603050405020304" pitchFamily="18" charset="0"/>
              </a:rPr>
              <a:t>The dissection of the </a:t>
            </a:r>
            <a:r>
              <a:rPr lang="en-US" dirty="0" err="1">
                <a:latin typeface="Times New Roman" panose="02020603050405020304" pitchFamily="18" charset="0"/>
                <a:cs typeface="Times New Roman" panose="02020603050405020304" pitchFamily="18" charset="0"/>
              </a:rPr>
              <a:t>E</a:t>
            </a:r>
            <a:r>
              <a:rPr lang="en-US" baseline="-25000" dirty="0" err="1">
                <a:latin typeface="Times New Roman" panose="02020603050405020304" pitchFamily="18" charset="0"/>
                <a:cs typeface="Times New Roman" panose="02020603050405020304" pitchFamily="18" charset="0"/>
              </a:rPr>
              <a:t>a</a:t>
            </a:r>
            <a:r>
              <a:rPr lang="en-US" dirty="0">
                <a:latin typeface="Times New Roman" panose="02020603050405020304" pitchFamily="18" charset="0"/>
                <a:cs typeface="Times New Roman" panose="02020603050405020304" pitchFamily="18" charset="0"/>
              </a:rPr>
              <a:t> of ring-closure reactions into enthalpy and entropy components shows some consistent features. </a:t>
            </a:r>
            <a:endParaRPr lang="en-US" dirty="0"/>
          </a:p>
        </p:txBody>
      </p:sp>
      <p:sp>
        <p:nvSpPr>
          <p:cNvPr id="2" name="Slide Number Placeholder 1"/>
          <p:cNvSpPr>
            <a:spLocks noGrp="1"/>
          </p:cNvSpPr>
          <p:nvPr>
            <p:ph type="sldNum" sz="quarter" idx="12"/>
          </p:nvPr>
        </p:nvSpPr>
        <p:spPr/>
        <p:txBody>
          <a:bodyPr/>
          <a:lstStyle/>
          <a:p>
            <a:fld id="{E97799C9-84D9-46D2-A11E-BCF8A720529D}" type="slidenum">
              <a:rPr lang="en-US" smtClean="0"/>
              <a:t>119</a:t>
            </a:fld>
            <a:endParaRPr lang="en-US" dirty="0"/>
          </a:p>
        </p:txBody>
      </p:sp>
    </p:spTree>
    <p:extLst>
      <p:ext uri="{BB962C8B-B14F-4D97-AF65-F5344CB8AC3E}">
        <p14:creationId xmlns:p14="http://schemas.microsoft.com/office/powerpoint/2010/main" val="6734574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4647" y="1135456"/>
            <a:ext cx="10507288" cy="4941147"/>
          </a:xfrm>
        </p:spPr>
        <p:txBody>
          <a:bodyPr>
            <a:normAutofit fontScale="77500" lnSpcReduction="20000"/>
          </a:bodyPr>
          <a:lstStyle/>
          <a:p>
            <a:pPr marL="0" indent="0" algn="just">
              <a:buNone/>
            </a:pPr>
            <a:r>
              <a:rPr lang="en-US" sz="2600" dirty="0">
                <a:latin typeface="Times New Roman" panose="02020603050405020304" pitchFamily="18" charset="0"/>
                <a:cs typeface="Times New Roman" panose="02020603050405020304" pitchFamily="18" charset="0"/>
              </a:rPr>
              <a:t>If this condition is not met, the solvation is dissymmetric and product can be obtained with net retention or inversion of configuration, even though an achiral carbocation is formed. </a:t>
            </a:r>
          </a:p>
          <a:p>
            <a:pPr marL="0" indent="0" algn="just">
              <a:buNone/>
            </a:pPr>
            <a:r>
              <a:rPr lang="en-US" sz="2600" dirty="0">
                <a:latin typeface="Times New Roman" panose="02020603050405020304" pitchFamily="18" charset="0"/>
                <a:cs typeface="Times New Roman" panose="02020603050405020304" pitchFamily="18" charset="0"/>
              </a:rPr>
              <a:t>The extent of inversion or retention depends on the specific reaction. It is frequently observed that there is net </a:t>
            </a:r>
            <a:r>
              <a:rPr lang="en-US" sz="2600" i="1" dirty="0">
                <a:latin typeface="Times New Roman" panose="02020603050405020304" pitchFamily="18" charset="0"/>
                <a:cs typeface="Times New Roman" panose="02020603050405020304" pitchFamily="18" charset="0"/>
              </a:rPr>
              <a:t>inversion of configuration</a:t>
            </a:r>
            <a:r>
              <a:rPr lang="en-US" sz="2600" dirty="0">
                <a:latin typeface="Times New Roman" panose="02020603050405020304" pitchFamily="18" charset="0"/>
                <a:cs typeface="Times New Roman" panose="02020603050405020304" pitchFamily="18" charset="0"/>
              </a:rPr>
              <a:t>. </a:t>
            </a:r>
            <a:endParaRPr lang="en-US" sz="2600" dirty="0" smtClean="0">
              <a:latin typeface="Times New Roman" panose="02020603050405020304" pitchFamily="18" charset="0"/>
              <a:cs typeface="Times New Roman" panose="02020603050405020304" pitchFamily="18" charset="0"/>
            </a:endParaRPr>
          </a:p>
          <a:p>
            <a:pPr marL="0" indent="0" algn="just">
              <a:buNone/>
            </a:pPr>
            <a:endParaRPr lang="en-US" sz="2600" dirty="0" smtClean="0">
              <a:latin typeface="Times New Roman" panose="02020603050405020304" pitchFamily="18" charset="0"/>
              <a:cs typeface="Times New Roman" panose="02020603050405020304" pitchFamily="18" charset="0"/>
            </a:endParaRPr>
          </a:p>
          <a:p>
            <a:pPr marL="0" indent="0" algn="just">
              <a:buNone/>
            </a:pPr>
            <a:endParaRPr lang="en-US" sz="2600" dirty="0" smtClean="0">
              <a:latin typeface="Times New Roman" panose="02020603050405020304" pitchFamily="18" charset="0"/>
              <a:cs typeface="Times New Roman" panose="02020603050405020304" pitchFamily="18" charset="0"/>
            </a:endParaRPr>
          </a:p>
          <a:p>
            <a:pPr marL="0" indent="0" algn="just">
              <a:buNone/>
            </a:pPr>
            <a:r>
              <a:rPr lang="en-US" sz="2600" dirty="0" smtClean="0">
                <a:latin typeface="Times New Roman" panose="02020603050405020304" pitchFamily="18" charset="0"/>
                <a:cs typeface="Times New Roman" panose="02020603050405020304" pitchFamily="18" charset="0"/>
              </a:rPr>
              <a:t>The </a:t>
            </a:r>
            <a:r>
              <a:rPr lang="en-US" sz="2600" dirty="0">
                <a:latin typeface="Times New Roman" panose="02020603050405020304" pitchFamily="18" charset="0"/>
                <a:cs typeface="Times New Roman" panose="02020603050405020304" pitchFamily="18" charset="0"/>
              </a:rPr>
              <a:t>stereochemistry can be interpreted in terms of three different stages of the ionization process. </a:t>
            </a:r>
            <a:endParaRPr lang="en-US" sz="2600" dirty="0" smtClean="0">
              <a:latin typeface="Times New Roman" panose="02020603050405020304" pitchFamily="18" charset="0"/>
              <a:cs typeface="Times New Roman" panose="02020603050405020304" pitchFamily="18" charset="0"/>
            </a:endParaRPr>
          </a:p>
          <a:p>
            <a:pPr marL="0" indent="0" algn="just">
              <a:buNone/>
            </a:pPr>
            <a:r>
              <a:rPr lang="en-US" sz="2600" dirty="0" smtClean="0">
                <a:solidFill>
                  <a:srgbClr val="FF0000"/>
                </a:solidFill>
                <a:latin typeface="Times New Roman" panose="02020603050405020304" pitchFamily="18" charset="0"/>
                <a:cs typeface="Times New Roman" panose="02020603050405020304" pitchFamily="18" charset="0"/>
              </a:rPr>
              <a:t>1</a:t>
            </a:r>
            <a:r>
              <a:rPr lang="en-US" sz="2600" dirty="0" smtClean="0">
                <a:latin typeface="Times New Roman" panose="02020603050405020304" pitchFamily="18" charset="0"/>
                <a:cs typeface="Times New Roman" panose="02020603050405020304" pitchFamily="18" charset="0"/>
              </a:rPr>
              <a:t>-The </a:t>
            </a:r>
            <a:r>
              <a:rPr lang="en-US" sz="2600" dirty="0">
                <a:latin typeface="Times New Roman" panose="02020603050405020304" pitchFamily="18" charset="0"/>
                <a:cs typeface="Times New Roman" panose="02020603050405020304" pitchFamily="18" charset="0"/>
              </a:rPr>
              <a:t>contact ion pair </a:t>
            </a:r>
            <a:r>
              <a:rPr lang="en-US" sz="2600" dirty="0" smtClean="0">
                <a:latin typeface="Times New Roman" panose="02020603050405020304" pitchFamily="18" charset="0"/>
                <a:cs typeface="Times New Roman" panose="02020603050405020304" pitchFamily="18" charset="0"/>
              </a:rPr>
              <a:t>represents </a:t>
            </a:r>
            <a:r>
              <a:rPr lang="en-US" sz="2600" dirty="0">
                <a:latin typeface="Times New Roman" panose="02020603050405020304" pitchFamily="18" charset="0"/>
                <a:cs typeface="Times New Roman" panose="02020603050405020304" pitchFamily="18" charset="0"/>
              </a:rPr>
              <a:t>a very close association between the cation and anion formed in the ionization step.</a:t>
            </a:r>
          </a:p>
          <a:p>
            <a:pPr marL="0" indent="0" algn="just">
              <a:buNone/>
            </a:pPr>
            <a:r>
              <a:rPr lang="en-US" sz="2600" dirty="0" smtClean="0">
                <a:solidFill>
                  <a:srgbClr val="FF0000"/>
                </a:solidFill>
                <a:latin typeface="Times New Roman" panose="02020603050405020304" pitchFamily="18" charset="0"/>
                <a:cs typeface="Times New Roman" panose="02020603050405020304" pitchFamily="18" charset="0"/>
              </a:rPr>
              <a:t>2</a:t>
            </a:r>
            <a:r>
              <a:rPr lang="en-US" sz="2600" dirty="0" smtClean="0">
                <a:latin typeface="Times New Roman" panose="02020603050405020304" pitchFamily="18" charset="0"/>
                <a:cs typeface="Times New Roman" panose="02020603050405020304" pitchFamily="18" charset="0"/>
              </a:rPr>
              <a:t>-The </a:t>
            </a:r>
            <a:r>
              <a:rPr lang="en-US" sz="2600" dirty="0">
                <a:latin typeface="Times New Roman" panose="02020603050405020304" pitchFamily="18" charset="0"/>
                <a:cs typeface="Times New Roman" panose="02020603050405020304" pitchFamily="18" charset="0"/>
              </a:rPr>
              <a:t>solvent-separated ion pair retains an association between the two ions, but </a:t>
            </a:r>
            <a:r>
              <a:rPr lang="en-US" sz="2600" dirty="0" smtClean="0">
                <a:latin typeface="Times New Roman" panose="02020603050405020304" pitchFamily="18" charset="0"/>
                <a:cs typeface="Times New Roman" panose="02020603050405020304" pitchFamily="18" charset="0"/>
              </a:rPr>
              <a:t>with intervening </a:t>
            </a:r>
            <a:r>
              <a:rPr lang="en-US" sz="2600" dirty="0">
                <a:latin typeface="Times New Roman" panose="02020603050405020304" pitchFamily="18" charset="0"/>
                <a:cs typeface="Times New Roman" panose="02020603050405020304" pitchFamily="18" charset="0"/>
              </a:rPr>
              <a:t>solvent molecules. </a:t>
            </a:r>
            <a:endParaRPr lang="en-US" sz="2600" dirty="0" smtClean="0">
              <a:latin typeface="Times New Roman" panose="02020603050405020304" pitchFamily="18" charset="0"/>
              <a:cs typeface="Times New Roman" panose="02020603050405020304" pitchFamily="18" charset="0"/>
            </a:endParaRPr>
          </a:p>
          <a:p>
            <a:pPr marL="0" indent="0" algn="just">
              <a:buNone/>
            </a:pPr>
            <a:r>
              <a:rPr lang="en-US" sz="2600" dirty="0" smtClean="0">
                <a:solidFill>
                  <a:srgbClr val="FF0000"/>
                </a:solidFill>
                <a:latin typeface="Times New Roman" panose="02020603050405020304" pitchFamily="18" charset="0"/>
                <a:cs typeface="Times New Roman" panose="02020603050405020304" pitchFamily="18" charset="0"/>
              </a:rPr>
              <a:t>3</a:t>
            </a:r>
            <a:r>
              <a:rPr lang="en-US" sz="2600" dirty="0" smtClean="0">
                <a:latin typeface="Times New Roman" panose="02020603050405020304" pitchFamily="18" charset="0"/>
                <a:cs typeface="Times New Roman" panose="02020603050405020304" pitchFamily="18" charset="0"/>
              </a:rPr>
              <a:t>-Only </a:t>
            </a:r>
            <a:r>
              <a:rPr lang="en-US" sz="2600" dirty="0">
                <a:latin typeface="Times New Roman" panose="02020603050405020304" pitchFamily="18" charset="0"/>
                <a:cs typeface="Times New Roman" panose="02020603050405020304" pitchFamily="18" charset="0"/>
              </a:rPr>
              <a:t>at the dissociation stage are the ions </a:t>
            </a:r>
            <a:r>
              <a:rPr lang="en-US" sz="2600" dirty="0" smtClean="0">
                <a:latin typeface="Times New Roman" panose="02020603050405020304" pitchFamily="18" charset="0"/>
                <a:cs typeface="Times New Roman" panose="02020603050405020304" pitchFamily="18" charset="0"/>
              </a:rPr>
              <a:t>independent and </a:t>
            </a:r>
            <a:r>
              <a:rPr lang="en-US" sz="2600" dirty="0">
                <a:latin typeface="Times New Roman" panose="02020603050405020304" pitchFamily="18" charset="0"/>
                <a:cs typeface="Times New Roman" panose="02020603050405020304" pitchFamily="18" charset="0"/>
              </a:rPr>
              <a:t>the carbocation symmetrically solvated. The tendency toward net inversion </a:t>
            </a:r>
            <a:r>
              <a:rPr lang="en-US" sz="2600" dirty="0" smtClean="0">
                <a:latin typeface="Times New Roman" panose="02020603050405020304" pitchFamily="18" charset="0"/>
                <a:cs typeface="Times New Roman" panose="02020603050405020304" pitchFamily="18" charset="0"/>
              </a:rPr>
              <a:t>is believed </a:t>
            </a:r>
            <a:r>
              <a:rPr lang="en-US" sz="2600" dirty="0">
                <a:latin typeface="Times New Roman" panose="02020603050405020304" pitchFamily="18" charset="0"/>
                <a:cs typeface="Times New Roman" panose="02020603050405020304" pitchFamily="18" charset="0"/>
              </a:rPr>
              <a:t>to be due to electrostatic shielding of one face of the carbocation by the </a:t>
            </a:r>
            <a:r>
              <a:rPr lang="en-US" sz="2600" dirty="0" smtClean="0">
                <a:latin typeface="Times New Roman" panose="02020603050405020304" pitchFamily="18" charset="0"/>
                <a:cs typeface="Times New Roman" panose="02020603050405020304" pitchFamily="18" charset="0"/>
              </a:rPr>
              <a:t>anion in </a:t>
            </a:r>
            <a:r>
              <a:rPr lang="en-US" sz="2600" dirty="0">
                <a:latin typeface="Times New Roman" panose="02020603050405020304" pitchFamily="18" charset="0"/>
                <a:cs typeface="Times New Roman" panose="02020603050405020304" pitchFamily="18" charset="0"/>
              </a:rPr>
              <a:t>the ion pair. </a:t>
            </a:r>
            <a:endParaRPr lang="en-US"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E97799C9-84D9-46D2-A11E-BCF8A720529D}" type="slidenum">
              <a:rPr lang="en-US" smtClean="0"/>
              <a:t>12</a:t>
            </a:fld>
            <a:endParaRPr lang="en-US" dirty="0"/>
          </a:p>
        </p:txBody>
      </p:sp>
    </p:spTree>
    <p:extLst>
      <p:ext uri="{BB962C8B-B14F-4D97-AF65-F5344CB8AC3E}">
        <p14:creationId xmlns:p14="http://schemas.microsoft.com/office/powerpoint/2010/main" val="848201254"/>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E97799C9-84D9-46D2-A11E-BCF8A720529D}" type="slidenum">
              <a:rPr lang="en-US" smtClean="0"/>
              <a:t>120</a:t>
            </a:fld>
            <a:endParaRPr lang="en-US" dirty="0"/>
          </a:p>
        </p:txBody>
      </p:sp>
      <p:pic>
        <p:nvPicPr>
          <p:cNvPr id="5" name="Content Placeholder 3"/>
          <p:cNvPicPr>
            <a:picLocks noChangeAspect="1"/>
          </p:cNvPicPr>
          <p:nvPr/>
        </p:nvPicPr>
        <p:blipFill>
          <a:blip r:embed="rId2"/>
          <a:stretch>
            <a:fillRect/>
          </a:stretch>
        </p:blipFill>
        <p:spPr>
          <a:xfrm>
            <a:off x="2651760" y="914399"/>
            <a:ext cx="7190509" cy="5177069"/>
          </a:xfrm>
          <a:prstGeom prst="rect">
            <a:avLst/>
          </a:prstGeom>
        </p:spPr>
      </p:pic>
    </p:spTree>
    <p:extLst>
      <p:ext uri="{BB962C8B-B14F-4D97-AF65-F5344CB8AC3E}">
        <p14:creationId xmlns:p14="http://schemas.microsoft.com/office/powerpoint/2010/main" val="3802104096"/>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295402" y="2468031"/>
            <a:ext cx="9601196" cy="3318936"/>
          </a:xfrm>
        </p:spPr>
        <p:txBody>
          <a:bodyPr>
            <a:normAutofit fontScale="92500" lnSpcReduction="20000"/>
          </a:bodyPr>
          <a:lstStyle/>
          <a:p>
            <a:pPr marL="0" indent="0" algn="just">
              <a:buNone/>
            </a:pPr>
            <a:r>
              <a:rPr lang="en-US" dirty="0">
                <a:latin typeface="Times New Roman" panose="02020603050405020304" pitchFamily="18" charset="0"/>
                <a:cs typeface="Times New Roman" panose="02020603050405020304" pitchFamily="18" charset="0"/>
              </a:rPr>
              <a:t>The ∆H</a:t>
            </a:r>
            <a:r>
              <a:rPr lang="en-US" baseline="30000"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for formation of three and four-membered rings is normally higher than for five- and six-membered rings, whereas ∆S</a:t>
            </a:r>
            <a:r>
              <a:rPr lang="en-US" baseline="30000"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is least negative for three-membered rings. The ∆S</a:t>
            </a:r>
            <a:r>
              <a:rPr lang="en-US" baseline="30000"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is comparable for four-, five-, and six-membered rings and then becomes more negative as the ring size increases above seven</a:t>
            </a:r>
            <a:r>
              <a:rPr lang="en-US" dirty="0" smtClean="0">
                <a:latin typeface="Times New Roman" panose="02020603050405020304" pitchFamily="18" charset="0"/>
                <a:cs typeface="Times New Roman" panose="02020603050405020304" pitchFamily="18" charset="0"/>
              </a:rPr>
              <a:t>.</a:t>
            </a:r>
          </a:p>
          <a:p>
            <a:pPr marL="0" indent="0" algn="just">
              <a:buNone/>
            </a:pPr>
            <a:r>
              <a:rPr lang="en-US"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pPr marL="0" indent="0" algn="just">
              <a:buNone/>
            </a:pPr>
            <a:r>
              <a:rPr lang="en-US" dirty="0">
                <a:latin typeface="Times New Roman" panose="02020603050405020304" pitchFamily="18" charset="0"/>
                <a:cs typeface="Times New Roman" panose="02020603050405020304" pitchFamily="18" charset="0"/>
              </a:rPr>
              <a:t>The </a:t>
            </a:r>
            <a:r>
              <a:rPr lang="en-US" b="1" dirty="0">
                <a:latin typeface="Times New Roman" panose="02020603050405020304" pitchFamily="18" charset="0"/>
                <a:cs typeface="Times New Roman" panose="02020603050405020304" pitchFamily="18" charset="0"/>
              </a:rPr>
              <a:t>∆H</a:t>
            </a:r>
            <a:r>
              <a:rPr lang="en-US" b="1" baseline="30000" dirty="0">
                <a:latin typeface="Times New Roman" panose="02020603050405020304" pitchFamily="18" charset="0"/>
                <a:cs typeface="Times New Roman" panose="02020603050405020304" pitchFamily="18" charset="0"/>
              </a:rPr>
              <a:t>‡</a:t>
            </a:r>
            <a:r>
              <a:rPr lang="en-US" b="1" dirty="0">
                <a:latin typeface="Times New Roman" panose="02020603050405020304" pitchFamily="18" charset="0"/>
                <a:cs typeface="Times New Roman" panose="02020603050405020304" pitchFamily="18" charset="0"/>
              </a:rPr>
              <a:t> term </a:t>
            </a:r>
            <a:r>
              <a:rPr lang="en-US" dirty="0">
                <a:latin typeface="Times New Roman" panose="02020603050405020304" pitchFamily="18" charset="0"/>
                <a:cs typeface="Times New Roman" panose="02020603050405020304" pitchFamily="18" charset="0"/>
              </a:rPr>
              <a:t>reflects the </a:t>
            </a:r>
            <a:r>
              <a:rPr lang="en-US" b="1" dirty="0">
                <a:latin typeface="Times New Roman" panose="02020603050405020304" pitchFamily="18" charset="0"/>
                <a:cs typeface="Times New Roman" panose="02020603050405020304" pitchFamily="18" charset="0"/>
              </a:rPr>
              <a:t>strain</a:t>
            </a:r>
            <a:r>
              <a:rPr lang="en-US" dirty="0">
                <a:latin typeface="Times New Roman" panose="02020603050405020304" pitchFamily="18" charset="0"/>
                <a:cs typeface="Times New Roman" panose="02020603050405020304" pitchFamily="18" charset="0"/>
              </a:rPr>
              <a:t> that develops in the closure of </a:t>
            </a:r>
            <a:r>
              <a:rPr lang="en-US" b="1" dirty="0">
                <a:latin typeface="Times New Roman" panose="02020603050405020304" pitchFamily="18" charset="0"/>
                <a:cs typeface="Times New Roman" panose="02020603050405020304" pitchFamily="18" charset="0"/>
              </a:rPr>
              <a:t>three-membered rings</a:t>
            </a:r>
            <a:r>
              <a:rPr lang="en-US" dirty="0">
                <a:latin typeface="Times New Roman" panose="02020603050405020304" pitchFamily="18" charset="0"/>
                <a:cs typeface="Times New Roman" panose="02020603050405020304" pitchFamily="18" charset="0"/>
              </a:rPr>
              <a:t>, whereas the </a:t>
            </a:r>
            <a:r>
              <a:rPr lang="en-US" b="1" dirty="0">
                <a:latin typeface="Times New Roman" panose="02020603050405020304" pitchFamily="18" charset="0"/>
                <a:cs typeface="Times New Roman" panose="02020603050405020304" pitchFamily="18" charset="0"/>
              </a:rPr>
              <a:t>more negative entropy </a:t>
            </a:r>
            <a:r>
              <a:rPr lang="en-US" dirty="0">
                <a:latin typeface="Times New Roman" panose="02020603050405020304" pitchFamily="18" charset="0"/>
                <a:cs typeface="Times New Roman" panose="02020603050405020304" pitchFamily="18" charset="0"/>
              </a:rPr>
              <a:t>associated with larger rings indicates the </a:t>
            </a:r>
            <a:r>
              <a:rPr lang="en-US" b="1" dirty="0">
                <a:latin typeface="Times New Roman" panose="02020603050405020304" pitchFamily="18" charset="0"/>
                <a:cs typeface="Times New Roman" panose="02020603050405020304" pitchFamily="18" charset="0"/>
              </a:rPr>
              <a:t>decreased probability of encounter of the reaction centers </a:t>
            </a:r>
            <a:r>
              <a:rPr lang="en-US" dirty="0">
                <a:latin typeface="Times New Roman" panose="02020603050405020304" pitchFamily="18" charset="0"/>
                <a:cs typeface="Times New Roman" panose="02020603050405020304" pitchFamily="18" charset="0"/>
              </a:rPr>
              <a:t>as they get farther apart. Because of the combination of these two factors, the maximum rate is usually observed for the five- and six-membered rings. </a:t>
            </a:r>
          </a:p>
          <a:p>
            <a:endParaRPr lang="en-US" dirty="0"/>
          </a:p>
        </p:txBody>
      </p:sp>
      <p:sp>
        <p:nvSpPr>
          <p:cNvPr id="4" name="Slide Number Placeholder 3"/>
          <p:cNvSpPr>
            <a:spLocks noGrp="1"/>
          </p:cNvSpPr>
          <p:nvPr>
            <p:ph type="sldNum" sz="quarter" idx="12"/>
          </p:nvPr>
        </p:nvSpPr>
        <p:spPr/>
        <p:txBody>
          <a:bodyPr/>
          <a:lstStyle/>
          <a:p>
            <a:fld id="{E97799C9-84D9-46D2-A11E-BCF8A720529D}" type="slidenum">
              <a:rPr lang="en-US" smtClean="0"/>
              <a:t>121</a:t>
            </a:fld>
            <a:endParaRPr lang="en-US" dirty="0"/>
          </a:p>
        </p:txBody>
      </p:sp>
    </p:spTree>
    <p:extLst>
      <p:ext uri="{BB962C8B-B14F-4D97-AF65-F5344CB8AC3E}">
        <p14:creationId xmlns:p14="http://schemas.microsoft.com/office/powerpoint/2010/main" val="76029912"/>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4043" y="2423927"/>
            <a:ext cx="10523913" cy="3852181"/>
          </a:xfrm>
        </p:spPr>
        <p:txBody>
          <a:bodyPr>
            <a:normAutofit fontScale="92500" lnSpcReduction="10000"/>
          </a:bodyPr>
          <a:lstStyle/>
          <a:p>
            <a:r>
              <a:rPr lang="en-US" dirty="0">
                <a:latin typeface="Times New Roman" panose="02020603050405020304" pitchFamily="18" charset="0"/>
                <a:cs typeface="Times New Roman" panose="02020603050405020304" pitchFamily="18" charset="0"/>
              </a:rPr>
              <a:t>In general, any system that has a nucleophilic substituent situated properly for back-side displacement of a leaving group at another carbon atom of the molecule can be expected to display neighboring-group participation</a:t>
            </a:r>
            <a:r>
              <a:rPr lang="en-US" dirty="0" smtClean="0">
                <a:latin typeface="Times New Roman" panose="02020603050405020304" pitchFamily="18" charset="0"/>
                <a:cs typeface="Times New Roman" panose="02020603050405020304" pitchFamily="18" charset="0"/>
              </a:rPr>
              <a:t>.</a:t>
            </a:r>
          </a:p>
          <a:p>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 extent of the rate enhancement depends on how effectively the group acts as an internal nucleophile. </a:t>
            </a:r>
            <a:r>
              <a:rPr lang="en-US" b="1" dirty="0">
                <a:latin typeface="Times New Roman" panose="02020603050405020304" pitchFamily="18" charset="0"/>
                <a:cs typeface="Times New Roman" panose="02020603050405020304" pitchFamily="18" charset="0"/>
              </a:rPr>
              <a:t>The existence of participation may be immediately obvious from the structure of the product if a derivative of the cyclic intermediate is stable. </a:t>
            </a:r>
            <a:endParaRPr lang="en-US" b="1"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In </a:t>
            </a:r>
            <a:r>
              <a:rPr lang="en-US" dirty="0">
                <a:latin typeface="Times New Roman" panose="02020603050405020304" pitchFamily="18" charset="0"/>
                <a:cs typeface="Times New Roman" panose="02020603050405020304" pitchFamily="18" charset="0"/>
              </a:rPr>
              <a:t>other cases, demonstration of </a:t>
            </a:r>
            <a:r>
              <a:rPr lang="en-US" b="1" dirty="0">
                <a:latin typeface="Times New Roman" panose="02020603050405020304" pitchFamily="18" charset="0"/>
                <a:cs typeface="Times New Roman" panose="02020603050405020304" pitchFamily="18" charset="0"/>
              </a:rPr>
              <a:t>kinetic acceleration or </a:t>
            </a:r>
            <a:r>
              <a:rPr lang="en-US" b="1" dirty="0" err="1">
                <a:latin typeface="Times New Roman" panose="02020603050405020304" pitchFamily="18" charset="0"/>
                <a:cs typeface="Times New Roman" panose="02020603050405020304" pitchFamily="18" charset="0"/>
              </a:rPr>
              <a:t>stereochemical</a:t>
            </a:r>
            <a:r>
              <a:rPr lang="en-US" b="1" dirty="0">
                <a:latin typeface="Times New Roman" panose="02020603050405020304" pitchFamily="18" charset="0"/>
                <a:cs typeface="Times New Roman" panose="02020603050405020304" pitchFamily="18" charset="0"/>
              </a:rPr>
              <a:t> consequences </a:t>
            </a:r>
            <a:r>
              <a:rPr lang="en-US" dirty="0">
                <a:latin typeface="Times New Roman" panose="02020603050405020304" pitchFamily="18" charset="0"/>
                <a:cs typeface="Times New Roman" panose="02020603050405020304" pitchFamily="18" charset="0"/>
              </a:rPr>
              <a:t>may provide the basis for identifying nucleophilic participation.</a:t>
            </a:r>
          </a:p>
          <a:p>
            <a:endParaRPr lang="en-US" dirty="0"/>
          </a:p>
        </p:txBody>
      </p:sp>
      <p:sp>
        <p:nvSpPr>
          <p:cNvPr id="4" name="Slide Number Placeholder 3"/>
          <p:cNvSpPr>
            <a:spLocks noGrp="1"/>
          </p:cNvSpPr>
          <p:nvPr>
            <p:ph type="sldNum" sz="quarter" idx="12"/>
          </p:nvPr>
        </p:nvSpPr>
        <p:spPr/>
        <p:txBody>
          <a:bodyPr/>
          <a:lstStyle/>
          <a:p>
            <a:fld id="{E97799C9-84D9-46D2-A11E-BCF8A720529D}" type="slidenum">
              <a:rPr lang="en-US" smtClean="0"/>
              <a:t>122</a:t>
            </a:fld>
            <a:endParaRPr lang="en-US" dirty="0"/>
          </a:p>
        </p:txBody>
      </p:sp>
    </p:spTree>
    <p:extLst>
      <p:ext uri="{BB962C8B-B14F-4D97-AF65-F5344CB8AC3E}">
        <p14:creationId xmlns:p14="http://schemas.microsoft.com/office/powerpoint/2010/main" val="2740613336"/>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789709" y="2423928"/>
            <a:ext cx="10623665" cy="3802304"/>
          </a:xfrm>
        </p:spPr>
        <p:txBody>
          <a:bodyPr>
            <a:normAutofit fontScale="92500" lnSpcReduction="20000"/>
          </a:bodyPr>
          <a:lstStyle/>
          <a:p>
            <a:r>
              <a:rPr lang="en-US" dirty="0">
                <a:latin typeface="Times New Roman" panose="02020603050405020304" pitchFamily="18" charset="0"/>
                <a:cs typeface="Times New Roman" panose="02020603050405020304" pitchFamily="18" charset="0"/>
              </a:rPr>
              <a:t>The  π </a:t>
            </a:r>
            <a:r>
              <a:rPr lang="en-US" dirty="0" smtClean="0">
                <a:latin typeface="Times New Roman" panose="02020603050405020304" pitchFamily="18" charset="0"/>
                <a:cs typeface="Times New Roman" panose="02020603050405020304" pitchFamily="18" charset="0"/>
              </a:rPr>
              <a:t>electrons </a:t>
            </a:r>
            <a:r>
              <a:rPr lang="en-US" dirty="0">
                <a:latin typeface="Times New Roman" panose="02020603050405020304" pitchFamily="18" charset="0"/>
                <a:cs typeface="Times New Roman" panose="02020603050405020304" pitchFamily="18" charset="0"/>
              </a:rPr>
              <a:t>of carbon-carbon double bonds can also become involved </a:t>
            </a:r>
            <a:r>
              <a:rPr lang="en-US" dirty="0" smtClean="0">
                <a:latin typeface="Times New Roman" panose="02020603050405020304" pitchFamily="18" charset="0"/>
                <a:cs typeface="Times New Roman" panose="02020603050405020304" pitchFamily="18" charset="0"/>
              </a:rPr>
              <a:t>in nucleophilic </a:t>
            </a:r>
            <a:r>
              <a:rPr lang="en-US" dirty="0">
                <a:latin typeface="Times New Roman" panose="02020603050405020304" pitchFamily="18" charset="0"/>
                <a:cs typeface="Times New Roman" panose="02020603050405020304" pitchFamily="18" charset="0"/>
              </a:rPr>
              <a:t>substitution reactions. This participation can facilitate the ionization step </a:t>
            </a:r>
            <a:r>
              <a:rPr lang="en-US" dirty="0" smtClean="0">
                <a:latin typeface="Times New Roman" panose="02020603050405020304" pitchFamily="18" charset="0"/>
                <a:cs typeface="Times New Roman" panose="02020603050405020304" pitchFamily="18" charset="0"/>
              </a:rPr>
              <a:t>if it </a:t>
            </a:r>
            <a:r>
              <a:rPr lang="en-US" dirty="0">
                <a:latin typeface="Times New Roman" panose="02020603050405020304" pitchFamily="18" charset="0"/>
                <a:cs typeface="Times New Roman" panose="02020603050405020304" pitchFamily="18" charset="0"/>
              </a:rPr>
              <a:t>leads to a carbocation having special stability. </a:t>
            </a:r>
            <a:endParaRPr lang="en-US" dirty="0" smtClean="0">
              <a:latin typeface="Times New Roman" panose="02020603050405020304" pitchFamily="18" charset="0"/>
              <a:cs typeface="Times New Roman" panose="02020603050405020304" pitchFamily="18" charset="0"/>
            </a:endParaRPr>
          </a:p>
          <a:p>
            <a:r>
              <a:rPr lang="en-US" dirty="0" err="1" smtClean="0">
                <a:latin typeface="Times New Roman" panose="02020603050405020304" pitchFamily="18" charset="0"/>
                <a:cs typeface="Times New Roman" panose="02020603050405020304" pitchFamily="18" charset="0"/>
              </a:rPr>
              <a:t>Solvolysis</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reactions of the </a:t>
            </a:r>
            <a:r>
              <a:rPr lang="en-US" i="1" dirty="0" err="1">
                <a:latin typeface="Times New Roman" panose="02020603050405020304" pitchFamily="18" charset="0"/>
                <a:cs typeface="Times New Roman" panose="02020603050405020304" pitchFamily="18" charset="0"/>
              </a:rPr>
              <a:t>syn</a:t>
            </a:r>
            <a:r>
              <a:rPr lang="en-US" i="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and </a:t>
            </a:r>
            <a:r>
              <a:rPr lang="en-US" i="1" dirty="0" smtClean="0">
                <a:latin typeface="Times New Roman" panose="02020603050405020304" pitchFamily="18" charset="0"/>
                <a:cs typeface="Times New Roman" panose="02020603050405020304" pitchFamily="18" charset="0"/>
              </a:rPr>
              <a:t>anti </a:t>
            </a:r>
            <a:r>
              <a:rPr lang="en-US" dirty="0" smtClean="0">
                <a:latin typeface="Times New Roman" panose="02020603050405020304" pitchFamily="18" charset="0"/>
                <a:cs typeface="Times New Roman" panose="02020603050405020304" pitchFamily="18" charset="0"/>
              </a:rPr>
              <a:t>isomers </a:t>
            </a:r>
            <a:r>
              <a:rPr lang="en-US" dirty="0">
                <a:latin typeface="Times New Roman" panose="02020603050405020304" pitchFamily="18" charset="0"/>
                <a:cs typeface="Times New Roman" panose="02020603050405020304" pitchFamily="18" charset="0"/>
              </a:rPr>
              <a:t>of 7-norbornenyl </a:t>
            </a:r>
            <a:r>
              <a:rPr lang="en-US" dirty="0" err="1">
                <a:latin typeface="Times New Roman" panose="02020603050405020304" pitchFamily="18" charset="0"/>
                <a:cs typeface="Times New Roman" panose="02020603050405020304" pitchFamily="18" charset="0"/>
              </a:rPr>
              <a:t>tosylates</a:t>
            </a:r>
            <a:r>
              <a:rPr lang="en-US" dirty="0">
                <a:latin typeface="Times New Roman" panose="02020603050405020304" pitchFamily="18" charset="0"/>
                <a:cs typeface="Times New Roman" panose="02020603050405020304" pitchFamily="18" charset="0"/>
              </a:rPr>
              <a:t> provide some dramatic examples of the influence </a:t>
            </a:r>
            <a:r>
              <a:rPr lang="en-US" dirty="0" smtClean="0">
                <a:latin typeface="Times New Roman" panose="02020603050405020304" pitchFamily="18" charset="0"/>
                <a:cs typeface="Times New Roman" panose="02020603050405020304" pitchFamily="18" charset="0"/>
              </a:rPr>
              <a:t>of participation </a:t>
            </a:r>
            <a:r>
              <a:rPr lang="en-US" dirty="0">
                <a:latin typeface="Times New Roman" panose="02020603050405020304" pitchFamily="18" charset="0"/>
                <a:cs typeface="Times New Roman" panose="02020603050405020304" pitchFamily="18" charset="0"/>
              </a:rPr>
              <a:t>by double bonds on reaction rates and stereochemistry.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The </a:t>
            </a:r>
            <a:r>
              <a:rPr lang="en-US" i="1" dirty="0" smtClean="0">
                <a:latin typeface="Times New Roman" panose="02020603050405020304" pitchFamily="18" charset="0"/>
                <a:cs typeface="Times New Roman" panose="02020603050405020304" pitchFamily="18" charset="0"/>
              </a:rPr>
              <a:t>anti</a:t>
            </a:r>
            <a:r>
              <a:rPr lang="en-US" dirty="0" smtClean="0">
                <a:latin typeface="Times New Roman" panose="02020603050405020304" pitchFamily="18" charset="0"/>
                <a:cs typeface="Times New Roman" panose="02020603050405020304" pitchFamily="18" charset="0"/>
              </a:rPr>
              <a:t>-</a:t>
            </a:r>
            <a:r>
              <a:rPr lang="en-US" dirty="0" err="1" smtClean="0">
                <a:latin typeface="Times New Roman" panose="02020603050405020304" pitchFamily="18" charset="0"/>
                <a:cs typeface="Times New Roman" panose="02020603050405020304" pitchFamily="18" charset="0"/>
              </a:rPr>
              <a:t>tosylate</a:t>
            </a:r>
            <a:r>
              <a:rPr lang="en-US" dirty="0" smtClean="0">
                <a:latin typeface="Times New Roman" panose="02020603050405020304" pitchFamily="18" charset="0"/>
                <a:cs typeface="Times New Roman" panose="02020603050405020304" pitchFamily="18" charset="0"/>
              </a:rPr>
              <a:t> is </a:t>
            </a:r>
            <a:r>
              <a:rPr lang="en-US" dirty="0">
                <a:latin typeface="Times New Roman" panose="02020603050405020304" pitchFamily="18" charset="0"/>
                <a:cs typeface="Times New Roman" panose="02020603050405020304" pitchFamily="18" charset="0"/>
              </a:rPr>
              <a:t>more reactive by a factor of about 10</a:t>
            </a:r>
            <a:r>
              <a:rPr lang="en-US" baseline="30000" dirty="0">
                <a:latin typeface="Times New Roman" panose="02020603050405020304" pitchFamily="18" charset="0"/>
                <a:cs typeface="Times New Roman" panose="02020603050405020304" pitchFamily="18" charset="0"/>
              </a:rPr>
              <a:t>11</a:t>
            </a:r>
            <a:r>
              <a:rPr lang="en-US" dirty="0">
                <a:latin typeface="Times New Roman" panose="02020603050405020304" pitchFamily="18" charset="0"/>
                <a:cs typeface="Times New Roman" panose="02020603050405020304" pitchFamily="18" charset="0"/>
              </a:rPr>
              <a:t> than the saturated analog toward </a:t>
            </a:r>
            <a:r>
              <a:rPr lang="en-US" dirty="0" err="1">
                <a:latin typeface="Times New Roman" panose="02020603050405020304" pitchFamily="18" charset="0"/>
                <a:cs typeface="Times New Roman" panose="02020603050405020304" pitchFamily="18" charset="0"/>
              </a:rPr>
              <a:t>acetolysis</a:t>
            </a:r>
            <a:r>
              <a:rPr lang="en-US" dirty="0" smtClean="0">
                <a:latin typeface="Times New Roman" panose="02020603050405020304" pitchFamily="18" charset="0"/>
                <a:cs typeface="Times New Roman" panose="02020603050405020304" pitchFamily="18" charset="0"/>
              </a:rPr>
              <a:t>. The </a:t>
            </a:r>
            <a:r>
              <a:rPr lang="en-US" dirty="0">
                <a:latin typeface="Times New Roman" panose="02020603050405020304" pitchFamily="18" charset="0"/>
                <a:cs typeface="Times New Roman" panose="02020603050405020304" pitchFamily="18" charset="0"/>
              </a:rPr>
              <a:t>reaction product, </a:t>
            </a:r>
            <a:r>
              <a:rPr lang="en-US" i="1" dirty="0" smtClean="0">
                <a:latin typeface="Times New Roman" panose="02020603050405020304" pitchFamily="18" charset="0"/>
                <a:cs typeface="Times New Roman" panose="02020603050405020304" pitchFamily="18" charset="0"/>
              </a:rPr>
              <a:t>anti</a:t>
            </a:r>
            <a:r>
              <a:rPr lang="en-US" dirty="0" smtClean="0">
                <a:latin typeface="Times New Roman" panose="02020603050405020304" pitchFamily="18" charset="0"/>
                <a:cs typeface="Times New Roman" panose="02020603050405020304" pitchFamily="18" charset="0"/>
              </a:rPr>
              <a:t>-7-acetoxynorbornene</a:t>
            </a:r>
            <a:r>
              <a:rPr lang="en-US" dirty="0">
                <a:latin typeface="Times New Roman" panose="02020603050405020304" pitchFamily="18" charset="0"/>
                <a:cs typeface="Times New Roman" panose="02020603050405020304" pitchFamily="18" charset="0"/>
              </a:rPr>
              <a:t>, is the product of </a:t>
            </a:r>
            <a:r>
              <a:rPr lang="en-US" i="1" dirty="0">
                <a:latin typeface="Times New Roman" panose="02020603050405020304" pitchFamily="18" charset="0"/>
                <a:cs typeface="Times New Roman" panose="02020603050405020304" pitchFamily="18" charset="0"/>
              </a:rPr>
              <a:t>retention </a:t>
            </a:r>
            <a:r>
              <a:rPr lang="en-US" dirty="0">
                <a:latin typeface="Times New Roman" panose="02020603050405020304" pitchFamily="18" charset="0"/>
                <a:cs typeface="Times New Roman" panose="02020603050405020304" pitchFamily="18" charset="0"/>
              </a:rPr>
              <a:t>of configuration</a:t>
            </a:r>
            <a:r>
              <a:rPr lang="en-US" dirty="0" smtClean="0">
                <a:latin typeface="Times New Roman" panose="02020603050405020304" pitchFamily="18" charset="0"/>
                <a:cs typeface="Times New Roman" panose="02020603050405020304" pitchFamily="18" charset="0"/>
              </a:rPr>
              <a:t>. </a:t>
            </a:r>
          </a:p>
          <a:p>
            <a:r>
              <a:rPr lang="en-US" dirty="0" smtClean="0">
                <a:latin typeface="Times New Roman" panose="02020603050405020304" pitchFamily="18" charset="0"/>
                <a:cs typeface="Times New Roman" panose="02020603050405020304" pitchFamily="18" charset="0"/>
              </a:rPr>
              <a:t>These </a:t>
            </a:r>
            <a:r>
              <a:rPr lang="en-US" dirty="0">
                <a:latin typeface="Times New Roman" panose="02020603050405020304" pitchFamily="18" charset="0"/>
                <a:cs typeface="Times New Roman" panose="02020603050405020304" pitchFamily="18" charset="0"/>
              </a:rPr>
              <a:t>results can be explained by participation of the </a:t>
            </a:r>
            <a:r>
              <a:rPr lang="en-US" dirty="0" smtClean="0">
                <a:latin typeface="Times New Roman" panose="02020603050405020304" pitchFamily="18" charset="0"/>
                <a:cs typeface="Times New Roman" panose="02020603050405020304" pitchFamily="18" charset="0"/>
              </a:rPr>
              <a:t>π </a:t>
            </a:r>
            <a:r>
              <a:rPr lang="en-US" dirty="0">
                <a:latin typeface="Times New Roman" panose="02020603050405020304" pitchFamily="18" charset="0"/>
                <a:cs typeface="Times New Roman" panose="02020603050405020304" pitchFamily="18" charset="0"/>
              </a:rPr>
              <a:t>electrons of the </a:t>
            </a:r>
            <a:r>
              <a:rPr lang="en-US" dirty="0" smtClean="0">
                <a:latin typeface="Times New Roman" panose="02020603050405020304" pitchFamily="18" charset="0"/>
                <a:cs typeface="Times New Roman" panose="02020603050405020304" pitchFamily="18" charset="0"/>
              </a:rPr>
              <a:t>double bond </a:t>
            </a:r>
            <a:r>
              <a:rPr lang="en-US" dirty="0">
                <a:latin typeface="Times New Roman" panose="02020603050405020304" pitchFamily="18" charset="0"/>
                <a:cs typeface="Times New Roman" panose="02020603050405020304" pitchFamily="18" charset="0"/>
              </a:rPr>
              <a:t>to give the ion </a:t>
            </a:r>
            <a:r>
              <a:rPr lang="en-US" b="1" dirty="0">
                <a:latin typeface="Times New Roman" panose="02020603050405020304" pitchFamily="18" charset="0"/>
                <a:cs typeface="Times New Roman" panose="02020603050405020304" pitchFamily="18" charset="0"/>
              </a:rPr>
              <a:t>3</a:t>
            </a:r>
            <a:r>
              <a:rPr lang="en-US" dirty="0">
                <a:latin typeface="Times New Roman" panose="02020603050405020304" pitchFamily="18" charset="0"/>
                <a:cs typeface="Times New Roman" panose="02020603050405020304" pitchFamily="18" charset="0"/>
              </a:rPr>
              <a:t>, which is stabilized by delocalization of the positive </a:t>
            </a:r>
            <a:r>
              <a:rPr lang="en-US" dirty="0" smtClean="0">
                <a:latin typeface="Times New Roman" panose="02020603050405020304" pitchFamily="18" charset="0"/>
                <a:cs typeface="Times New Roman" panose="02020603050405020304" pitchFamily="18" charset="0"/>
              </a:rPr>
              <a:t>charge.</a:t>
            </a:r>
            <a:endParaRPr lang="en-US"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2496589" y="1060642"/>
            <a:ext cx="7198822" cy="1363286"/>
          </a:xfrm>
          <a:prstGeom prst="rect">
            <a:avLst/>
          </a:prstGeom>
        </p:spPr>
      </p:pic>
      <p:sp>
        <p:nvSpPr>
          <p:cNvPr id="5" name="Slide Number Placeholder 4"/>
          <p:cNvSpPr>
            <a:spLocks noGrp="1"/>
          </p:cNvSpPr>
          <p:nvPr>
            <p:ph type="sldNum" sz="quarter" idx="12"/>
          </p:nvPr>
        </p:nvSpPr>
        <p:spPr/>
        <p:txBody>
          <a:bodyPr/>
          <a:lstStyle/>
          <a:p>
            <a:fld id="{E97799C9-84D9-46D2-A11E-BCF8A720529D}" type="slidenum">
              <a:rPr lang="en-US" smtClean="0"/>
              <a:t>123</a:t>
            </a:fld>
            <a:endParaRPr lang="en-US" dirty="0"/>
          </a:p>
        </p:txBody>
      </p:sp>
    </p:spTree>
    <p:extLst>
      <p:ext uri="{BB962C8B-B14F-4D97-AF65-F5344CB8AC3E}">
        <p14:creationId xmlns:p14="http://schemas.microsoft.com/office/powerpoint/2010/main" val="2061684955"/>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9709" y="2393632"/>
            <a:ext cx="10607040" cy="3660988"/>
          </a:xfrm>
        </p:spPr>
        <p:txBody>
          <a:bodyPr>
            <a:normAutofit/>
          </a:bodyPr>
          <a:lstStyle/>
          <a:p>
            <a:pPr marL="0" indent="0" algn="just">
              <a:buNone/>
            </a:pPr>
            <a:r>
              <a:rPr lang="en-US" sz="2000" dirty="0">
                <a:latin typeface="Times New Roman" panose="02020603050405020304" pitchFamily="18" charset="0"/>
                <a:cs typeface="Times New Roman" panose="02020603050405020304" pitchFamily="18" charset="0"/>
              </a:rPr>
              <a:t>In contrast, the </a:t>
            </a:r>
            <a:r>
              <a:rPr lang="en-US" sz="2000" i="1" dirty="0" err="1">
                <a:latin typeface="Times New Roman" panose="02020603050405020304" pitchFamily="18" charset="0"/>
                <a:cs typeface="Times New Roman" panose="02020603050405020304" pitchFamily="18" charset="0"/>
              </a:rPr>
              <a:t>syn</a:t>
            </a:r>
            <a:r>
              <a:rPr lang="en-US" sz="2000" i="1"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isomer, where the double bond is not in a position to participate </a:t>
            </a:r>
            <a:r>
              <a:rPr lang="en-US" sz="2000" dirty="0" smtClean="0">
                <a:latin typeface="Times New Roman" panose="02020603050405020304" pitchFamily="18" charset="0"/>
                <a:cs typeface="Times New Roman" panose="02020603050405020304" pitchFamily="18" charset="0"/>
              </a:rPr>
              <a:t>in the </a:t>
            </a:r>
            <a:r>
              <a:rPr lang="en-US" sz="2000" dirty="0">
                <a:latin typeface="Times New Roman" panose="02020603050405020304" pitchFamily="18" charset="0"/>
                <a:cs typeface="Times New Roman" panose="02020603050405020304" pitchFamily="18" charset="0"/>
              </a:rPr>
              <a:t>ionization step, reacts 10</a:t>
            </a:r>
            <a:r>
              <a:rPr lang="en-US" sz="2000" baseline="30000" dirty="0">
                <a:latin typeface="Times New Roman" panose="02020603050405020304" pitchFamily="18" charset="0"/>
                <a:cs typeface="Times New Roman" panose="02020603050405020304" pitchFamily="18" charset="0"/>
              </a:rPr>
              <a:t>7 </a:t>
            </a:r>
            <a:r>
              <a:rPr lang="en-US" sz="2000" dirty="0">
                <a:latin typeface="Times New Roman" panose="02020603050405020304" pitchFamily="18" charset="0"/>
                <a:cs typeface="Times New Roman" panose="02020603050405020304" pitchFamily="18" charset="0"/>
              </a:rPr>
              <a:t>times slower than the </a:t>
            </a:r>
            <a:r>
              <a:rPr lang="en-US" sz="2000" i="1" dirty="0">
                <a:latin typeface="Times New Roman" panose="02020603050405020304" pitchFamily="18" charset="0"/>
                <a:cs typeface="Times New Roman" panose="02020603050405020304" pitchFamily="18" charset="0"/>
              </a:rPr>
              <a:t>anti </a:t>
            </a:r>
            <a:r>
              <a:rPr lang="en-US" sz="2000" dirty="0">
                <a:latin typeface="Times New Roman" panose="02020603050405020304" pitchFamily="18" charset="0"/>
                <a:cs typeface="Times New Roman" panose="02020603050405020304" pitchFamily="18" charset="0"/>
              </a:rPr>
              <a:t>isomer. </a:t>
            </a:r>
            <a:endParaRPr lang="en-US" sz="2000" dirty="0" smtClean="0">
              <a:latin typeface="Times New Roman" panose="02020603050405020304" pitchFamily="18" charset="0"/>
              <a:cs typeface="Times New Roman" panose="02020603050405020304" pitchFamily="18" charset="0"/>
            </a:endParaRPr>
          </a:p>
          <a:p>
            <a:pPr marL="0" indent="0" algn="just">
              <a:buNone/>
            </a:pPr>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reaction </a:t>
            </a:r>
            <a:r>
              <a:rPr lang="en-US" sz="2000" dirty="0" smtClean="0">
                <a:latin typeface="Times New Roman" panose="02020603050405020304" pitchFamily="18" charset="0"/>
                <a:cs typeface="Times New Roman" panose="02020603050405020304" pitchFamily="18" charset="0"/>
              </a:rPr>
              <a:t>product in </a:t>
            </a:r>
            <a:r>
              <a:rPr lang="en-US" sz="2000" dirty="0">
                <a:latin typeface="Times New Roman" panose="02020603050405020304" pitchFamily="18" charset="0"/>
                <a:cs typeface="Times New Roman" panose="02020603050405020304" pitchFamily="18" charset="0"/>
              </a:rPr>
              <a:t>this case is derived from a rearranged carbocation ion that is stabilized by virtue </a:t>
            </a:r>
            <a:r>
              <a:rPr lang="en-US" sz="2000" dirty="0" smtClean="0">
                <a:latin typeface="Times New Roman" panose="02020603050405020304" pitchFamily="18" charset="0"/>
                <a:cs typeface="Times New Roman" panose="02020603050405020304" pitchFamily="18" charset="0"/>
              </a:rPr>
              <a:t>of being allylic participation </a:t>
            </a:r>
            <a:r>
              <a:rPr lang="en-US" sz="2000" dirty="0">
                <a:latin typeface="Times New Roman" panose="02020603050405020304" pitchFamily="18" charset="0"/>
                <a:cs typeface="Times New Roman" panose="02020603050405020304" pitchFamily="18" charset="0"/>
              </a:rPr>
              <a:t>of carbon-carbon double bonds in </a:t>
            </a:r>
            <a:r>
              <a:rPr lang="en-US" sz="2000" dirty="0" err="1">
                <a:latin typeface="Times New Roman" panose="02020603050405020304" pitchFamily="18" charset="0"/>
                <a:cs typeface="Times New Roman" panose="02020603050405020304" pitchFamily="18" charset="0"/>
              </a:rPr>
              <a:t>solvolysis</a:t>
            </a:r>
            <a:r>
              <a:rPr lang="en-US" sz="2000" dirty="0">
                <a:latin typeface="Times New Roman" panose="02020603050405020304" pitchFamily="18" charset="0"/>
                <a:cs typeface="Times New Roman" panose="02020603050405020304" pitchFamily="18" charset="0"/>
              </a:rPr>
              <a:t> reactions is revealed </a:t>
            </a:r>
            <a:r>
              <a:rPr lang="en-US" sz="2000" dirty="0" smtClean="0">
                <a:latin typeface="Times New Roman" panose="02020603050405020304" pitchFamily="18" charset="0"/>
                <a:cs typeface="Times New Roman" panose="02020603050405020304" pitchFamily="18" charset="0"/>
              </a:rPr>
              <a:t>in some </a:t>
            </a:r>
            <a:r>
              <a:rPr lang="en-US" sz="2000" dirty="0">
                <a:latin typeface="Times New Roman" panose="02020603050405020304" pitchFamily="18" charset="0"/>
                <a:cs typeface="Times New Roman" panose="02020603050405020304" pitchFamily="18" charset="0"/>
              </a:rPr>
              <a:t>cases by isolation of products with new carbon-carbon  bonds. </a:t>
            </a:r>
            <a:endParaRPr lang="en-US" sz="2000" dirty="0" smtClean="0">
              <a:latin typeface="Times New Roman" panose="02020603050405020304" pitchFamily="18" charset="0"/>
              <a:cs typeface="Times New Roman" panose="02020603050405020304" pitchFamily="18" charset="0"/>
            </a:endParaRPr>
          </a:p>
          <a:p>
            <a:pPr marL="0" indent="0" algn="just">
              <a:buNone/>
            </a:pPr>
            <a:endParaRPr lang="en-US" dirty="0" smtClean="0">
              <a:latin typeface="Times New Roman" panose="02020603050405020304" pitchFamily="18" charset="0"/>
              <a:cs typeface="Times New Roman" panose="02020603050405020304" pitchFamily="18" charset="0"/>
            </a:endParaRPr>
          </a:p>
          <a:p>
            <a:pPr marL="0" indent="0" algn="just">
              <a:buNone/>
            </a:pPr>
            <a:endParaRPr lang="en-US" dirty="0">
              <a:latin typeface="Times New Roman" panose="02020603050405020304" pitchFamily="18" charset="0"/>
              <a:cs typeface="Times New Roman" panose="02020603050405020304" pitchFamily="18" charset="0"/>
            </a:endParaRPr>
          </a:p>
          <a:p>
            <a:pPr marL="0" indent="0" algn="just">
              <a:buNone/>
            </a:pPr>
            <a:endParaRPr lang="en-US" dirty="0" smtClean="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2734888" y="4431913"/>
            <a:ext cx="7082444" cy="1233369"/>
          </a:xfrm>
          <a:prstGeom prst="rect">
            <a:avLst/>
          </a:prstGeom>
        </p:spPr>
      </p:pic>
      <p:sp>
        <p:nvSpPr>
          <p:cNvPr id="5" name="Slide Number Placeholder 4"/>
          <p:cNvSpPr>
            <a:spLocks noGrp="1"/>
          </p:cNvSpPr>
          <p:nvPr>
            <p:ph type="sldNum" sz="quarter" idx="12"/>
          </p:nvPr>
        </p:nvSpPr>
        <p:spPr/>
        <p:txBody>
          <a:bodyPr/>
          <a:lstStyle/>
          <a:p>
            <a:fld id="{E97799C9-84D9-46D2-A11E-BCF8A720529D}" type="slidenum">
              <a:rPr lang="en-US" smtClean="0"/>
              <a:t>124</a:t>
            </a:fld>
            <a:endParaRPr lang="en-US" dirty="0"/>
          </a:p>
        </p:txBody>
      </p:sp>
    </p:spTree>
    <p:extLst>
      <p:ext uri="{BB962C8B-B14F-4D97-AF65-F5344CB8AC3E}">
        <p14:creationId xmlns:p14="http://schemas.microsoft.com/office/powerpoint/2010/main" val="2138207287"/>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831273" y="2556932"/>
            <a:ext cx="10540538" cy="3318936"/>
          </a:xfrm>
        </p:spPr>
        <p:txBody>
          <a:bodyPr>
            <a:normAutofit fontScale="92500" lnSpcReduction="10000"/>
          </a:bodyPr>
          <a:lstStyle/>
          <a:p>
            <a:pPr algn="just"/>
            <a:r>
              <a:rPr lang="en-US" dirty="0">
                <a:latin typeface="Times New Roman" panose="02020603050405020304" pitchFamily="18" charset="0"/>
                <a:cs typeface="Times New Roman" panose="02020603050405020304" pitchFamily="18" charset="0"/>
              </a:rPr>
              <a:t>A particularly significant case is the formation of the </a:t>
            </a:r>
            <a:r>
              <a:rPr lang="en-US" dirty="0" err="1">
                <a:latin typeface="Times New Roman" panose="02020603050405020304" pitchFamily="18" charset="0"/>
                <a:cs typeface="Times New Roman" panose="02020603050405020304" pitchFamily="18" charset="0"/>
              </a:rPr>
              <a:t>bicyclo</a:t>
            </a:r>
            <a:r>
              <a:rPr lang="en-US" dirty="0">
                <a:latin typeface="Times New Roman" panose="02020603050405020304" pitchFamily="18" charset="0"/>
                <a:cs typeface="Times New Roman" panose="02020603050405020304" pitchFamily="18" charset="0"/>
              </a:rPr>
              <a:t>[2.2.1]heptane ring during </a:t>
            </a:r>
            <a:r>
              <a:rPr lang="en-US" dirty="0" err="1">
                <a:latin typeface="Times New Roman" panose="02020603050405020304" pitchFamily="18" charset="0"/>
                <a:cs typeface="Times New Roman" panose="02020603050405020304" pitchFamily="18" charset="0"/>
              </a:rPr>
              <a:t>solvolysis</a:t>
            </a:r>
            <a:r>
              <a:rPr lang="en-US" dirty="0">
                <a:latin typeface="Times New Roman" panose="02020603050405020304" pitchFamily="18" charset="0"/>
                <a:cs typeface="Times New Roman" panose="02020603050405020304" pitchFamily="18" charset="0"/>
              </a:rPr>
              <a:t> of 2-cyclopent-3-enylethyl </a:t>
            </a:r>
            <a:r>
              <a:rPr lang="en-US" dirty="0" err="1">
                <a:latin typeface="Times New Roman" panose="02020603050405020304" pitchFamily="18" charset="0"/>
                <a:cs typeface="Times New Roman" panose="02020603050405020304" pitchFamily="18" charset="0"/>
              </a:rPr>
              <a:t>tosylate</a:t>
            </a:r>
            <a:r>
              <a:rPr lang="en-US" dirty="0">
                <a:latin typeface="Times New Roman" panose="02020603050405020304" pitchFamily="18" charset="0"/>
                <a:cs typeface="Times New Roman" panose="02020603050405020304" pitchFamily="18" charset="0"/>
              </a:rPr>
              <a:t>. In this case, the participation leads to the formation of the </a:t>
            </a:r>
            <a:r>
              <a:rPr lang="en-US" dirty="0" err="1">
                <a:latin typeface="Times New Roman" panose="02020603050405020304" pitchFamily="18" charset="0"/>
                <a:cs typeface="Times New Roman" panose="02020603050405020304" pitchFamily="18" charset="0"/>
              </a:rPr>
              <a:t>norbornyl</a:t>
            </a:r>
            <a:r>
              <a:rPr lang="en-US" dirty="0">
                <a:latin typeface="Times New Roman" panose="02020603050405020304" pitchFamily="18" charset="0"/>
                <a:cs typeface="Times New Roman" panose="02020603050405020304" pitchFamily="18" charset="0"/>
              </a:rPr>
              <a:t> cation, which is captured as the acetate. </a:t>
            </a:r>
            <a:endParaRPr lang="en-US" dirty="0" smtClean="0">
              <a:latin typeface="Times New Roman" panose="02020603050405020304" pitchFamily="18" charset="0"/>
              <a:cs typeface="Times New Roman" panose="02020603050405020304" pitchFamily="18" charset="0"/>
            </a:endParaRPr>
          </a:p>
          <a:p>
            <a:pPr algn="just"/>
            <a:endParaRPr lang="en-US" dirty="0">
              <a:latin typeface="Times New Roman" panose="02020603050405020304" pitchFamily="18" charset="0"/>
              <a:cs typeface="Times New Roman" panose="02020603050405020304" pitchFamily="18" charset="0"/>
            </a:endParaRPr>
          </a:p>
          <a:p>
            <a:pPr algn="just"/>
            <a:endParaRPr lang="en-US" dirty="0" smtClean="0">
              <a:latin typeface="Times New Roman" panose="02020603050405020304" pitchFamily="18" charset="0"/>
              <a:cs typeface="Times New Roman" panose="02020603050405020304" pitchFamily="18" charset="0"/>
            </a:endParaRPr>
          </a:p>
          <a:p>
            <a:pPr algn="just"/>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A system in which the participation of aromatic π electron has been thoroughly probed is the “</a:t>
            </a:r>
            <a:r>
              <a:rPr lang="en-US" dirty="0" err="1">
                <a:latin typeface="Times New Roman" panose="02020603050405020304" pitchFamily="18" charset="0"/>
                <a:cs typeface="Times New Roman" panose="02020603050405020304" pitchFamily="18" charset="0"/>
              </a:rPr>
              <a:t>phenonium</a:t>
            </a:r>
            <a:r>
              <a:rPr lang="en-US" dirty="0">
                <a:latin typeface="Times New Roman" panose="02020603050405020304" pitchFamily="18" charset="0"/>
                <a:cs typeface="Times New Roman" panose="02020603050405020304" pitchFamily="18" charset="0"/>
              </a:rPr>
              <a:t>” ions, the species resulting from participation by a ß-phenyl group.</a:t>
            </a:r>
          </a:p>
          <a:p>
            <a:endParaRPr lang="en-US" dirty="0"/>
          </a:p>
        </p:txBody>
      </p:sp>
      <p:pic>
        <p:nvPicPr>
          <p:cNvPr id="4" name="Picture 3"/>
          <p:cNvPicPr>
            <a:picLocks noChangeAspect="1"/>
          </p:cNvPicPr>
          <p:nvPr/>
        </p:nvPicPr>
        <p:blipFill>
          <a:blip r:embed="rId2"/>
          <a:stretch>
            <a:fillRect/>
          </a:stretch>
        </p:blipFill>
        <p:spPr>
          <a:xfrm>
            <a:off x="2463338" y="1349124"/>
            <a:ext cx="7265324" cy="1072341"/>
          </a:xfrm>
          <a:prstGeom prst="rect">
            <a:avLst/>
          </a:prstGeom>
        </p:spPr>
      </p:pic>
      <p:pic>
        <p:nvPicPr>
          <p:cNvPr id="5" name="Picture 4"/>
          <p:cNvPicPr>
            <a:picLocks noChangeAspect="1"/>
          </p:cNvPicPr>
          <p:nvPr/>
        </p:nvPicPr>
        <p:blipFill>
          <a:blip r:embed="rId3"/>
          <a:stretch>
            <a:fillRect/>
          </a:stretch>
        </p:blipFill>
        <p:spPr>
          <a:xfrm>
            <a:off x="4599440" y="3780166"/>
            <a:ext cx="2732386" cy="1088600"/>
          </a:xfrm>
          <a:prstGeom prst="rect">
            <a:avLst/>
          </a:prstGeom>
        </p:spPr>
      </p:pic>
      <p:sp>
        <p:nvSpPr>
          <p:cNvPr id="6" name="Slide Number Placeholder 5"/>
          <p:cNvSpPr>
            <a:spLocks noGrp="1"/>
          </p:cNvSpPr>
          <p:nvPr>
            <p:ph type="sldNum" sz="quarter" idx="12"/>
          </p:nvPr>
        </p:nvSpPr>
        <p:spPr/>
        <p:txBody>
          <a:bodyPr/>
          <a:lstStyle/>
          <a:p>
            <a:fld id="{E97799C9-84D9-46D2-A11E-BCF8A720529D}" type="slidenum">
              <a:rPr lang="en-US" smtClean="0"/>
              <a:t>125</a:t>
            </a:fld>
            <a:endParaRPr lang="en-US" dirty="0"/>
          </a:p>
        </p:txBody>
      </p:sp>
    </p:spTree>
    <p:extLst>
      <p:ext uri="{BB962C8B-B14F-4D97-AF65-F5344CB8AC3E}">
        <p14:creationId xmlns:p14="http://schemas.microsoft.com/office/powerpoint/2010/main" val="4043593836"/>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6335" y="3532908"/>
            <a:ext cx="10590414" cy="2826328"/>
          </a:xfrm>
        </p:spPr>
        <p:txBody>
          <a:bodyPr>
            <a:normAutofit fontScale="55000" lnSpcReduction="20000"/>
          </a:bodyPr>
          <a:lstStyle/>
          <a:p>
            <a:pPr marL="0" indent="0">
              <a:buNone/>
            </a:pPr>
            <a:endParaRPr lang="en-US" dirty="0" smtClean="0"/>
          </a:p>
          <a:p>
            <a:r>
              <a:rPr lang="en-US" sz="3800" dirty="0" smtClean="0">
                <a:latin typeface="Times New Roman" panose="02020603050405020304" pitchFamily="18" charset="0"/>
                <a:cs typeface="Times New Roman" panose="02020603050405020304" pitchFamily="18" charset="0"/>
              </a:rPr>
              <a:t>Such </a:t>
            </a:r>
            <a:r>
              <a:rPr lang="en-US" sz="3800" dirty="0">
                <a:latin typeface="Times New Roman" panose="02020603050405020304" pitchFamily="18" charset="0"/>
                <a:cs typeface="Times New Roman" panose="02020603050405020304" pitchFamily="18" charset="0"/>
              </a:rPr>
              <a:t>participation leads to a bridged carbocation with the positive charge </a:t>
            </a:r>
            <a:r>
              <a:rPr lang="en-US" sz="3800" dirty="0" smtClean="0">
                <a:latin typeface="Times New Roman" panose="02020603050405020304" pitchFamily="18" charset="0"/>
                <a:cs typeface="Times New Roman" panose="02020603050405020304" pitchFamily="18" charset="0"/>
              </a:rPr>
              <a:t>delocalized into </a:t>
            </a:r>
            <a:r>
              <a:rPr lang="en-US" sz="3800" dirty="0">
                <a:latin typeface="Times New Roman" panose="02020603050405020304" pitchFamily="18" charset="0"/>
                <a:cs typeface="Times New Roman" panose="02020603050405020304" pitchFamily="18" charset="0"/>
              </a:rPr>
              <a:t>the aromatic ring. Evidence for this type of participation was first obtained by </a:t>
            </a:r>
            <a:r>
              <a:rPr lang="en-US" sz="3800" dirty="0" smtClean="0">
                <a:latin typeface="Times New Roman" panose="02020603050405020304" pitchFamily="18" charset="0"/>
                <a:cs typeface="Times New Roman" panose="02020603050405020304" pitchFamily="18" charset="0"/>
              </a:rPr>
              <a:t>a study </a:t>
            </a:r>
            <a:r>
              <a:rPr lang="en-US" sz="3800" dirty="0">
                <a:latin typeface="Times New Roman" panose="02020603050405020304" pitchFamily="18" charset="0"/>
                <a:cs typeface="Times New Roman" panose="02020603050405020304" pitchFamily="18" charset="0"/>
              </a:rPr>
              <a:t>of the stereochemistry of </a:t>
            </a:r>
            <a:r>
              <a:rPr lang="en-US" sz="3800" dirty="0" err="1">
                <a:latin typeface="Times New Roman" panose="02020603050405020304" pitchFamily="18" charset="0"/>
                <a:cs typeface="Times New Roman" panose="02020603050405020304" pitchFamily="18" charset="0"/>
              </a:rPr>
              <a:t>solvolysis</a:t>
            </a:r>
            <a:r>
              <a:rPr lang="en-US" sz="3800" dirty="0">
                <a:latin typeface="Times New Roman" panose="02020603050405020304" pitchFamily="18" charset="0"/>
                <a:cs typeface="Times New Roman" panose="02020603050405020304" pitchFamily="18" charset="0"/>
              </a:rPr>
              <a:t> of 3-phenyl-2-butyl </a:t>
            </a:r>
            <a:r>
              <a:rPr lang="en-US" sz="3800" dirty="0" err="1">
                <a:latin typeface="Times New Roman" panose="02020603050405020304" pitchFamily="18" charset="0"/>
                <a:cs typeface="Times New Roman" panose="02020603050405020304" pitchFamily="18" charset="0"/>
              </a:rPr>
              <a:t>tosylates</a:t>
            </a:r>
            <a:r>
              <a:rPr lang="en-US" sz="3800" dirty="0">
                <a:latin typeface="Times New Roman" panose="02020603050405020304" pitchFamily="18" charset="0"/>
                <a:cs typeface="Times New Roman" panose="02020603050405020304" pitchFamily="18" charset="0"/>
              </a:rPr>
              <a:t>. </a:t>
            </a:r>
            <a:endParaRPr lang="en-US" sz="3800" dirty="0" smtClean="0">
              <a:latin typeface="Times New Roman" panose="02020603050405020304" pitchFamily="18" charset="0"/>
              <a:cs typeface="Times New Roman" panose="02020603050405020304" pitchFamily="18" charset="0"/>
            </a:endParaRPr>
          </a:p>
          <a:p>
            <a:endParaRPr lang="en-US" sz="3800" dirty="0" smtClean="0">
              <a:latin typeface="Times New Roman" panose="02020603050405020304" pitchFamily="18" charset="0"/>
              <a:cs typeface="Times New Roman" panose="02020603050405020304" pitchFamily="18" charset="0"/>
            </a:endParaRPr>
          </a:p>
          <a:p>
            <a:r>
              <a:rPr lang="en-US" sz="3800" dirty="0" smtClean="0">
                <a:latin typeface="Times New Roman" panose="02020603050405020304" pitchFamily="18" charset="0"/>
                <a:cs typeface="Times New Roman" panose="02020603050405020304" pitchFamily="18" charset="0"/>
              </a:rPr>
              <a:t>The </a:t>
            </a:r>
            <a:r>
              <a:rPr lang="en-US" sz="3800" i="1" dirty="0" err="1" smtClean="0">
                <a:latin typeface="Times New Roman" panose="02020603050405020304" pitchFamily="18" charset="0"/>
                <a:cs typeface="Times New Roman" panose="02020603050405020304" pitchFamily="18" charset="0"/>
              </a:rPr>
              <a:t>erythro</a:t>
            </a:r>
            <a:r>
              <a:rPr lang="en-US" sz="3800" i="1" dirty="0" smtClean="0">
                <a:latin typeface="Times New Roman" panose="02020603050405020304" pitchFamily="18" charset="0"/>
                <a:cs typeface="Times New Roman" panose="02020603050405020304" pitchFamily="18" charset="0"/>
              </a:rPr>
              <a:t> </a:t>
            </a:r>
            <a:r>
              <a:rPr lang="en-US" sz="3800" dirty="0" smtClean="0">
                <a:latin typeface="Times New Roman" panose="02020603050405020304" pitchFamily="18" charset="0"/>
                <a:cs typeface="Times New Roman" panose="02020603050405020304" pitchFamily="18" charset="0"/>
              </a:rPr>
              <a:t>isomer </a:t>
            </a:r>
            <a:r>
              <a:rPr lang="en-US" sz="3800" dirty="0">
                <a:latin typeface="Times New Roman" panose="02020603050405020304" pitchFamily="18" charset="0"/>
                <a:cs typeface="Times New Roman" panose="02020603050405020304" pitchFamily="18" charset="0"/>
              </a:rPr>
              <a:t>gave largely retention of configuration, a result that can be explained via </a:t>
            </a:r>
            <a:r>
              <a:rPr lang="en-US" sz="3800" dirty="0" smtClean="0">
                <a:latin typeface="Times New Roman" panose="02020603050405020304" pitchFamily="18" charset="0"/>
                <a:cs typeface="Times New Roman" panose="02020603050405020304" pitchFamily="18" charset="0"/>
              </a:rPr>
              <a:t>a </a:t>
            </a:r>
            <a:r>
              <a:rPr lang="en-US" sz="3800" dirty="0">
                <a:latin typeface="Times New Roman" panose="02020603050405020304" pitchFamily="18" charset="0"/>
                <a:cs typeface="Times New Roman" panose="02020603050405020304" pitchFamily="18" charset="0"/>
              </a:rPr>
              <a:t>bridged ion intermediate. The </a:t>
            </a:r>
            <a:r>
              <a:rPr lang="en-US" sz="3800" i="1" dirty="0" err="1">
                <a:latin typeface="Times New Roman" panose="02020603050405020304" pitchFamily="18" charset="0"/>
                <a:cs typeface="Times New Roman" panose="02020603050405020304" pitchFamily="18" charset="0"/>
              </a:rPr>
              <a:t>threo</a:t>
            </a:r>
            <a:r>
              <a:rPr lang="en-US" sz="3800" i="1" dirty="0">
                <a:latin typeface="Times New Roman" panose="02020603050405020304" pitchFamily="18" charset="0"/>
                <a:cs typeface="Times New Roman" panose="02020603050405020304" pitchFamily="18" charset="0"/>
              </a:rPr>
              <a:t> </a:t>
            </a:r>
            <a:r>
              <a:rPr lang="en-US" sz="3800" dirty="0">
                <a:latin typeface="Times New Roman" panose="02020603050405020304" pitchFamily="18" charset="0"/>
                <a:cs typeface="Times New Roman" panose="02020603050405020304" pitchFamily="18" charset="0"/>
              </a:rPr>
              <a:t>isomer, where participation leads to an </a:t>
            </a:r>
            <a:r>
              <a:rPr lang="en-US" sz="3800" dirty="0" smtClean="0">
                <a:latin typeface="Times New Roman" panose="02020603050405020304" pitchFamily="18" charset="0"/>
                <a:cs typeface="Times New Roman" panose="02020603050405020304" pitchFamily="18" charset="0"/>
              </a:rPr>
              <a:t>achiral intermediate</a:t>
            </a:r>
            <a:r>
              <a:rPr lang="en-US" sz="3800" dirty="0">
                <a:latin typeface="Times New Roman" panose="02020603050405020304" pitchFamily="18" charset="0"/>
                <a:cs typeface="Times New Roman" panose="02020603050405020304" pitchFamily="18" charset="0"/>
              </a:rPr>
              <a:t>, gave racemic </a:t>
            </a:r>
            <a:r>
              <a:rPr lang="en-US" sz="3800" i="1" dirty="0" err="1">
                <a:latin typeface="Times New Roman" panose="02020603050405020304" pitchFamily="18" charset="0"/>
                <a:cs typeface="Times New Roman" panose="02020603050405020304" pitchFamily="18" charset="0"/>
              </a:rPr>
              <a:t>threo</a:t>
            </a:r>
            <a:r>
              <a:rPr lang="en-US" sz="3800" i="1" dirty="0">
                <a:latin typeface="Times New Roman" panose="02020603050405020304" pitchFamily="18" charset="0"/>
                <a:cs typeface="Times New Roman" panose="02020603050405020304" pitchFamily="18" charset="0"/>
              </a:rPr>
              <a:t> </a:t>
            </a:r>
            <a:r>
              <a:rPr lang="en-US" sz="3800" dirty="0" smtClean="0">
                <a:latin typeface="Times New Roman" panose="02020603050405020304" pitchFamily="18" charset="0"/>
                <a:cs typeface="Times New Roman" panose="02020603050405020304" pitchFamily="18" charset="0"/>
              </a:rPr>
              <a:t>product.</a:t>
            </a:r>
            <a:endParaRPr lang="en-US" sz="38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2319251" y="606099"/>
            <a:ext cx="7406640" cy="3034876"/>
          </a:xfrm>
          <a:prstGeom prst="rect">
            <a:avLst/>
          </a:prstGeom>
        </p:spPr>
      </p:pic>
      <p:sp>
        <p:nvSpPr>
          <p:cNvPr id="2" name="Slide Number Placeholder 1"/>
          <p:cNvSpPr>
            <a:spLocks noGrp="1"/>
          </p:cNvSpPr>
          <p:nvPr>
            <p:ph type="sldNum" sz="quarter" idx="12"/>
          </p:nvPr>
        </p:nvSpPr>
        <p:spPr/>
        <p:txBody>
          <a:bodyPr/>
          <a:lstStyle/>
          <a:p>
            <a:fld id="{E97799C9-84D9-46D2-A11E-BCF8A720529D}" type="slidenum">
              <a:rPr lang="en-US" smtClean="0"/>
              <a:t>126</a:t>
            </a:fld>
            <a:endParaRPr lang="en-US" dirty="0"/>
          </a:p>
        </p:txBody>
      </p:sp>
    </p:spTree>
    <p:extLst>
      <p:ext uri="{BB962C8B-B14F-4D97-AF65-F5344CB8AC3E}">
        <p14:creationId xmlns:p14="http://schemas.microsoft.com/office/powerpoint/2010/main" val="3176230295"/>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781396" y="2432241"/>
            <a:ext cx="10631979" cy="4043374"/>
          </a:xfrm>
        </p:spPr>
        <p:txBody>
          <a:bodyPr>
            <a:noAutofit/>
          </a:bodyPr>
          <a:lstStyle/>
          <a:p>
            <a:pPr marL="0" indent="0" algn="just">
              <a:buNone/>
            </a:pPr>
            <a:r>
              <a:rPr lang="en-US" sz="1800" dirty="0">
                <a:latin typeface="Times New Roman" panose="02020603050405020304" pitchFamily="18" charset="0"/>
                <a:cs typeface="Times New Roman" panose="02020603050405020304" pitchFamily="18" charset="0"/>
              </a:rPr>
              <a:t>The relative importance of aryl participation is a function of the substituents </a:t>
            </a:r>
            <a:r>
              <a:rPr lang="en-US" sz="1800" dirty="0" smtClean="0">
                <a:latin typeface="Times New Roman" panose="02020603050405020304" pitchFamily="18" charset="0"/>
                <a:cs typeface="Times New Roman" panose="02020603050405020304" pitchFamily="18" charset="0"/>
              </a:rPr>
              <a:t>on the </a:t>
            </a:r>
            <a:r>
              <a:rPr lang="en-US" sz="1800" dirty="0">
                <a:latin typeface="Times New Roman" panose="02020603050405020304" pitchFamily="18" charset="0"/>
                <a:cs typeface="Times New Roman" panose="02020603050405020304" pitchFamily="18" charset="0"/>
              </a:rPr>
              <a:t>ring. The extent of participation can be </a:t>
            </a:r>
            <a:r>
              <a:rPr lang="en-US" sz="1800" dirty="0" smtClean="0">
                <a:latin typeface="Times New Roman" panose="02020603050405020304" pitchFamily="18" charset="0"/>
                <a:cs typeface="Times New Roman" panose="02020603050405020304" pitchFamily="18" charset="0"/>
              </a:rPr>
              <a:t>quantitatively </a:t>
            </a:r>
            <a:r>
              <a:rPr lang="en-US" sz="1800" dirty="0">
                <a:latin typeface="Times New Roman" panose="02020603050405020304" pitchFamily="18" charset="0"/>
                <a:cs typeface="Times New Roman" panose="02020603050405020304" pitchFamily="18" charset="0"/>
              </a:rPr>
              <a:t>measured by comparing </a:t>
            </a:r>
            <a:r>
              <a:rPr lang="en-US" sz="1800" dirty="0" smtClean="0">
                <a:latin typeface="Times New Roman" panose="02020603050405020304" pitchFamily="18" charset="0"/>
                <a:cs typeface="Times New Roman" panose="02020603050405020304" pitchFamily="18" charset="0"/>
              </a:rPr>
              <a:t>the </a:t>
            </a:r>
            <a:r>
              <a:rPr lang="en-US" sz="1800" b="1" dirty="0" smtClean="0">
                <a:latin typeface="Times New Roman" panose="02020603050405020304" pitchFamily="18" charset="0"/>
                <a:cs typeface="Times New Roman" panose="02020603050405020304" pitchFamily="18" charset="0"/>
              </a:rPr>
              <a:t>rate </a:t>
            </a:r>
            <a:r>
              <a:rPr lang="en-US" sz="1800" b="1" dirty="0">
                <a:latin typeface="Times New Roman" panose="02020603050405020304" pitchFamily="18" charset="0"/>
                <a:cs typeface="Times New Roman" panose="02020603050405020304" pitchFamily="18" charset="0"/>
              </a:rPr>
              <a:t>of direct displacement, </a:t>
            </a:r>
            <a:r>
              <a:rPr lang="en-US" sz="1800" b="1" dirty="0" err="1">
                <a:latin typeface="Times New Roman" panose="02020603050405020304" pitchFamily="18" charset="0"/>
                <a:cs typeface="Times New Roman" panose="02020603050405020304" pitchFamily="18" charset="0"/>
              </a:rPr>
              <a:t>k</a:t>
            </a:r>
            <a:r>
              <a:rPr lang="en-US" sz="1800" b="1" baseline="-25000" dirty="0" err="1">
                <a:latin typeface="Times New Roman" panose="02020603050405020304" pitchFamily="18" charset="0"/>
                <a:cs typeface="Times New Roman" panose="02020603050405020304" pitchFamily="18" charset="0"/>
              </a:rPr>
              <a:t>s</a:t>
            </a:r>
            <a:r>
              <a:rPr lang="en-US" sz="1800" b="1" baseline="-25000" dirty="0">
                <a:latin typeface="Times New Roman" panose="02020603050405020304" pitchFamily="18" charset="0"/>
                <a:cs typeface="Times New Roman" panose="02020603050405020304" pitchFamily="18" charset="0"/>
              </a:rPr>
              <a:t> </a:t>
            </a:r>
            <a:r>
              <a:rPr lang="en-US" sz="1800" b="1" dirty="0">
                <a:latin typeface="Times New Roman" panose="02020603050405020304" pitchFamily="18" charset="0"/>
                <a:cs typeface="Times New Roman" panose="02020603050405020304" pitchFamily="18" charset="0"/>
              </a:rPr>
              <a:t>, with the rate of aryl-assisted </a:t>
            </a:r>
            <a:r>
              <a:rPr lang="en-US" sz="1800" b="1" dirty="0" err="1">
                <a:latin typeface="Times New Roman" panose="02020603050405020304" pitchFamily="18" charset="0"/>
                <a:cs typeface="Times New Roman" panose="02020603050405020304" pitchFamily="18" charset="0"/>
              </a:rPr>
              <a:t>solvolysis</a:t>
            </a:r>
            <a:r>
              <a:rPr lang="en-US" sz="1800" b="1" dirty="0">
                <a:latin typeface="Times New Roman" panose="02020603050405020304" pitchFamily="18" charset="0"/>
                <a:cs typeface="Times New Roman" panose="02020603050405020304" pitchFamily="18" charset="0"/>
              </a:rPr>
              <a:t>, </a:t>
            </a:r>
            <a:r>
              <a:rPr lang="en-US" sz="1800" b="1" dirty="0" smtClean="0">
                <a:latin typeface="Times New Roman" panose="02020603050405020304" pitchFamily="18" charset="0"/>
                <a:cs typeface="Times New Roman" panose="02020603050405020304" pitchFamily="18" charset="0"/>
              </a:rPr>
              <a:t>designated k</a:t>
            </a:r>
            <a:r>
              <a:rPr lang="en-US" sz="1800" b="1" baseline="-25000" dirty="0">
                <a:latin typeface="Times New Roman" panose="02020603050405020304" pitchFamily="18" charset="0"/>
                <a:cs typeface="Times New Roman" panose="02020603050405020304" pitchFamily="18" charset="0"/>
              </a:rPr>
              <a:t>∆</a:t>
            </a:r>
            <a:r>
              <a:rPr lang="en-US" sz="1800" b="1" dirty="0" smtClean="0">
                <a:latin typeface="Times New Roman" panose="02020603050405020304" pitchFamily="18" charset="0"/>
                <a:cs typeface="Times New Roman" panose="02020603050405020304" pitchFamily="18" charset="0"/>
              </a:rPr>
              <a:t>. </a:t>
            </a:r>
          </a:p>
          <a:p>
            <a:pPr marL="0" indent="0" algn="just">
              <a:buNone/>
            </a:pPr>
            <a:endParaRPr lang="en-US" sz="1800" dirty="0" smtClean="0">
              <a:latin typeface="Times New Roman" panose="02020603050405020304" pitchFamily="18" charset="0"/>
              <a:cs typeface="Times New Roman" panose="02020603050405020304" pitchFamily="18" charset="0"/>
            </a:endParaRPr>
          </a:p>
          <a:p>
            <a:pPr marL="0" indent="0" algn="just">
              <a:buNone/>
            </a:pPr>
            <a:r>
              <a:rPr lang="en-US" sz="1800" dirty="0" smtClean="0">
                <a:solidFill>
                  <a:schemeClr val="tx1"/>
                </a:solidFill>
                <a:latin typeface="Times New Roman" panose="02020603050405020304" pitchFamily="18" charset="0"/>
                <a:cs typeface="Times New Roman" panose="02020603050405020304" pitchFamily="18" charset="0"/>
              </a:rPr>
              <a:t>1. The </a:t>
            </a:r>
            <a:r>
              <a:rPr lang="en-US" sz="1800" dirty="0">
                <a:latin typeface="Times New Roman" panose="02020603050405020304" pitchFamily="18" charset="0"/>
                <a:cs typeface="Times New Roman" panose="02020603050405020304" pitchFamily="18" charset="0"/>
              </a:rPr>
              <a:t>relative contributions to individual </a:t>
            </a:r>
            <a:r>
              <a:rPr lang="en-US" sz="1800" dirty="0" err="1">
                <a:latin typeface="Times New Roman" panose="02020603050405020304" pitchFamily="18" charset="0"/>
                <a:cs typeface="Times New Roman" panose="02020603050405020304" pitchFamily="18" charset="0"/>
              </a:rPr>
              <a:t>solvolyses</a:t>
            </a:r>
            <a:r>
              <a:rPr lang="en-US" sz="1800" dirty="0">
                <a:latin typeface="Times New Roman" panose="02020603050405020304" pitchFamily="18" charset="0"/>
                <a:cs typeface="Times New Roman" panose="02020603050405020304" pitchFamily="18" charset="0"/>
              </a:rPr>
              <a:t> can be distinguished by </a:t>
            </a:r>
            <a:r>
              <a:rPr lang="en-US" sz="1800" dirty="0" smtClean="0">
                <a:latin typeface="Times New Roman" panose="02020603050405020304" pitchFamily="18" charset="0"/>
                <a:cs typeface="Times New Roman" panose="02020603050405020304" pitchFamily="18" charset="0"/>
              </a:rPr>
              <a:t>taking advantage </a:t>
            </a:r>
            <a:r>
              <a:rPr lang="en-US" sz="1800" dirty="0">
                <a:latin typeface="Times New Roman" panose="02020603050405020304" pitchFamily="18" charset="0"/>
                <a:cs typeface="Times New Roman" panose="02020603050405020304" pitchFamily="18" charset="0"/>
              </a:rPr>
              <a:t>of the </a:t>
            </a:r>
            <a:r>
              <a:rPr lang="en-US" sz="1800" b="1" dirty="0">
                <a:latin typeface="Times New Roman" panose="02020603050405020304" pitchFamily="18" charset="0"/>
                <a:cs typeface="Times New Roman" panose="02020603050405020304" pitchFamily="18" charset="0"/>
              </a:rPr>
              <a:t>higher </a:t>
            </a:r>
            <a:r>
              <a:rPr lang="en-US" sz="1800" b="1" dirty="0" smtClean="0">
                <a:latin typeface="Times New Roman" panose="02020603050405020304" pitchFamily="18" charset="0"/>
                <a:cs typeface="Times New Roman" panose="02020603050405020304" pitchFamily="18" charset="0"/>
              </a:rPr>
              <a:t>sensitivity to </a:t>
            </a:r>
            <a:r>
              <a:rPr lang="en-US" sz="1800" b="1" dirty="0">
                <a:latin typeface="Times New Roman" panose="02020603050405020304" pitchFamily="18" charset="0"/>
                <a:cs typeface="Times New Roman" panose="02020603050405020304" pitchFamily="18" charset="0"/>
              </a:rPr>
              <a:t>aryl substituent effects</a:t>
            </a:r>
            <a:r>
              <a:rPr lang="en-US" sz="1800" dirty="0">
                <a:latin typeface="Times New Roman" panose="02020603050405020304" pitchFamily="18" charset="0"/>
                <a:cs typeface="Times New Roman" panose="02020603050405020304" pitchFamily="18" charset="0"/>
              </a:rPr>
              <a:t> of the assisted mechanism</a:t>
            </a:r>
            <a:r>
              <a:rPr lang="en-US" sz="1800" dirty="0" smtClean="0">
                <a:latin typeface="Times New Roman" panose="02020603050405020304" pitchFamily="18" charset="0"/>
                <a:cs typeface="Times New Roman" panose="02020603050405020304" pitchFamily="18" charset="0"/>
              </a:rPr>
              <a:t>. </a:t>
            </a:r>
          </a:p>
          <a:p>
            <a:pPr marL="0" indent="0" algn="just">
              <a:buNone/>
            </a:pPr>
            <a:endParaRPr lang="en-US" sz="1800" dirty="0">
              <a:latin typeface="Times New Roman" panose="02020603050405020304" pitchFamily="18" charset="0"/>
              <a:cs typeface="Times New Roman" panose="02020603050405020304" pitchFamily="18" charset="0"/>
            </a:endParaRPr>
          </a:p>
          <a:p>
            <a:pPr marL="0" indent="0" algn="just">
              <a:buNone/>
            </a:pPr>
            <a:r>
              <a:rPr lang="en-US" sz="1800" dirty="0" smtClean="0">
                <a:latin typeface="Times New Roman" panose="02020603050405020304" pitchFamily="18" charset="0"/>
                <a:cs typeface="Times New Roman" panose="02020603050405020304" pitchFamily="18" charset="0"/>
              </a:rPr>
              <a:t>In </a:t>
            </a:r>
            <a:r>
              <a:rPr lang="en-US" sz="1800" dirty="0">
                <a:latin typeface="Times New Roman" panose="02020603050405020304" pitchFamily="18" charset="0"/>
                <a:cs typeface="Times New Roman" panose="02020603050405020304" pitchFamily="18" charset="0"/>
              </a:rPr>
              <a:t>systems with EWG substituents, the aryl ring does not participate effectively </a:t>
            </a:r>
            <a:r>
              <a:rPr lang="en-US" sz="1800" dirty="0" smtClean="0">
                <a:latin typeface="Times New Roman" panose="02020603050405020304" pitchFamily="18" charset="0"/>
                <a:cs typeface="Times New Roman" panose="02020603050405020304" pitchFamily="18" charset="0"/>
              </a:rPr>
              <a:t>and only </a:t>
            </a:r>
            <a:r>
              <a:rPr lang="en-US" sz="1800" dirty="0">
                <a:latin typeface="Times New Roman" panose="02020603050405020304" pitchFamily="18" charset="0"/>
                <a:cs typeface="Times New Roman" panose="02020603050405020304" pitchFamily="18" charset="0"/>
              </a:rPr>
              <a:t>the process described by </a:t>
            </a:r>
            <a:r>
              <a:rPr lang="en-US" sz="1800" dirty="0" err="1">
                <a:latin typeface="Times New Roman" panose="02020603050405020304" pitchFamily="18" charset="0"/>
                <a:cs typeface="Times New Roman" panose="02020603050405020304" pitchFamily="18" charset="0"/>
              </a:rPr>
              <a:t>k</a:t>
            </a:r>
            <a:r>
              <a:rPr lang="en-US" sz="1800" baseline="-25000" dirty="0" err="1">
                <a:latin typeface="Times New Roman" panose="02020603050405020304" pitchFamily="18" charset="0"/>
                <a:cs typeface="Times New Roman" panose="02020603050405020304" pitchFamily="18" charset="0"/>
              </a:rPr>
              <a:t>s</a:t>
            </a:r>
            <a:r>
              <a:rPr lang="en-US" sz="1800" dirty="0">
                <a:latin typeface="Times New Roman" panose="02020603050405020304" pitchFamily="18" charset="0"/>
                <a:cs typeface="Times New Roman" panose="02020603050405020304" pitchFamily="18" charset="0"/>
              </a:rPr>
              <a:t> contributes to the rate. Such compounds give </a:t>
            </a:r>
            <a:r>
              <a:rPr lang="en-US" sz="1800" dirty="0" smtClean="0">
                <a:latin typeface="Times New Roman" panose="02020603050405020304" pitchFamily="18" charset="0"/>
                <a:cs typeface="Times New Roman" panose="02020603050405020304" pitchFamily="18" charset="0"/>
              </a:rPr>
              <a:t>a Hammett </a:t>
            </a:r>
            <a:r>
              <a:rPr lang="en-US" sz="1800" dirty="0">
                <a:latin typeface="Times New Roman" panose="02020603050405020304" pitchFamily="18" charset="0"/>
                <a:cs typeface="Times New Roman" panose="02020603050405020304" pitchFamily="18" charset="0"/>
              </a:rPr>
              <a:t>correlation </a:t>
            </a:r>
            <a:r>
              <a:rPr lang="en-US" sz="1800" dirty="0" smtClean="0">
                <a:latin typeface="Times New Roman" panose="02020603050405020304" pitchFamily="18" charset="0"/>
                <a:cs typeface="Times New Roman" panose="02020603050405020304" pitchFamily="18" charset="0"/>
              </a:rPr>
              <a:t>with ρ values </a:t>
            </a:r>
            <a:r>
              <a:rPr lang="en-US" sz="1800" dirty="0">
                <a:latin typeface="Times New Roman" panose="02020603050405020304" pitchFamily="18" charset="0"/>
                <a:cs typeface="Times New Roman" panose="02020603050405020304" pitchFamily="18" charset="0"/>
              </a:rPr>
              <a:t>(−</a:t>
            </a:r>
            <a:r>
              <a:rPr lang="en-US" sz="1800" dirty="0" smtClean="0">
                <a:latin typeface="Times New Roman" panose="02020603050405020304" pitchFamily="18" charset="0"/>
                <a:cs typeface="Times New Roman" panose="02020603050405020304" pitchFamily="18" charset="0"/>
              </a:rPr>
              <a:t>0.7 </a:t>
            </a:r>
            <a:r>
              <a:rPr lang="en-US" sz="1800" dirty="0">
                <a:latin typeface="Times New Roman" panose="02020603050405020304" pitchFamily="18" charset="0"/>
                <a:cs typeface="Times New Roman" panose="02020603050405020304" pitchFamily="18" charset="0"/>
              </a:rPr>
              <a:t>to −</a:t>
            </a:r>
            <a:r>
              <a:rPr lang="en-US" sz="1800" dirty="0" smtClean="0">
                <a:latin typeface="Times New Roman" panose="02020603050405020304" pitchFamily="18" charset="0"/>
                <a:cs typeface="Times New Roman" panose="02020603050405020304" pitchFamily="18" charset="0"/>
              </a:rPr>
              <a:t>0.8</a:t>
            </a:r>
            <a:r>
              <a:rPr lang="en-US" sz="1800" dirty="0">
                <a:latin typeface="Times New Roman" panose="02020603050405020304" pitchFamily="18" charset="0"/>
                <a:cs typeface="Times New Roman" panose="02020603050405020304" pitchFamily="18" charset="0"/>
              </a:rPr>
              <a:t>) characteristic of a weak </a:t>
            </a:r>
            <a:r>
              <a:rPr lang="en-US" sz="1800" dirty="0" smtClean="0">
                <a:latin typeface="Times New Roman" panose="02020603050405020304" pitchFamily="18" charset="0"/>
                <a:cs typeface="Times New Roman" panose="02020603050405020304" pitchFamily="18" charset="0"/>
              </a:rPr>
              <a:t>substituent effect</a:t>
            </a:r>
            <a:r>
              <a:rPr lang="en-US" sz="1800" dirty="0">
                <a:latin typeface="Times New Roman" panose="02020603050405020304" pitchFamily="18" charset="0"/>
                <a:cs typeface="Times New Roman" panose="02020603050405020304" pitchFamily="18" charset="0"/>
              </a:rPr>
              <a:t>. </a:t>
            </a:r>
            <a:endParaRPr lang="en-US" sz="1800" dirty="0" smtClean="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2826329" y="648393"/>
            <a:ext cx="6259482" cy="1783847"/>
          </a:xfrm>
          <a:prstGeom prst="rect">
            <a:avLst/>
          </a:prstGeom>
        </p:spPr>
      </p:pic>
      <p:sp>
        <p:nvSpPr>
          <p:cNvPr id="5" name="Slide Number Placeholder 4"/>
          <p:cNvSpPr>
            <a:spLocks noGrp="1"/>
          </p:cNvSpPr>
          <p:nvPr>
            <p:ph type="sldNum" sz="quarter" idx="12"/>
          </p:nvPr>
        </p:nvSpPr>
        <p:spPr/>
        <p:txBody>
          <a:bodyPr/>
          <a:lstStyle/>
          <a:p>
            <a:fld id="{E97799C9-84D9-46D2-A11E-BCF8A720529D}" type="slidenum">
              <a:rPr lang="en-US" smtClean="0"/>
              <a:t>127</a:t>
            </a:fld>
            <a:endParaRPr lang="en-US" dirty="0"/>
          </a:p>
        </p:txBody>
      </p:sp>
    </p:spTree>
    <p:extLst>
      <p:ext uri="{BB962C8B-B14F-4D97-AF65-F5344CB8AC3E}">
        <p14:creationId xmlns:p14="http://schemas.microsoft.com/office/powerpoint/2010/main" val="3837495794"/>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9963" y="2540307"/>
            <a:ext cx="10032073" cy="3318936"/>
          </a:xfrm>
        </p:spPr>
        <p:txBody>
          <a:bodyPr>
            <a:normAutofit fontScale="92500" lnSpcReduction="10000"/>
          </a:bodyPr>
          <a:lstStyle/>
          <a:p>
            <a:pPr marL="0" indent="0" algn="just">
              <a:buNone/>
            </a:pPr>
            <a:r>
              <a:rPr lang="en-US" dirty="0">
                <a:latin typeface="Times New Roman" panose="02020603050405020304" pitchFamily="18" charset="0"/>
                <a:cs typeface="Times New Roman" panose="02020603050405020304" pitchFamily="18" charset="0"/>
              </a:rPr>
              <a:t>Compounds with ERG substituents deviate from the correlation line because of the aryl participation. The extent of reaction proceeding through the </a:t>
            </a:r>
            <a:r>
              <a:rPr lang="en-US" dirty="0" err="1">
                <a:latin typeface="Times New Roman" panose="02020603050405020304" pitchFamily="18" charset="0"/>
                <a:cs typeface="Times New Roman" panose="02020603050405020304" pitchFamily="18" charset="0"/>
              </a:rPr>
              <a:t>k</a:t>
            </a:r>
            <a:r>
              <a:rPr lang="en-US" baseline="-25000" dirty="0" err="1">
                <a:latin typeface="Times New Roman" panose="02020603050405020304" pitchFamily="18" charset="0"/>
                <a:cs typeface="Times New Roman" panose="02020603050405020304" pitchFamily="18" charset="0"/>
              </a:rPr>
              <a:t>s</a:t>
            </a:r>
            <a:r>
              <a:rPr lang="en-US" dirty="0">
                <a:latin typeface="Times New Roman" panose="02020603050405020304" pitchFamily="18" charset="0"/>
                <a:cs typeface="Times New Roman" panose="02020603050405020304" pitchFamily="18" charset="0"/>
              </a:rPr>
              <a:t> process can be estimated from the correlation line for electron-withdrawing substituents. Table 4.14 gives data indicating the extent of aryl rearrangement for several substituents in different solvents. </a:t>
            </a:r>
            <a:endParaRPr lang="en-US" dirty="0" smtClean="0">
              <a:latin typeface="Times New Roman" panose="02020603050405020304" pitchFamily="18" charset="0"/>
              <a:cs typeface="Times New Roman" panose="02020603050405020304" pitchFamily="18" charset="0"/>
            </a:endParaRPr>
          </a:p>
          <a:p>
            <a:pPr marL="0" indent="0" algn="just">
              <a:buNone/>
            </a:pPr>
            <a:endParaRPr lang="en-US" dirty="0">
              <a:latin typeface="Times New Roman" panose="02020603050405020304" pitchFamily="18" charset="0"/>
              <a:cs typeface="Times New Roman" panose="02020603050405020304" pitchFamily="18" charset="0"/>
            </a:endParaRPr>
          </a:p>
          <a:p>
            <a:pPr marL="0" indent="0" algn="just">
              <a:buNone/>
            </a:pPr>
            <a:r>
              <a:rPr lang="en-US" dirty="0" smtClean="0">
                <a:solidFill>
                  <a:schemeClr val="tx1"/>
                </a:solidFill>
                <a:latin typeface="Times New Roman" panose="02020603050405020304" pitchFamily="18" charset="0"/>
                <a:cs typeface="Times New Roman" panose="02020603050405020304" pitchFamily="18" charset="0"/>
              </a:rPr>
              <a:t>2</a:t>
            </a:r>
            <a:r>
              <a:rPr lang="en-US" dirty="0" smtClean="0">
                <a:latin typeface="Times New Roman" panose="02020603050405020304" pitchFamily="18" charset="0"/>
                <a:cs typeface="Times New Roman" panose="02020603050405020304" pitchFamily="18" charset="0"/>
              </a:rPr>
              <a:t>. This </a:t>
            </a:r>
            <a:r>
              <a:rPr lang="en-US" dirty="0">
                <a:latin typeface="Times New Roman" panose="02020603050405020304" pitchFamily="18" charset="0"/>
                <a:cs typeface="Times New Roman" panose="02020603050405020304" pitchFamily="18" charset="0"/>
              </a:rPr>
              <a:t>method of analysis shows that the relative extent of participation of the β-phenyl groups is </a:t>
            </a:r>
            <a:r>
              <a:rPr lang="en-US" b="1" dirty="0">
                <a:latin typeface="Times New Roman" panose="02020603050405020304" pitchFamily="18" charset="0"/>
                <a:cs typeface="Times New Roman" panose="02020603050405020304" pitchFamily="18" charset="0"/>
              </a:rPr>
              <a:t>highly dependent on the solvent</a:t>
            </a:r>
            <a:r>
              <a:rPr lang="en-US" dirty="0">
                <a:latin typeface="Times New Roman" panose="02020603050405020304" pitchFamily="18" charset="0"/>
                <a:cs typeface="Times New Roman" panose="02020603050405020304" pitchFamily="18" charset="0"/>
              </a:rPr>
              <a:t>. In solvents of good </a:t>
            </a:r>
            <a:r>
              <a:rPr lang="en-US" dirty="0" err="1">
                <a:latin typeface="Times New Roman" panose="02020603050405020304" pitchFamily="18" charset="0"/>
                <a:cs typeface="Times New Roman" panose="02020603050405020304" pitchFamily="18" charset="0"/>
              </a:rPr>
              <a:t>nucleophilicity</a:t>
            </a:r>
            <a:r>
              <a:rPr lang="en-US" dirty="0">
                <a:latin typeface="Times New Roman" panose="02020603050405020304" pitchFamily="18" charset="0"/>
                <a:cs typeface="Times New Roman" panose="02020603050405020304" pitchFamily="18" charset="0"/>
              </a:rPr>
              <a:t> (e.g., ethanol), the normal solvent displacement mechanism makes a larger contribution. </a:t>
            </a:r>
            <a:r>
              <a:rPr lang="en-US" b="1" dirty="0">
                <a:latin typeface="Times New Roman" panose="02020603050405020304" pitchFamily="18" charset="0"/>
                <a:cs typeface="Times New Roman" panose="02020603050405020304" pitchFamily="18" charset="0"/>
              </a:rPr>
              <a:t>As solvent </a:t>
            </a:r>
            <a:r>
              <a:rPr lang="en-US" b="1" dirty="0" err="1">
                <a:latin typeface="Times New Roman" panose="02020603050405020304" pitchFamily="18" charset="0"/>
                <a:cs typeface="Times New Roman" panose="02020603050405020304" pitchFamily="18" charset="0"/>
              </a:rPr>
              <a:t>nucleophilicity</a:t>
            </a:r>
            <a:r>
              <a:rPr lang="en-US" b="1" dirty="0">
                <a:latin typeface="Times New Roman" panose="02020603050405020304" pitchFamily="18" charset="0"/>
                <a:cs typeface="Times New Roman" panose="02020603050405020304" pitchFamily="18" charset="0"/>
              </a:rPr>
              <a:t> decreases, the relative extent of aryl participation increases.</a:t>
            </a:r>
          </a:p>
          <a:p>
            <a:pPr marL="0" indent="0" algn="just">
              <a:buNone/>
            </a:pPr>
            <a:endParaRPr lang="en-US" dirty="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2"/>
          </p:nvPr>
        </p:nvSpPr>
        <p:spPr/>
        <p:txBody>
          <a:bodyPr/>
          <a:lstStyle/>
          <a:p>
            <a:fld id="{E97799C9-84D9-46D2-A11E-BCF8A720529D}" type="slidenum">
              <a:rPr lang="en-US" smtClean="0"/>
              <a:t>128</a:t>
            </a:fld>
            <a:endParaRPr lang="en-US" dirty="0"/>
          </a:p>
        </p:txBody>
      </p:sp>
    </p:spTree>
    <p:extLst>
      <p:ext uri="{BB962C8B-B14F-4D97-AF65-F5344CB8AC3E}">
        <p14:creationId xmlns:p14="http://schemas.microsoft.com/office/powerpoint/2010/main" val="447469079"/>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768138" y="982132"/>
            <a:ext cx="6675120" cy="5069533"/>
          </a:xfrm>
          <a:prstGeom prst="rect">
            <a:avLst/>
          </a:prstGeom>
        </p:spPr>
      </p:pic>
      <p:sp>
        <p:nvSpPr>
          <p:cNvPr id="3" name="Slide Number Placeholder 2"/>
          <p:cNvSpPr>
            <a:spLocks noGrp="1"/>
          </p:cNvSpPr>
          <p:nvPr>
            <p:ph type="sldNum" sz="quarter" idx="12"/>
          </p:nvPr>
        </p:nvSpPr>
        <p:spPr/>
        <p:txBody>
          <a:bodyPr/>
          <a:lstStyle/>
          <a:p>
            <a:fld id="{E97799C9-84D9-46D2-A11E-BCF8A720529D}" type="slidenum">
              <a:rPr lang="en-US" smtClean="0"/>
              <a:t>129</a:t>
            </a:fld>
            <a:endParaRPr lang="en-US" dirty="0"/>
          </a:p>
        </p:txBody>
      </p:sp>
    </p:spTree>
    <p:extLst>
      <p:ext uri="{BB962C8B-B14F-4D97-AF65-F5344CB8AC3E}">
        <p14:creationId xmlns:p14="http://schemas.microsoft.com/office/powerpoint/2010/main" val="35387116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543696" y="2709949"/>
            <a:ext cx="7190508" cy="2410691"/>
          </a:xfrm>
          <a:prstGeom prst="rect">
            <a:avLst/>
          </a:prstGeom>
        </p:spPr>
      </p:pic>
      <p:sp>
        <p:nvSpPr>
          <p:cNvPr id="2" name="Slide Number Placeholder 1"/>
          <p:cNvSpPr>
            <a:spLocks noGrp="1"/>
          </p:cNvSpPr>
          <p:nvPr>
            <p:ph type="sldNum" sz="quarter" idx="12"/>
          </p:nvPr>
        </p:nvSpPr>
        <p:spPr/>
        <p:txBody>
          <a:bodyPr/>
          <a:lstStyle/>
          <a:p>
            <a:fld id="{E97799C9-84D9-46D2-A11E-BCF8A720529D}" type="slidenum">
              <a:rPr lang="en-US" smtClean="0"/>
              <a:t>13</a:t>
            </a:fld>
            <a:endParaRPr lang="en-US" dirty="0"/>
          </a:p>
        </p:txBody>
      </p:sp>
    </p:spTree>
    <p:extLst>
      <p:ext uri="{BB962C8B-B14F-4D97-AF65-F5344CB8AC3E}">
        <p14:creationId xmlns:p14="http://schemas.microsoft.com/office/powerpoint/2010/main" val="1108067596"/>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8961" y="3687824"/>
            <a:ext cx="9601196" cy="1460645"/>
          </a:xfrm>
        </p:spPr>
        <p:txBody>
          <a:bodyPr>
            <a:noAutofit/>
          </a:bodyPr>
          <a:lstStyle/>
          <a:p>
            <a:pPr marL="0" indent="0" algn="just">
              <a:buNone/>
            </a:pPr>
            <a:r>
              <a:rPr lang="en-US" dirty="0">
                <a:latin typeface="Times New Roman" panose="02020603050405020304" pitchFamily="18" charset="0"/>
                <a:cs typeface="Times New Roman" panose="02020603050405020304" pitchFamily="18" charset="0"/>
              </a:rPr>
              <a:t>The bridged form of the ß-</a:t>
            </a:r>
            <a:r>
              <a:rPr lang="en-US" dirty="0" err="1">
                <a:latin typeface="Times New Roman" panose="02020603050405020304" pitchFamily="18" charset="0"/>
                <a:cs typeface="Times New Roman" panose="02020603050405020304" pitchFamily="18" charset="0"/>
              </a:rPr>
              <a:t>phenylethyl</a:t>
            </a:r>
            <a:r>
              <a:rPr lang="en-US" dirty="0">
                <a:latin typeface="Times New Roman" panose="02020603050405020304" pitchFamily="18" charset="0"/>
                <a:cs typeface="Times New Roman" panose="02020603050405020304" pitchFamily="18" charset="0"/>
              </a:rPr>
              <a:t> cation can be observed in </a:t>
            </a:r>
            <a:r>
              <a:rPr lang="en-US" dirty="0" err="1" smtClean="0">
                <a:latin typeface="Times New Roman" panose="02020603050405020304" pitchFamily="18" charset="0"/>
                <a:cs typeface="Times New Roman" panose="02020603050405020304" pitchFamily="18" charset="0"/>
              </a:rPr>
              <a:t>superacid</a:t>
            </a:r>
            <a:r>
              <a:rPr lang="en-US" dirty="0" smtClean="0">
                <a:latin typeface="Times New Roman" panose="02020603050405020304" pitchFamily="18" charset="0"/>
                <a:cs typeface="Times New Roman" panose="02020603050405020304" pitchFamily="18" charset="0"/>
              </a:rPr>
              <a:t> media and </a:t>
            </a:r>
            <a:r>
              <a:rPr lang="en-US" dirty="0">
                <a:latin typeface="Times New Roman" panose="02020603050405020304" pitchFamily="18" charset="0"/>
                <a:cs typeface="Times New Roman" panose="02020603050405020304" pitchFamily="18" charset="0"/>
              </a:rPr>
              <a:t>characterized by carbon and proton NMR spectra. The </a:t>
            </a:r>
            <a:r>
              <a:rPr lang="en-US" dirty="0" smtClean="0">
                <a:latin typeface="Times New Roman" panose="02020603050405020304" pitchFamily="18" charset="0"/>
                <a:cs typeface="Times New Roman" panose="02020603050405020304" pitchFamily="18" charset="0"/>
              </a:rPr>
              <a:t>bridged ion </a:t>
            </a:r>
            <a:r>
              <a:rPr lang="en-US" dirty="0">
                <a:latin typeface="Times New Roman" panose="02020603050405020304" pitchFamily="18" charset="0"/>
                <a:cs typeface="Times New Roman" panose="02020603050405020304" pitchFamily="18" charset="0"/>
              </a:rPr>
              <a:t>subsequently rearranges to the more stable α-</a:t>
            </a:r>
            <a:r>
              <a:rPr lang="en-US" dirty="0" err="1">
                <a:latin typeface="Times New Roman" panose="02020603050405020304" pitchFamily="18" charset="0"/>
                <a:cs typeface="Times New Roman" panose="02020603050405020304" pitchFamily="18" charset="0"/>
              </a:rPr>
              <a:t>methylbenzyl</a:t>
            </a:r>
            <a:r>
              <a:rPr lang="en-US" dirty="0">
                <a:latin typeface="Times New Roman" panose="02020603050405020304" pitchFamily="18" charset="0"/>
                <a:cs typeface="Times New Roman" panose="02020603050405020304" pitchFamily="18" charset="0"/>
              </a:rPr>
              <a:t> cation with </a:t>
            </a:r>
            <a:r>
              <a:rPr lang="en-US" dirty="0" err="1">
                <a:latin typeface="Times New Roman" panose="02020603050405020304" pitchFamily="18" charset="0"/>
                <a:cs typeface="Times New Roman" panose="02020603050405020304" pitchFamily="18" charset="0"/>
              </a:rPr>
              <a:t>E</a:t>
            </a:r>
            <a:r>
              <a:rPr lang="en-US" baseline="-25000" dirty="0" err="1">
                <a:latin typeface="Times New Roman" panose="02020603050405020304" pitchFamily="18" charset="0"/>
                <a:cs typeface="Times New Roman" panose="02020603050405020304" pitchFamily="18" charset="0"/>
              </a:rPr>
              <a:t>a</a:t>
            </a:r>
            <a:r>
              <a:rPr lang="en-US" dirty="0">
                <a:latin typeface="Times New Roman" panose="02020603050405020304" pitchFamily="18" charset="0"/>
                <a:cs typeface="Times New Roman" panose="02020603050405020304" pitchFamily="18" charset="0"/>
              </a:rPr>
              <a:t> of </a:t>
            </a:r>
            <a:r>
              <a:rPr lang="en-US" dirty="0" smtClean="0">
                <a:latin typeface="Times New Roman" panose="02020603050405020304" pitchFamily="18" charset="0"/>
                <a:cs typeface="Times New Roman" panose="02020603050405020304" pitchFamily="18" charset="0"/>
              </a:rPr>
              <a:t>about 13 </a:t>
            </a:r>
            <a:r>
              <a:rPr lang="en-US" dirty="0">
                <a:latin typeface="Times New Roman" panose="02020603050405020304" pitchFamily="18" charset="0"/>
                <a:cs typeface="Times New Roman" panose="02020603050405020304" pitchFamily="18" charset="0"/>
              </a:rPr>
              <a:t>kcal/mol. </a:t>
            </a:r>
            <a:endParaRPr lang="en-US" dirty="0" smtClean="0">
              <a:latin typeface="Times New Roman" panose="02020603050405020304" pitchFamily="18" charset="0"/>
              <a:cs typeface="Times New Roman" panose="02020603050405020304" pitchFamily="18" charset="0"/>
            </a:endParaRPr>
          </a:p>
          <a:p>
            <a:pPr marL="0" indent="0" algn="just">
              <a:buNone/>
            </a:pPr>
            <a:r>
              <a:rPr lang="en-US" dirty="0">
                <a:latin typeface="Times New Roman" panose="02020603050405020304" pitchFamily="18" charset="0"/>
                <a:cs typeface="Times New Roman" panose="02020603050405020304" pitchFamily="18" charset="0"/>
              </a:rPr>
              <a:t> </a:t>
            </a:r>
          </a:p>
        </p:txBody>
      </p:sp>
      <p:pic>
        <p:nvPicPr>
          <p:cNvPr id="4" name="Picture 3"/>
          <p:cNvPicPr>
            <a:picLocks noChangeAspect="1"/>
          </p:cNvPicPr>
          <p:nvPr/>
        </p:nvPicPr>
        <p:blipFill>
          <a:blip r:embed="rId2"/>
          <a:stretch>
            <a:fillRect/>
          </a:stretch>
        </p:blipFill>
        <p:spPr>
          <a:xfrm>
            <a:off x="1218961" y="1073426"/>
            <a:ext cx="9872868" cy="2024511"/>
          </a:xfrm>
          <a:prstGeom prst="rect">
            <a:avLst/>
          </a:prstGeom>
        </p:spPr>
      </p:pic>
      <p:sp>
        <p:nvSpPr>
          <p:cNvPr id="2" name="Slide Number Placeholder 1"/>
          <p:cNvSpPr>
            <a:spLocks noGrp="1"/>
          </p:cNvSpPr>
          <p:nvPr>
            <p:ph type="sldNum" sz="quarter" idx="12"/>
          </p:nvPr>
        </p:nvSpPr>
        <p:spPr/>
        <p:txBody>
          <a:bodyPr/>
          <a:lstStyle/>
          <a:p>
            <a:fld id="{E97799C9-84D9-46D2-A11E-BCF8A720529D}" type="slidenum">
              <a:rPr lang="en-US" smtClean="0"/>
              <a:t>130</a:t>
            </a:fld>
            <a:endParaRPr lang="en-US" dirty="0"/>
          </a:p>
        </p:txBody>
      </p:sp>
    </p:spTree>
    <p:extLst>
      <p:ext uri="{BB962C8B-B14F-4D97-AF65-F5344CB8AC3E}">
        <p14:creationId xmlns:p14="http://schemas.microsoft.com/office/powerpoint/2010/main" val="2629448366"/>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04123" y="3093644"/>
            <a:ext cx="9601196" cy="2382816"/>
          </a:xfrm>
        </p:spPr>
        <p:txBody>
          <a:bodyPr/>
          <a:lstStyle/>
          <a:p>
            <a:pPr marL="0" indent="0">
              <a:buNone/>
            </a:pPr>
            <a:r>
              <a:rPr lang="en-US" dirty="0">
                <a:latin typeface="Times New Roman" panose="02020603050405020304" pitchFamily="18" charset="0"/>
                <a:cs typeface="Times New Roman" panose="02020603050405020304" pitchFamily="18" charset="0"/>
              </a:rPr>
              <a:t>High-level MO and DFT calculations have been performed on the bridged ion. The bond length to C(1) from C(7) and C(8) is 1.625 Å, whereas the C(7)−C(8) bond length is 1.426 Å. The </a:t>
            </a:r>
            <a:r>
              <a:rPr lang="en-US" dirty="0" err="1">
                <a:latin typeface="Times New Roman" panose="02020603050405020304" pitchFamily="18" charset="0"/>
                <a:cs typeface="Times New Roman" panose="02020603050405020304" pitchFamily="18" charset="0"/>
              </a:rPr>
              <a:t>phenonium</a:t>
            </a:r>
            <a:r>
              <a:rPr lang="en-US" dirty="0">
                <a:latin typeface="Times New Roman" panose="02020603050405020304" pitchFamily="18" charset="0"/>
                <a:cs typeface="Times New Roman" panose="02020603050405020304" pitchFamily="18" charset="0"/>
              </a:rPr>
              <a:t> ion has a good deal of delocalization of the electron deficiency and the resulting positive charge into the cyclopropane ring. This occurs by overlap of the </a:t>
            </a:r>
            <a:r>
              <a:rPr lang="en-US" dirty="0" err="1">
                <a:latin typeface="Times New Roman" panose="02020603050405020304" pitchFamily="18" charset="0"/>
                <a:cs typeface="Times New Roman" panose="02020603050405020304" pitchFamily="18" charset="0"/>
              </a:rPr>
              <a:t>cyclopropyl</a:t>
            </a:r>
            <a:r>
              <a:rPr lang="en-US" dirty="0">
                <a:latin typeface="Times New Roman" panose="02020603050405020304" pitchFamily="18" charset="0"/>
                <a:cs typeface="Times New Roman" panose="02020603050405020304" pitchFamily="18" charset="0"/>
              </a:rPr>
              <a:t> orbitals with the π system.</a:t>
            </a:r>
          </a:p>
          <a:p>
            <a:endParaRPr lang="en-US" dirty="0"/>
          </a:p>
        </p:txBody>
      </p:sp>
      <p:sp>
        <p:nvSpPr>
          <p:cNvPr id="4" name="Slide Number Placeholder 3"/>
          <p:cNvSpPr>
            <a:spLocks noGrp="1"/>
          </p:cNvSpPr>
          <p:nvPr>
            <p:ph type="sldNum" sz="quarter" idx="12"/>
          </p:nvPr>
        </p:nvSpPr>
        <p:spPr/>
        <p:txBody>
          <a:bodyPr/>
          <a:lstStyle/>
          <a:p>
            <a:fld id="{E97799C9-84D9-46D2-A11E-BCF8A720529D}" type="slidenum">
              <a:rPr lang="en-US" smtClean="0"/>
              <a:t>131</a:t>
            </a:fld>
            <a:endParaRPr lang="en-US" dirty="0"/>
          </a:p>
        </p:txBody>
      </p:sp>
      <p:pic>
        <p:nvPicPr>
          <p:cNvPr id="5" name="Picture 4"/>
          <p:cNvPicPr>
            <a:picLocks noChangeAspect="1"/>
          </p:cNvPicPr>
          <p:nvPr/>
        </p:nvPicPr>
        <p:blipFill>
          <a:blip r:embed="rId2"/>
          <a:stretch>
            <a:fillRect/>
          </a:stretch>
        </p:blipFill>
        <p:spPr>
          <a:xfrm>
            <a:off x="3806687" y="752762"/>
            <a:ext cx="4552122" cy="1533237"/>
          </a:xfrm>
          <a:prstGeom prst="rect">
            <a:avLst/>
          </a:prstGeom>
        </p:spPr>
      </p:pic>
    </p:spTree>
    <p:extLst>
      <p:ext uri="{BB962C8B-B14F-4D97-AF65-F5344CB8AC3E}">
        <p14:creationId xmlns:p14="http://schemas.microsoft.com/office/powerpoint/2010/main" val="2815707837"/>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Structure and Stability of </a:t>
            </a:r>
            <a:r>
              <a:rPr lang="en-US" b="1" dirty="0" err="1"/>
              <a:t>Carbocations</a:t>
            </a:r>
            <a:endParaRPr lang="en-US" dirty="0"/>
          </a:p>
        </p:txBody>
      </p:sp>
      <p:sp>
        <p:nvSpPr>
          <p:cNvPr id="3" name="Content Placeholder 2"/>
          <p:cNvSpPr>
            <a:spLocks noGrp="1"/>
          </p:cNvSpPr>
          <p:nvPr>
            <p:ph idx="1"/>
          </p:nvPr>
        </p:nvSpPr>
        <p:spPr>
          <a:xfrm>
            <a:off x="821574" y="2448865"/>
            <a:ext cx="10548851" cy="3677614"/>
          </a:xfrm>
        </p:spPr>
        <p:txBody>
          <a:bodyPr>
            <a:normAutofit fontScale="85000" lnSpcReduction="20000"/>
          </a:bodyPr>
          <a:lstStyle/>
          <a:p>
            <a:pPr algn="just"/>
            <a:r>
              <a:rPr lang="en-US" dirty="0">
                <a:latin typeface="Times New Roman" panose="02020603050405020304" pitchFamily="18" charset="0"/>
                <a:cs typeface="Times New Roman" panose="02020603050405020304" pitchFamily="18" charset="0"/>
              </a:rPr>
              <a:t>The critical step in the ionization mechanism </a:t>
            </a:r>
            <a:r>
              <a:rPr lang="en-US" dirty="0" smtClean="0">
                <a:latin typeface="Times New Roman" panose="02020603050405020304" pitchFamily="18" charset="0"/>
                <a:cs typeface="Times New Roman" panose="02020603050405020304" pitchFamily="18" charset="0"/>
              </a:rPr>
              <a:t>is the generation </a:t>
            </a:r>
            <a:r>
              <a:rPr lang="en-US" dirty="0">
                <a:latin typeface="Times New Roman" panose="02020603050405020304" pitchFamily="18" charset="0"/>
                <a:cs typeface="Times New Roman" panose="02020603050405020304" pitchFamily="18" charset="0"/>
              </a:rPr>
              <a:t>of the carbocation intermediate. </a:t>
            </a:r>
            <a:r>
              <a:rPr lang="en-US" dirty="0" smtClean="0">
                <a:latin typeface="Times New Roman" panose="02020603050405020304" pitchFamily="18" charset="0"/>
                <a:cs typeface="Times New Roman" panose="02020603050405020304" pitchFamily="18" charset="0"/>
              </a:rPr>
              <a:t>It </a:t>
            </a:r>
            <a:r>
              <a:rPr lang="en-US" dirty="0">
                <a:latin typeface="Times New Roman" panose="02020603050405020304" pitchFamily="18" charset="0"/>
                <a:cs typeface="Times New Roman" panose="02020603050405020304" pitchFamily="18" charset="0"/>
              </a:rPr>
              <a:t>is </a:t>
            </a:r>
            <a:r>
              <a:rPr lang="en-US" dirty="0" smtClean="0">
                <a:latin typeface="Times New Roman" panose="02020603050405020304" pitchFamily="18" charset="0"/>
                <a:cs typeface="Times New Roman" panose="02020603050405020304" pitchFamily="18" charset="0"/>
              </a:rPr>
              <a:t>essential </a:t>
            </a:r>
            <a:r>
              <a:rPr lang="en-US" dirty="0">
                <a:latin typeface="Times New Roman" panose="02020603050405020304" pitchFamily="18" charset="0"/>
                <a:cs typeface="Times New Roman" panose="02020603050405020304" pitchFamily="18" charset="0"/>
              </a:rPr>
              <a:t>that the carbocation not be prohibitively high in energy. </a:t>
            </a:r>
            <a:r>
              <a:rPr lang="en-US" dirty="0" err="1">
                <a:latin typeface="Times New Roman" panose="02020603050405020304" pitchFamily="18" charset="0"/>
                <a:cs typeface="Times New Roman" panose="02020603050405020304" pitchFamily="18" charset="0"/>
              </a:rPr>
              <a:t>Carbocations</a:t>
            </a:r>
            <a:r>
              <a:rPr lang="en-US" dirty="0">
                <a:latin typeface="Times New Roman" panose="02020603050405020304" pitchFamily="18" charset="0"/>
                <a:cs typeface="Times New Roman" panose="02020603050405020304" pitchFamily="18" charset="0"/>
              </a:rPr>
              <a:t> are </a:t>
            </a:r>
            <a:r>
              <a:rPr lang="en-US" dirty="0" smtClean="0">
                <a:latin typeface="Times New Roman" panose="02020603050405020304" pitchFamily="18" charset="0"/>
                <a:cs typeface="Times New Roman" panose="02020603050405020304" pitchFamily="18" charset="0"/>
              </a:rPr>
              <a:t>inherently high-energy </a:t>
            </a:r>
            <a:r>
              <a:rPr lang="en-US" dirty="0">
                <a:latin typeface="Times New Roman" panose="02020603050405020304" pitchFamily="18" charset="0"/>
                <a:cs typeface="Times New Roman" panose="02020603050405020304" pitchFamily="18" charset="0"/>
              </a:rPr>
              <a:t>species. The ionization of t-butyl chloride is endothermic by 153 </a:t>
            </a:r>
            <a:r>
              <a:rPr lang="en-US" dirty="0" smtClean="0">
                <a:latin typeface="Times New Roman" panose="02020603050405020304" pitchFamily="18" charset="0"/>
                <a:cs typeface="Times New Roman" panose="02020603050405020304" pitchFamily="18" charset="0"/>
              </a:rPr>
              <a:t>kcal/</a:t>
            </a:r>
            <a:r>
              <a:rPr lang="en-US" dirty="0" err="1" smtClean="0">
                <a:latin typeface="Times New Roman" panose="02020603050405020304" pitchFamily="18" charset="0"/>
                <a:cs typeface="Times New Roman" panose="02020603050405020304" pitchFamily="18" charset="0"/>
              </a:rPr>
              <a:t>mol</a:t>
            </a:r>
            <a:r>
              <a:rPr lang="en-US" dirty="0" smtClean="0">
                <a:latin typeface="Times New Roman" panose="02020603050405020304" pitchFamily="18" charset="0"/>
                <a:cs typeface="Times New Roman" panose="02020603050405020304" pitchFamily="18" charset="0"/>
              </a:rPr>
              <a:t> in </a:t>
            </a:r>
            <a:r>
              <a:rPr lang="en-US" dirty="0">
                <a:latin typeface="Times New Roman" panose="02020603050405020304" pitchFamily="18" charset="0"/>
                <a:cs typeface="Times New Roman" panose="02020603050405020304" pitchFamily="18" charset="0"/>
              </a:rPr>
              <a:t>the gas </a:t>
            </a:r>
            <a:r>
              <a:rPr lang="en-US" dirty="0" smtClean="0">
                <a:latin typeface="Times New Roman" panose="02020603050405020304" pitchFamily="18" charset="0"/>
                <a:cs typeface="Times New Roman" panose="02020603050405020304" pitchFamily="18" charset="0"/>
              </a:rPr>
              <a:t>phase.</a:t>
            </a:r>
          </a:p>
          <a:p>
            <a:pPr marL="0" indent="0" algn="just">
              <a:buNone/>
            </a:pPr>
            <a:endParaRPr lang="en-US" dirty="0" smtClean="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An activation energy of this magnitude would lead to an </a:t>
            </a:r>
            <a:r>
              <a:rPr lang="en-US" dirty="0" err="1">
                <a:latin typeface="Times New Roman" panose="02020603050405020304" pitchFamily="18" charset="0"/>
                <a:cs typeface="Times New Roman" panose="02020603050405020304" pitchFamily="18" charset="0"/>
              </a:rPr>
              <a:t>unobservably</a:t>
            </a:r>
            <a:r>
              <a:rPr lang="en-US" dirty="0">
                <a:latin typeface="Times New Roman" panose="02020603050405020304" pitchFamily="18" charset="0"/>
                <a:cs typeface="Times New Roman" panose="02020603050405020304" pitchFamily="18" charset="0"/>
              </a:rPr>
              <a:t> slow reaction </a:t>
            </a:r>
            <a:r>
              <a:rPr lang="en-US" dirty="0" smtClean="0">
                <a:latin typeface="Times New Roman" panose="02020603050405020304" pitchFamily="18" charset="0"/>
                <a:cs typeface="Times New Roman" panose="02020603050405020304" pitchFamily="18" charset="0"/>
              </a:rPr>
              <a:t>at normal </a:t>
            </a:r>
            <a:r>
              <a:rPr lang="en-US" dirty="0">
                <a:latin typeface="Times New Roman" panose="02020603050405020304" pitchFamily="18" charset="0"/>
                <a:cs typeface="Times New Roman" panose="02020603050405020304" pitchFamily="18" charset="0"/>
              </a:rPr>
              <a:t>temperature. </a:t>
            </a:r>
            <a:r>
              <a:rPr lang="en-US" i="1" dirty="0">
                <a:latin typeface="Times New Roman" panose="02020603050405020304" pitchFamily="18" charset="0"/>
                <a:cs typeface="Times New Roman" panose="02020603050405020304" pitchFamily="18" charset="0"/>
              </a:rPr>
              <a:t>Carbocation formation in solution is feasible because of </a:t>
            </a:r>
            <a:r>
              <a:rPr lang="en-US" i="1" dirty="0" smtClean="0">
                <a:latin typeface="Times New Roman" panose="02020603050405020304" pitchFamily="18" charset="0"/>
                <a:cs typeface="Times New Roman" panose="02020603050405020304" pitchFamily="18" charset="0"/>
              </a:rPr>
              <a:t>solvation of </a:t>
            </a:r>
            <a:r>
              <a:rPr lang="en-US" i="1" dirty="0">
                <a:latin typeface="Times New Roman" panose="02020603050405020304" pitchFamily="18" charset="0"/>
                <a:cs typeface="Times New Roman" panose="02020603050405020304" pitchFamily="18" charset="0"/>
              </a:rPr>
              <a:t>the ions </a:t>
            </a:r>
            <a:r>
              <a:rPr lang="en-US" dirty="0">
                <a:latin typeface="Times New Roman" panose="02020603050405020304" pitchFamily="18" charset="0"/>
                <a:cs typeface="Times New Roman" panose="02020603050405020304" pitchFamily="18" charset="0"/>
              </a:rPr>
              <a:t>that are produced. It is also important to understand </a:t>
            </a:r>
            <a:r>
              <a:rPr lang="en-US" i="1" dirty="0">
                <a:latin typeface="Times New Roman" panose="02020603050405020304" pitchFamily="18" charset="0"/>
                <a:cs typeface="Times New Roman" panose="02020603050405020304" pitchFamily="18" charset="0"/>
              </a:rPr>
              <a:t>the effect </a:t>
            </a:r>
            <a:r>
              <a:rPr lang="en-US" i="1" dirty="0" smtClean="0">
                <a:latin typeface="Times New Roman" panose="02020603050405020304" pitchFamily="18" charset="0"/>
                <a:cs typeface="Times New Roman" panose="02020603050405020304" pitchFamily="18" charset="0"/>
              </a:rPr>
              <a:t>of structure </a:t>
            </a:r>
            <a:r>
              <a:rPr lang="en-US" dirty="0" smtClean="0">
                <a:latin typeface="Times New Roman" panose="02020603050405020304" pitchFamily="18" charset="0"/>
                <a:cs typeface="Times New Roman" panose="02020603050405020304" pitchFamily="18" charset="0"/>
              </a:rPr>
              <a:t>and </a:t>
            </a:r>
            <a:r>
              <a:rPr lang="en-US" i="1" dirty="0" smtClean="0">
                <a:latin typeface="Times New Roman" panose="02020603050405020304" pitchFamily="18" charset="0"/>
                <a:cs typeface="Times New Roman" panose="02020603050405020304" pitchFamily="18" charset="0"/>
              </a:rPr>
              <a:t>substituents</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have on carbocation stability. </a:t>
            </a:r>
            <a:endParaRPr lang="en-US" dirty="0" smtClean="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A </a:t>
            </a:r>
            <a:r>
              <a:rPr lang="en-US" dirty="0">
                <a:latin typeface="Times New Roman" panose="02020603050405020304" pitchFamily="18" charset="0"/>
                <a:cs typeface="Times New Roman" panose="02020603050405020304" pitchFamily="18" charset="0"/>
              </a:rPr>
              <a:t>method that is applicable to highly stabilized </a:t>
            </a:r>
            <a:r>
              <a:rPr lang="en-US" dirty="0" smtClean="0">
                <a:latin typeface="Times New Roman" panose="02020603050405020304" pitchFamily="18" charset="0"/>
                <a:cs typeface="Times New Roman" panose="02020603050405020304" pitchFamily="18" charset="0"/>
              </a:rPr>
              <a:t>cations is </a:t>
            </a:r>
            <a:r>
              <a:rPr lang="en-US" dirty="0">
                <a:latin typeface="Times New Roman" panose="02020603050405020304" pitchFamily="18" charset="0"/>
                <a:cs typeface="Times New Roman" panose="02020603050405020304" pitchFamily="18" charset="0"/>
              </a:rPr>
              <a:t>to determine the extent of carbocation formation from the parent alcohol in </a:t>
            </a:r>
            <a:r>
              <a:rPr lang="en-US" dirty="0" smtClean="0">
                <a:latin typeface="Times New Roman" panose="02020603050405020304" pitchFamily="18" charset="0"/>
                <a:cs typeface="Times New Roman" panose="02020603050405020304" pitchFamily="18" charset="0"/>
              </a:rPr>
              <a:t>acidic solution</a:t>
            </a:r>
            <a:r>
              <a:rPr lang="en-US" dirty="0">
                <a:latin typeface="Times New Roman" panose="02020603050405020304" pitchFamily="18" charset="0"/>
                <a:cs typeface="Times New Roman" panose="02020603050405020304" pitchFamily="18" charset="0"/>
              </a:rPr>
              <a:t>. The </a:t>
            </a:r>
            <a:r>
              <a:rPr lang="en-US" dirty="0" err="1">
                <a:latin typeface="Times New Roman" panose="02020603050405020304" pitchFamily="18" charset="0"/>
                <a:cs typeface="Times New Roman" panose="02020603050405020304" pitchFamily="18" charset="0"/>
              </a:rPr>
              <a:t>triarylmethyl</a:t>
            </a:r>
            <a:r>
              <a:rPr lang="en-US" dirty="0">
                <a:latin typeface="Times New Roman" panose="02020603050405020304" pitchFamily="18" charset="0"/>
                <a:cs typeface="Times New Roman" panose="02020603050405020304" pitchFamily="18" charset="0"/>
              </a:rPr>
              <a:t> cations are stabilized by the conjugation that delocalizes </a:t>
            </a:r>
            <a:r>
              <a:rPr lang="en-US" dirty="0" smtClean="0">
                <a:latin typeface="Times New Roman" panose="02020603050405020304" pitchFamily="18" charset="0"/>
                <a:cs typeface="Times New Roman" panose="02020603050405020304" pitchFamily="18" charset="0"/>
              </a:rPr>
              <a:t>the positive </a:t>
            </a:r>
            <a:r>
              <a:rPr lang="en-US" dirty="0">
                <a:latin typeface="Times New Roman" panose="02020603050405020304" pitchFamily="18" charset="0"/>
                <a:cs typeface="Times New Roman" panose="02020603050405020304" pitchFamily="18" charset="0"/>
              </a:rPr>
              <a:t>charge. In acidic solution, equilibrium is established between </a:t>
            </a:r>
            <a:r>
              <a:rPr lang="en-US" dirty="0" err="1" smtClean="0">
                <a:latin typeface="Times New Roman" panose="02020603050405020304" pitchFamily="18" charset="0"/>
                <a:cs typeface="Times New Roman" panose="02020603050405020304" pitchFamily="18" charset="0"/>
              </a:rPr>
              <a:t>triarylcarbinols</a:t>
            </a:r>
            <a:r>
              <a:rPr lang="en-US" dirty="0" smtClean="0">
                <a:latin typeface="Times New Roman" panose="02020603050405020304" pitchFamily="18" charset="0"/>
                <a:cs typeface="Times New Roman" panose="02020603050405020304" pitchFamily="18" charset="0"/>
              </a:rPr>
              <a:t> and </a:t>
            </a:r>
            <a:r>
              <a:rPr lang="en-US" dirty="0">
                <a:latin typeface="Times New Roman" panose="02020603050405020304" pitchFamily="18" charset="0"/>
                <a:cs typeface="Times New Roman" panose="02020603050405020304" pitchFamily="18" charset="0"/>
              </a:rPr>
              <a:t>the corresponding carbocation:</a:t>
            </a:r>
          </a:p>
        </p:txBody>
      </p:sp>
      <p:pic>
        <p:nvPicPr>
          <p:cNvPr id="5" name="Picture 4"/>
          <p:cNvPicPr>
            <a:picLocks noChangeAspect="1"/>
          </p:cNvPicPr>
          <p:nvPr/>
        </p:nvPicPr>
        <p:blipFill>
          <a:blip r:embed="rId2"/>
          <a:stretch>
            <a:fillRect/>
          </a:stretch>
        </p:blipFill>
        <p:spPr>
          <a:xfrm>
            <a:off x="4622140" y="3212706"/>
            <a:ext cx="3335910" cy="532013"/>
          </a:xfrm>
          <a:prstGeom prst="rect">
            <a:avLst/>
          </a:prstGeom>
        </p:spPr>
      </p:pic>
      <p:pic>
        <p:nvPicPr>
          <p:cNvPr id="6" name="Picture 5"/>
          <p:cNvPicPr>
            <a:picLocks noChangeAspect="1"/>
          </p:cNvPicPr>
          <p:nvPr/>
        </p:nvPicPr>
        <p:blipFill>
          <a:blip r:embed="rId3"/>
          <a:stretch>
            <a:fillRect/>
          </a:stretch>
        </p:blipFill>
        <p:spPr>
          <a:xfrm>
            <a:off x="7712446" y="5579063"/>
            <a:ext cx="3326856" cy="454141"/>
          </a:xfrm>
          <a:prstGeom prst="rect">
            <a:avLst/>
          </a:prstGeom>
        </p:spPr>
      </p:pic>
      <p:sp>
        <p:nvSpPr>
          <p:cNvPr id="4" name="Slide Number Placeholder 3"/>
          <p:cNvSpPr>
            <a:spLocks noGrp="1"/>
          </p:cNvSpPr>
          <p:nvPr>
            <p:ph type="sldNum" sz="quarter" idx="12"/>
          </p:nvPr>
        </p:nvSpPr>
        <p:spPr/>
        <p:txBody>
          <a:bodyPr/>
          <a:lstStyle/>
          <a:p>
            <a:fld id="{E97799C9-84D9-46D2-A11E-BCF8A720529D}" type="slidenum">
              <a:rPr lang="en-US" smtClean="0"/>
              <a:t>132</a:t>
            </a:fld>
            <a:endParaRPr lang="en-US" dirty="0"/>
          </a:p>
        </p:txBody>
      </p:sp>
    </p:spTree>
    <p:extLst>
      <p:ext uri="{BB962C8B-B14F-4D97-AF65-F5344CB8AC3E}">
        <p14:creationId xmlns:p14="http://schemas.microsoft.com/office/powerpoint/2010/main" val="1018728799"/>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8022" y="2448866"/>
            <a:ext cx="10582102" cy="3769054"/>
          </a:xfrm>
        </p:spPr>
        <p:txBody>
          <a:bodyPr>
            <a:normAutofit lnSpcReduction="10000"/>
          </a:bodyPr>
          <a:lstStyle/>
          <a:p>
            <a:pPr marL="0" indent="0" algn="just">
              <a:buNone/>
            </a:pPr>
            <a:r>
              <a:rPr lang="en-US" sz="2000" dirty="0">
                <a:latin typeface="Times New Roman" panose="02020603050405020304" pitchFamily="18" charset="0"/>
                <a:cs typeface="Times New Roman" panose="02020603050405020304" pitchFamily="18" charset="0"/>
              </a:rPr>
              <a:t>The </a:t>
            </a:r>
            <a:r>
              <a:rPr lang="en-US" sz="2000" b="1" i="1" dirty="0">
                <a:latin typeface="Times New Roman" panose="02020603050405020304" pitchFamily="18" charset="0"/>
                <a:cs typeface="Times New Roman" panose="02020603050405020304" pitchFamily="18" charset="0"/>
              </a:rPr>
              <a:t>relative stability </a:t>
            </a:r>
            <a:r>
              <a:rPr lang="en-US" sz="2000" dirty="0">
                <a:latin typeface="Times New Roman" panose="02020603050405020304" pitchFamily="18" charset="0"/>
                <a:cs typeface="Times New Roman" panose="02020603050405020304" pitchFamily="18" charset="0"/>
              </a:rPr>
              <a:t>of the carbocation can be expressed in terms of its </a:t>
            </a:r>
            <a:r>
              <a:rPr lang="en-US" sz="2000" b="1" i="1" dirty="0" err="1">
                <a:latin typeface="Times New Roman" panose="02020603050405020304" pitchFamily="18" charset="0"/>
                <a:cs typeface="Times New Roman" panose="02020603050405020304" pitchFamily="18" charset="0"/>
              </a:rPr>
              <a:t>pK</a:t>
            </a:r>
            <a:r>
              <a:rPr lang="en-US" sz="2000" b="1" i="1" baseline="-25000" dirty="0" err="1">
                <a:latin typeface="Times New Roman" panose="02020603050405020304" pitchFamily="18" charset="0"/>
                <a:cs typeface="Times New Roman" panose="02020603050405020304" pitchFamily="18" charset="0"/>
              </a:rPr>
              <a:t>R</a:t>
            </a:r>
            <a:r>
              <a:rPr lang="en-US" sz="2000" b="1" i="1" baseline="-25000" dirty="0">
                <a:latin typeface="Times New Roman" panose="02020603050405020304" pitchFamily="18" charset="0"/>
                <a:cs typeface="Times New Roman" panose="02020603050405020304" pitchFamily="18" charset="0"/>
              </a:rPr>
              <a:t>+</a:t>
            </a:r>
            <a:r>
              <a:rPr lang="en-US" sz="2000" baseline="-25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which is </a:t>
            </a:r>
            <a:r>
              <a:rPr lang="en-US" sz="2000" dirty="0">
                <a:latin typeface="Times New Roman" panose="02020603050405020304" pitchFamily="18" charset="0"/>
                <a:cs typeface="Times New Roman" panose="02020603050405020304" pitchFamily="18" charset="0"/>
              </a:rPr>
              <a:t>defined </a:t>
            </a:r>
            <a:r>
              <a:rPr lang="en-US" sz="2000" dirty="0" smtClean="0">
                <a:latin typeface="Times New Roman" panose="02020603050405020304" pitchFamily="18" charset="0"/>
                <a:cs typeface="Times New Roman" panose="02020603050405020304" pitchFamily="18" charset="0"/>
              </a:rPr>
              <a:t>as where </a:t>
            </a:r>
            <a:r>
              <a:rPr lang="en-US" sz="2000" b="1" i="1" dirty="0">
                <a:latin typeface="Times New Roman" panose="02020603050405020304" pitchFamily="18" charset="0"/>
                <a:cs typeface="Times New Roman" panose="02020603050405020304" pitchFamily="18" charset="0"/>
              </a:rPr>
              <a:t>H</a:t>
            </a:r>
            <a:r>
              <a:rPr lang="en-US" sz="2000" b="1" i="1" baseline="-25000" dirty="0">
                <a:latin typeface="Times New Roman" panose="02020603050405020304" pitchFamily="18" charset="0"/>
                <a:cs typeface="Times New Roman" panose="02020603050405020304" pitchFamily="18" charset="0"/>
              </a:rPr>
              <a:t>R</a:t>
            </a:r>
            <a:r>
              <a:rPr lang="en-US" sz="2000" b="1" i="1" dirty="0">
                <a:latin typeface="Times New Roman" panose="02020603050405020304" pitchFamily="18" charset="0"/>
                <a:cs typeface="Times New Roman" panose="02020603050405020304" pitchFamily="18" charset="0"/>
              </a:rPr>
              <a:t> is an acidity function</a:t>
            </a:r>
            <a:r>
              <a:rPr lang="en-US" sz="2000" dirty="0">
                <a:latin typeface="Times New Roman" panose="02020603050405020304" pitchFamily="18" charset="0"/>
                <a:cs typeface="Times New Roman" panose="02020603050405020304" pitchFamily="18" charset="0"/>
              </a:rPr>
              <a:t> defined for the </a:t>
            </a:r>
            <a:r>
              <a:rPr lang="en-US" sz="2000" dirty="0" smtClean="0">
                <a:latin typeface="Times New Roman" panose="02020603050405020304" pitchFamily="18" charset="0"/>
                <a:cs typeface="Times New Roman" panose="02020603050405020304" pitchFamily="18" charset="0"/>
              </a:rPr>
              <a:t>medium. </a:t>
            </a:r>
            <a:r>
              <a:rPr lang="en-US" sz="2000" b="1" i="1" dirty="0">
                <a:latin typeface="Times New Roman" panose="02020603050405020304" pitchFamily="18" charset="0"/>
                <a:cs typeface="Times New Roman" panose="02020603050405020304" pitchFamily="18" charset="0"/>
              </a:rPr>
              <a:t>In dilute aqueous solution</a:t>
            </a:r>
            <a:r>
              <a:rPr lang="en-US" sz="2000" b="1" i="1" dirty="0" smtClean="0">
                <a:latin typeface="Times New Roman" panose="02020603050405020304" pitchFamily="18" charset="0"/>
                <a:cs typeface="Times New Roman" panose="02020603050405020304" pitchFamily="18" charset="0"/>
              </a:rPr>
              <a:t>, H</a:t>
            </a:r>
            <a:r>
              <a:rPr lang="en-US" sz="2000" b="1" i="1" baseline="-25000" dirty="0" smtClean="0">
                <a:latin typeface="Times New Roman" panose="02020603050405020304" pitchFamily="18" charset="0"/>
                <a:cs typeface="Times New Roman" panose="02020603050405020304" pitchFamily="18" charset="0"/>
              </a:rPr>
              <a:t>R</a:t>
            </a:r>
            <a:r>
              <a:rPr lang="en-US" sz="2000" b="1" i="1" dirty="0" smtClean="0">
                <a:latin typeface="Times New Roman" panose="02020603050405020304" pitchFamily="18" charset="0"/>
                <a:cs typeface="Times New Roman" panose="02020603050405020304" pitchFamily="18" charset="0"/>
              </a:rPr>
              <a:t> </a:t>
            </a:r>
            <a:r>
              <a:rPr lang="en-US" sz="2000" b="1" i="1" dirty="0">
                <a:latin typeface="Times New Roman" panose="02020603050405020304" pitchFamily="18" charset="0"/>
                <a:cs typeface="Times New Roman" panose="02020603050405020304" pitchFamily="18" charset="0"/>
              </a:rPr>
              <a:t>is equivalent to pH, and </a:t>
            </a:r>
            <a:r>
              <a:rPr lang="en-US" sz="2000" b="1" i="1" dirty="0" err="1">
                <a:latin typeface="Times New Roman" panose="02020603050405020304" pitchFamily="18" charset="0"/>
                <a:cs typeface="Times New Roman" panose="02020603050405020304" pitchFamily="18" charset="0"/>
              </a:rPr>
              <a:t>pK</a:t>
            </a:r>
            <a:r>
              <a:rPr lang="en-US" sz="2000" b="1" i="1" baseline="-25000" dirty="0" err="1">
                <a:latin typeface="Times New Roman" panose="02020603050405020304" pitchFamily="18" charset="0"/>
                <a:cs typeface="Times New Roman" panose="02020603050405020304" pitchFamily="18" charset="0"/>
              </a:rPr>
              <a:t>R</a:t>
            </a:r>
            <a:r>
              <a:rPr lang="en-US" sz="2000" b="1" i="1" baseline="-25000" dirty="0">
                <a:latin typeface="Times New Roman" panose="02020603050405020304" pitchFamily="18" charset="0"/>
                <a:cs typeface="Times New Roman" panose="02020603050405020304" pitchFamily="18" charset="0"/>
              </a:rPr>
              <a:t>+ </a:t>
            </a:r>
            <a:r>
              <a:rPr lang="en-US" sz="2000" b="1" i="1" dirty="0">
                <a:latin typeface="Times New Roman" panose="02020603050405020304" pitchFamily="18" charset="0"/>
                <a:cs typeface="Times New Roman" panose="02020603050405020304" pitchFamily="18" charset="0"/>
              </a:rPr>
              <a:t>is equal to the pH at which the carbocation </a:t>
            </a:r>
            <a:r>
              <a:rPr lang="en-US" sz="2000" b="1" i="1" dirty="0" smtClean="0">
                <a:latin typeface="Times New Roman" panose="02020603050405020304" pitchFamily="18" charset="0"/>
                <a:cs typeface="Times New Roman" panose="02020603050405020304" pitchFamily="18" charset="0"/>
              </a:rPr>
              <a:t>and alcohol </a:t>
            </a:r>
            <a:r>
              <a:rPr lang="en-US" sz="2000" b="1" i="1" dirty="0">
                <a:latin typeface="Times New Roman" panose="02020603050405020304" pitchFamily="18" charset="0"/>
                <a:cs typeface="Times New Roman" panose="02020603050405020304" pitchFamily="18" charset="0"/>
              </a:rPr>
              <a:t>are present in equal concentrations. </a:t>
            </a:r>
            <a:endParaRPr lang="en-US" sz="2000" b="1" i="1" dirty="0" smtClean="0">
              <a:latin typeface="Times New Roman" panose="02020603050405020304" pitchFamily="18" charset="0"/>
              <a:cs typeface="Times New Roman" panose="02020603050405020304" pitchFamily="18" charset="0"/>
            </a:endParaRPr>
          </a:p>
          <a:p>
            <a:pPr marL="0" indent="0" algn="just">
              <a:buNone/>
            </a:pPr>
            <a:endParaRPr lang="en-US" sz="2000" b="1" i="1" dirty="0">
              <a:latin typeface="Times New Roman" panose="02020603050405020304" pitchFamily="18" charset="0"/>
              <a:cs typeface="Times New Roman" panose="02020603050405020304" pitchFamily="18" charset="0"/>
            </a:endParaRPr>
          </a:p>
          <a:p>
            <a:pPr marL="0" indent="0" algn="just">
              <a:buNone/>
            </a:pPr>
            <a:endParaRPr lang="en-US" sz="2000" b="1" i="1" dirty="0" smtClean="0">
              <a:latin typeface="Times New Roman" panose="02020603050405020304" pitchFamily="18" charset="0"/>
              <a:cs typeface="Times New Roman" panose="02020603050405020304" pitchFamily="18" charset="0"/>
            </a:endParaRPr>
          </a:p>
          <a:p>
            <a:pPr marL="0" indent="0" algn="just">
              <a:buNone/>
            </a:pPr>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values shown in Table 4.15 </a:t>
            </a:r>
            <a:r>
              <a:rPr lang="en-US" sz="2000" dirty="0" smtClean="0">
                <a:latin typeface="Times New Roman" panose="02020603050405020304" pitchFamily="18" charset="0"/>
                <a:cs typeface="Times New Roman" panose="02020603050405020304" pitchFamily="18" charset="0"/>
              </a:rPr>
              <a:t>were determined </a:t>
            </a:r>
            <a:r>
              <a:rPr lang="en-US" sz="2000" dirty="0">
                <a:latin typeface="Times New Roman" panose="02020603050405020304" pitchFamily="18" charset="0"/>
                <a:cs typeface="Times New Roman" panose="02020603050405020304" pitchFamily="18" charset="0"/>
              </a:rPr>
              <a:t>by measuring the extent of carbocation formation at several acidities </a:t>
            </a:r>
            <a:r>
              <a:rPr lang="en-US" sz="2000" dirty="0" smtClean="0">
                <a:latin typeface="Times New Roman" panose="02020603050405020304" pitchFamily="18" charset="0"/>
                <a:cs typeface="Times New Roman" panose="02020603050405020304" pitchFamily="18" charset="0"/>
              </a:rPr>
              <a:t>and applying </a:t>
            </a:r>
            <a:r>
              <a:rPr lang="en-US" sz="2000" dirty="0">
                <a:latin typeface="Times New Roman" panose="02020603050405020304" pitchFamily="18" charset="0"/>
                <a:cs typeface="Times New Roman" panose="02020603050405020304" pitchFamily="18" charset="0"/>
              </a:rPr>
              <a:t>the definition of </a:t>
            </a:r>
            <a:r>
              <a:rPr lang="en-US" sz="2000" dirty="0" err="1">
                <a:latin typeface="Times New Roman" panose="02020603050405020304" pitchFamily="18" charset="0"/>
                <a:cs typeface="Times New Roman" panose="02020603050405020304" pitchFamily="18" charset="0"/>
              </a:rPr>
              <a:t>pK</a:t>
            </a:r>
            <a:r>
              <a:rPr lang="en-US" sz="2000" baseline="-25000" dirty="0" err="1">
                <a:latin typeface="Times New Roman" panose="02020603050405020304" pitchFamily="18" charset="0"/>
                <a:cs typeface="Times New Roman" panose="02020603050405020304" pitchFamily="18" charset="0"/>
              </a:rPr>
              <a:t>R</a:t>
            </a:r>
            <a:r>
              <a:rPr lang="en-US" sz="2000" baseline="-25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The </a:t>
            </a:r>
            <a:r>
              <a:rPr lang="en-US" sz="2000" dirty="0" err="1">
                <a:latin typeface="Times New Roman" panose="02020603050405020304" pitchFamily="18" charset="0"/>
                <a:cs typeface="Times New Roman" panose="02020603050405020304" pitchFamily="18" charset="0"/>
              </a:rPr>
              <a:t>pK</a:t>
            </a:r>
            <a:r>
              <a:rPr lang="en-US" sz="2000" baseline="-25000" dirty="0" err="1">
                <a:latin typeface="Times New Roman" panose="02020603050405020304" pitchFamily="18" charset="0"/>
                <a:cs typeface="Times New Roman" panose="02020603050405020304" pitchFamily="18" charset="0"/>
              </a:rPr>
              <a:t>R</a:t>
            </a:r>
            <a:r>
              <a:rPr lang="en-US" sz="2000" baseline="-25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values allow for a comparison of the stability of relatively stable </a:t>
            </a:r>
            <a:r>
              <a:rPr lang="en-US" sz="2000" dirty="0" err="1">
                <a:latin typeface="Times New Roman" panose="02020603050405020304" pitchFamily="18" charset="0"/>
                <a:cs typeface="Times New Roman" panose="02020603050405020304" pitchFamily="18" charset="0"/>
              </a:rPr>
              <a:t>carbocations</a:t>
            </a:r>
            <a:r>
              <a:rPr lang="en-US" sz="2000" dirty="0" smtClean="0">
                <a:latin typeface="Times New Roman" panose="02020603050405020304" pitchFamily="18" charset="0"/>
                <a:cs typeface="Times New Roman" panose="02020603050405020304" pitchFamily="18" charset="0"/>
              </a:rPr>
              <a:t>. The </a:t>
            </a:r>
            <a:r>
              <a:rPr lang="en-US" sz="2000" dirty="0">
                <a:latin typeface="Times New Roman" panose="02020603050405020304" pitchFamily="18" charset="0"/>
                <a:cs typeface="Times New Roman" panose="02020603050405020304" pitchFamily="18" charset="0"/>
              </a:rPr>
              <a:t>data in Table 4.15 show that ERG substituents on the aryl rings </a:t>
            </a:r>
            <a:r>
              <a:rPr lang="en-US" sz="2000" dirty="0" smtClean="0">
                <a:latin typeface="Times New Roman" panose="02020603050405020304" pitchFamily="18" charset="0"/>
                <a:cs typeface="Times New Roman" panose="02020603050405020304" pitchFamily="18" charset="0"/>
              </a:rPr>
              <a:t>stabilize the </a:t>
            </a:r>
            <a:r>
              <a:rPr lang="en-US" sz="2000" dirty="0">
                <a:latin typeface="Times New Roman" panose="02020603050405020304" pitchFamily="18" charset="0"/>
                <a:cs typeface="Times New Roman" panose="02020603050405020304" pitchFamily="18" charset="0"/>
              </a:rPr>
              <a:t>carbocation (less negative </a:t>
            </a:r>
            <a:r>
              <a:rPr lang="en-US" sz="2000" dirty="0" err="1">
                <a:latin typeface="Times New Roman" panose="02020603050405020304" pitchFamily="18" charset="0"/>
                <a:cs typeface="Times New Roman" panose="02020603050405020304" pitchFamily="18" charset="0"/>
              </a:rPr>
              <a:t>pK</a:t>
            </a:r>
            <a:r>
              <a:rPr lang="en-US" sz="2000" baseline="-25000" dirty="0" err="1">
                <a:latin typeface="Times New Roman" panose="02020603050405020304" pitchFamily="18" charset="0"/>
                <a:cs typeface="Times New Roman" panose="02020603050405020304" pitchFamily="18" charset="0"/>
              </a:rPr>
              <a:t>R</a:t>
            </a:r>
            <a:r>
              <a:rPr lang="en-US" sz="2000" baseline="-25000" dirty="0" smtClean="0">
                <a:latin typeface="Times New Roman" panose="02020603050405020304" pitchFamily="18" charset="0"/>
                <a:cs typeface="Times New Roman" panose="02020603050405020304" pitchFamily="18" charset="0"/>
              </a:rPr>
              <a:t>+</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whereas EWGs such as nitro are destabilizing</a:t>
            </a:r>
            <a:r>
              <a:rPr lang="en-US" sz="2000" dirty="0" smtClean="0">
                <a:latin typeface="Times New Roman" panose="02020603050405020304" pitchFamily="18" charset="0"/>
                <a:cs typeface="Times New Roman" panose="02020603050405020304" pitchFamily="18" charset="0"/>
              </a:rPr>
              <a:t>. This </a:t>
            </a:r>
            <a:r>
              <a:rPr lang="en-US" sz="2000" dirty="0">
                <a:latin typeface="Times New Roman" panose="02020603050405020304" pitchFamily="18" charset="0"/>
                <a:cs typeface="Times New Roman" panose="02020603050405020304" pitchFamily="18" charset="0"/>
              </a:rPr>
              <a:t>is as expected from the electron-deficient nature of </a:t>
            </a:r>
            <a:r>
              <a:rPr lang="en-US" sz="2000" dirty="0" err="1">
                <a:latin typeface="Times New Roman" panose="02020603050405020304" pitchFamily="18" charset="0"/>
                <a:cs typeface="Times New Roman" panose="02020603050405020304" pitchFamily="18" charset="0"/>
              </a:rPr>
              <a:t>carbocations</a:t>
            </a:r>
            <a:r>
              <a:rPr lang="en-US" sz="2000" dirty="0">
                <a:latin typeface="Times New Roman" panose="02020603050405020304" pitchFamily="18" charset="0"/>
                <a:cs typeface="Times New Roman" panose="02020603050405020304" pitchFamily="18" charset="0"/>
              </a:rPr>
              <a:t>. </a:t>
            </a:r>
            <a:endParaRPr lang="en-US" sz="2000" dirty="0" smtClean="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3491346" y="1122219"/>
            <a:ext cx="4987636" cy="1213658"/>
          </a:xfrm>
          <a:prstGeom prst="rect">
            <a:avLst/>
          </a:prstGeom>
        </p:spPr>
      </p:pic>
      <p:sp>
        <p:nvSpPr>
          <p:cNvPr id="2" name="Slide Number Placeholder 1"/>
          <p:cNvSpPr>
            <a:spLocks noGrp="1"/>
          </p:cNvSpPr>
          <p:nvPr>
            <p:ph type="sldNum" sz="quarter" idx="12"/>
          </p:nvPr>
        </p:nvSpPr>
        <p:spPr/>
        <p:txBody>
          <a:bodyPr/>
          <a:lstStyle/>
          <a:p>
            <a:fld id="{E97799C9-84D9-46D2-A11E-BCF8A720529D}" type="slidenum">
              <a:rPr lang="en-US" smtClean="0"/>
              <a:t>133</a:t>
            </a:fld>
            <a:endParaRPr lang="en-US" dirty="0"/>
          </a:p>
        </p:txBody>
      </p:sp>
    </p:spTree>
    <p:extLst>
      <p:ext uri="{BB962C8B-B14F-4D97-AF65-F5344CB8AC3E}">
        <p14:creationId xmlns:p14="http://schemas.microsoft.com/office/powerpoint/2010/main" val="3391884152"/>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2" y="2432240"/>
            <a:ext cx="9601196" cy="3486421"/>
          </a:xfrm>
        </p:spPr>
        <p:txBody>
          <a:bodyPr>
            <a:normAutofit fontScale="92500" lnSpcReduction="10000"/>
          </a:bodyPr>
          <a:lstStyle/>
          <a:p>
            <a:pPr marL="0" indent="0" algn="just">
              <a:buNone/>
            </a:pPr>
            <a:r>
              <a:rPr lang="en-US" dirty="0">
                <a:latin typeface="Times New Roman" panose="02020603050405020304" pitchFamily="18" charset="0"/>
                <a:cs typeface="Times New Roman" panose="02020603050405020304" pitchFamily="18" charset="0"/>
              </a:rPr>
              <a:t>The </a:t>
            </a:r>
            <a:r>
              <a:rPr lang="en-US" dirty="0" err="1">
                <a:latin typeface="Times New Roman" panose="02020603050405020304" pitchFamily="18" charset="0"/>
                <a:cs typeface="Times New Roman" panose="02020603050405020304" pitchFamily="18" charset="0"/>
              </a:rPr>
              <a:t>diarylmethyl</a:t>
            </a:r>
            <a:r>
              <a:rPr lang="en-US" dirty="0">
                <a:latin typeface="Times New Roman" panose="02020603050405020304" pitchFamily="18" charset="0"/>
                <a:cs typeface="Times New Roman" panose="02020603050405020304" pitchFamily="18" charset="0"/>
              </a:rPr>
              <a:t> cations listed in Table 4.14 are 6–7 </a:t>
            </a:r>
            <a:r>
              <a:rPr lang="en-US" dirty="0" err="1">
                <a:latin typeface="Times New Roman" panose="02020603050405020304" pitchFamily="18" charset="0"/>
                <a:cs typeface="Times New Roman" panose="02020603050405020304" pitchFamily="18" charset="0"/>
              </a:rPr>
              <a:t>pK</a:t>
            </a:r>
            <a:r>
              <a:rPr lang="en-US" baseline="-25000" dirty="0" err="1">
                <a:latin typeface="Times New Roman" panose="02020603050405020304" pitchFamily="18" charset="0"/>
                <a:cs typeface="Times New Roman" panose="02020603050405020304" pitchFamily="18" charset="0"/>
              </a:rPr>
              <a:t>R</a:t>
            </a:r>
            <a:r>
              <a:rPr lang="en-US" baseline="-25000"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units less stable than the corresponding </a:t>
            </a:r>
            <a:r>
              <a:rPr lang="en-US" dirty="0" err="1">
                <a:latin typeface="Times New Roman" panose="02020603050405020304" pitchFamily="18" charset="0"/>
                <a:cs typeface="Times New Roman" panose="02020603050405020304" pitchFamily="18" charset="0"/>
              </a:rPr>
              <a:t>triarylmethyl</a:t>
            </a:r>
            <a:r>
              <a:rPr lang="en-US" dirty="0">
                <a:latin typeface="Times New Roman" panose="02020603050405020304" pitchFamily="18" charset="0"/>
                <a:cs typeface="Times New Roman" panose="02020603050405020304" pitchFamily="18" charset="0"/>
              </a:rPr>
              <a:t> cations. This indicates that the additional aryl groups have a cumulative, although not necessarily additive, effect on the stability of the carbocation. Primary benzylic cations are generally not sufficiently stable for direct determination of </a:t>
            </a:r>
            <a:r>
              <a:rPr lang="en-US" dirty="0" err="1">
                <a:latin typeface="Times New Roman" panose="02020603050405020304" pitchFamily="18" charset="0"/>
                <a:cs typeface="Times New Roman" panose="02020603050405020304" pitchFamily="18" charset="0"/>
              </a:rPr>
              <a:t>pK</a:t>
            </a:r>
            <a:r>
              <a:rPr lang="en-US" baseline="-25000" dirty="0" err="1">
                <a:latin typeface="Times New Roman" panose="02020603050405020304" pitchFamily="18" charset="0"/>
                <a:cs typeface="Times New Roman" panose="02020603050405020304" pitchFamily="18" charset="0"/>
              </a:rPr>
              <a:t>R</a:t>
            </a:r>
            <a:r>
              <a:rPr lang="en-US" baseline="-25000"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values. </a:t>
            </a:r>
            <a:endParaRPr lang="en-US" dirty="0" smtClean="0">
              <a:latin typeface="Times New Roman" panose="02020603050405020304" pitchFamily="18" charset="0"/>
              <a:cs typeface="Times New Roman" panose="02020603050405020304" pitchFamily="18" charset="0"/>
            </a:endParaRPr>
          </a:p>
          <a:p>
            <a:pPr marL="0" indent="0" algn="just">
              <a:buNone/>
            </a:pP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A value of ≤ </a:t>
            </a:r>
            <a:r>
              <a:rPr lang="en-US" dirty="0" smtClean="0">
                <a:latin typeface="Times New Roman" panose="02020603050405020304" pitchFamily="18" charset="0"/>
                <a:cs typeface="Times New Roman" panose="02020603050405020304" pitchFamily="18" charset="0"/>
              </a:rPr>
              <a:t>-20 </a:t>
            </a:r>
            <a:r>
              <a:rPr lang="en-US" dirty="0">
                <a:latin typeface="Times New Roman" panose="02020603050405020304" pitchFamily="18" charset="0"/>
                <a:cs typeface="Times New Roman" panose="02020603050405020304" pitchFamily="18" charset="0"/>
              </a:rPr>
              <a:t>has been assigned to the benzyl cation based on rate measurements for the forward and reverse reactions. A particularly stable benzylic ion, the 2,4,6-trimethylphenylmethyl cation has a </a:t>
            </a:r>
            <a:r>
              <a:rPr lang="en-US" dirty="0" err="1">
                <a:latin typeface="Times New Roman" panose="02020603050405020304" pitchFamily="18" charset="0"/>
                <a:cs typeface="Times New Roman" panose="02020603050405020304" pitchFamily="18" charset="0"/>
              </a:rPr>
              <a:t>pK</a:t>
            </a:r>
            <a:r>
              <a:rPr lang="en-US" baseline="-25000" dirty="0" err="1">
                <a:latin typeface="Times New Roman" panose="02020603050405020304" pitchFamily="18" charset="0"/>
                <a:cs typeface="Times New Roman" panose="02020603050405020304" pitchFamily="18" charset="0"/>
              </a:rPr>
              <a:t>R</a:t>
            </a:r>
            <a:r>
              <a:rPr lang="en-US" baseline="-25000"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of −17.4. t-Alkyl cations have </a:t>
            </a:r>
            <a:r>
              <a:rPr lang="en-US" dirty="0" err="1">
                <a:latin typeface="Times New Roman" panose="02020603050405020304" pitchFamily="18" charset="0"/>
                <a:cs typeface="Times New Roman" panose="02020603050405020304" pitchFamily="18" charset="0"/>
              </a:rPr>
              <a:t>pK</a:t>
            </a:r>
            <a:r>
              <a:rPr lang="en-US" baseline="-25000" dirty="0" err="1">
                <a:latin typeface="Times New Roman" panose="02020603050405020304" pitchFamily="18" charset="0"/>
                <a:cs typeface="Times New Roman" panose="02020603050405020304" pitchFamily="18" charset="0"/>
              </a:rPr>
              <a:t>R</a:t>
            </a:r>
            <a:r>
              <a:rPr lang="en-US" baseline="-25000"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values around −15.</a:t>
            </a:r>
          </a:p>
        </p:txBody>
      </p:sp>
      <p:sp>
        <p:nvSpPr>
          <p:cNvPr id="4" name="Slide Number Placeholder 3"/>
          <p:cNvSpPr>
            <a:spLocks noGrp="1"/>
          </p:cNvSpPr>
          <p:nvPr>
            <p:ph type="sldNum" sz="quarter" idx="12"/>
          </p:nvPr>
        </p:nvSpPr>
        <p:spPr/>
        <p:txBody>
          <a:bodyPr/>
          <a:lstStyle/>
          <a:p>
            <a:fld id="{E97799C9-84D9-46D2-A11E-BCF8A720529D}" type="slidenum">
              <a:rPr lang="en-US" smtClean="0"/>
              <a:t>134</a:t>
            </a:fld>
            <a:endParaRPr lang="en-US" dirty="0"/>
          </a:p>
        </p:txBody>
      </p:sp>
    </p:spTree>
    <p:extLst>
      <p:ext uri="{BB962C8B-B14F-4D97-AF65-F5344CB8AC3E}">
        <p14:creationId xmlns:p14="http://schemas.microsoft.com/office/powerpoint/2010/main" val="189955678"/>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164080" y="982132"/>
            <a:ext cx="7863840" cy="5035753"/>
          </a:xfrm>
          <a:prstGeom prst="rect">
            <a:avLst/>
          </a:prstGeom>
        </p:spPr>
      </p:pic>
      <p:sp>
        <p:nvSpPr>
          <p:cNvPr id="3" name="Slide Number Placeholder 2"/>
          <p:cNvSpPr>
            <a:spLocks noGrp="1"/>
          </p:cNvSpPr>
          <p:nvPr>
            <p:ph type="sldNum" sz="quarter" idx="12"/>
          </p:nvPr>
        </p:nvSpPr>
        <p:spPr/>
        <p:txBody>
          <a:bodyPr/>
          <a:lstStyle/>
          <a:p>
            <a:fld id="{E97799C9-84D9-46D2-A11E-BCF8A720529D}" type="slidenum">
              <a:rPr lang="en-US" smtClean="0"/>
              <a:t>135</a:t>
            </a:fld>
            <a:endParaRPr lang="en-US" dirty="0"/>
          </a:p>
        </p:txBody>
      </p:sp>
    </p:spTree>
    <p:extLst>
      <p:ext uri="{BB962C8B-B14F-4D97-AF65-F5344CB8AC3E}">
        <p14:creationId xmlns:p14="http://schemas.microsoft.com/office/powerpoint/2010/main" val="993178065"/>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610196" y="847898"/>
            <a:ext cx="6858000" cy="1529542"/>
          </a:xfrm>
          <a:prstGeom prst="rect">
            <a:avLst/>
          </a:prstGeom>
        </p:spPr>
      </p:pic>
      <p:sp>
        <p:nvSpPr>
          <p:cNvPr id="3" name="Content Placeholder 2"/>
          <p:cNvSpPr>
            <a:spLocks noGrp="1"/>
          </p:cNvSpPr>
          <p:nvPr>
            <p:ph idx="1"/>
          </p:nvPr>
        </p:nvSpPr>
        <p:spPr>
          <a:xfrm>
            <a:off x="1303714" y="2440554"/>
            <a:ext cx="9601196" cy="3752428"/>
          </a:xfrm>
        </p:spPr>
        <p:txBody>
          <a:bodyPr>
            <a:noAutofit/>
          </a:bodyPr>
          <a:lstStyle/>
          <a:p>
            <a:pPr algn="just"/>
            <a:r>
              <a:rPr lang="en-US" sz="1800" dirty="0">
                <a:latin typeface="Times New Roman" panose="02020603050405020304" pitchFamily="18" charset="0"/>
                <a:cs typeface="Times New Roman" panose="02020603050405020304" pitchFamily="18" charset="0"/>
              </a:rPr>
              <a:t>Several very stable </a:t>
            </a:r>
            <a:r>
              <a:rPr lang="en-US" sz="1800" dirty="0" err="1">
                <a:latin typeface="Times New Roman" panose="02020603050405020304" pitchFamily="18" charset="0"/>
                <a:cs typeface="Times New Roman" panose="02020603050405020304" pitchFamily="18" charset="0"/>
              </a:rPr>
              <a:t>carbocations</a:t>
            </a:r>
            <a:r>
              <a:rPr lang="en-US" sz="1800" dirty="0">
                <a:latin typeface="Times New Roman" panose="02020603050405020304" pitchFamily="18" charset="0"/>
                <a:cs typeface="Times New Roman" panose="02020603050405020304" pitchFamily="18" charset="0"/>
              </a:rPr>
              <a:t> are included in the “Other </a:t>
            </a:r>
            <a:r>
              <a:rPr lang="en-US" sz="1800" dirty="0" err="1">
                <a:latin typeface="Times New Roman" panose="02020603050405020304" pitchFamily="18" charset="0"/>
                <a:cs typeface="Times New Roman" panose="02020603050405020304" pitchFamily="18" charset="0"/>
              </a:rPr>
              <a:t>Carbocations</a:t>
            </a:r>
            <a:r>
              <a:rPr lang="en-US" sz="1800" dirty="0">
                <a:latin typeface="Times New Roman" panose="02020603050405020304" pitchFamily="18" charset="0"/>
                <a:cs typeface="Times New Roman" panose="02020603050405020304" pitchFamily="18" charset="0"/>
              </a:rPr>
              <a:t>” </a:t>
            </a:r>
            <a:r>
              <a:rPr lang="en-US" sz="1800" dirty="0" smtClean="0">
                <a:latin typeface="Times New Roman" panose="02020603050405020304" pitchFamily="18" charset="0"/>
                <a:cs typeface="Times New Roman" panose="02020603050405020304" pitchFamily="18" charset="0"/>
              </a:rPr>
              <a:t>part of </a:t>
            </a:r>
            <a:r>
              <a:rPr lang="en-US" sz="1800" dirty="0">
                <a:latin typeface="Times New Roman" panose="02020603050405020304" pitchFamily="18" charset="0"/>
                <a:cs typeface="Times New Roman" panose="02020603050405020304" pitchFamily="18" charset="0"/>
              </a:rPr>
              <a:t>Table 4.15. The </a:t>
            </a:r>
            <a:r>
              <a:rPr lang="en-US" sz="1800" dirty="0" err="1">
                <a:latin typeface="Times New Roman" panose="02020603050405020304" pitchFamily="18" charset="0"/>
                <a:cs typeface="Times New Roman" panose="02020603050405020304" pitchFamily="18" charset="0"/>
              </a:rPr>
              <a:t>tricyclopropylmethyl</a:t>
            </a:r>
            <a:r>
              <a:rPr lang="en-US" sz="1800" dirty="0">
                <a:latin typeface="Times New Roman" panose="02020603050405020304" pitchFamily="18" charset="0"/>
                <a:cs typeface="Times New Roman" panose="02020603050405020304" pitchFamily="18" charset="0"/>
              </a:rPr>
              <a:t> cation, for example, is more stable than </a:t>
            </a:r>
            <a:r>
              <a:rPr lang="en-US" sz="1800" dirty="0" smtClean="0">
                <a:latin typeface="Times New Roman" panose="02020603050405020304" pitchFamily="18" charset="0"/>
                <a:cs typeface="Times New Roman" panose="02020603050405020304" pitchFamily="18" charset="0"/>
              </a:rPr>
              <a:t>the </a:t>
            </a:r>
            <a:r>
              <a:rPr lang="en-US" sz="1800" dirty="0" err="1">
                <a:latin typeface="Times New Roman" panose="02020603050405020304" pitchFamily="18" charset="0"/>
                <a:cs typeface="Times New Roman" panose="02020603050405020304" pitchFamily="18" charset="0"/>
              </a:rPr>
              <a:t>triphenylmethyl</a:t>
            </a:r>
            <a:r>
              <a:rPr lang="en-US" sz="1800" dirty="0">
                <a:latin typeface="Times New Roman" panose="02020603050405020304" pitchFamily="18" charset="0"/>
                <a:cs typeface="Times New Roman" panose="02020603050405020304" pitchFamily="18" charset="0"/>
              </a:rPr>
              <a:t> </a:t>
            </a:r>
            <a:r>
              <a:rPr lang="en-US" sz="1800" dirty="0" smtClean="0">
                <a:latin typeface="Times New Roman" panose="02020603050405020304" pitchFamily="18" charset="0"/>
                <a:cs typeface="Times New Roman" panose="02020603050405020304" pitchFamily="18" charset="0"/>
              </a:rPr>
              <a:t>cation.</a:t>
            </a:r>
          </a:p>
          <a:p>
            <a:pPr algn="just"/>
            <a:endParaRPr lang="en-US" sz="1800" dirty="0" smtClean="0">
              <a:latin typeface="Times New Roman" panose="02020603050405020304" pitchFamily="18" charset="0"/>
              <a:cs typeface="Times New Roman" panose="02020603050405020304" pitchFamily="18" charset="0"/>
            </a:endParaRPr>
          </a:p>
          <a:p>
            <a:pPr algn="just"/>
            <a:r>
              <a:rPr lang="en-US" sz="1800" dirty="0" smtClean="0">
                <a:latin typeface="Times New Roman" panose="02020603050405020304" pitchFamily="18" charset="0"/>
                <a:cs typeface="Times New Roman" panose="02020603050405020304" pitchFamily="18" charset="0"/>
              </a:rPr>
              <a:t>The </a:t>
            </a:r>
            <a:r>
              <a:rPr lang="en-US" sz="1800" dirty="0">
                <a:latin typeface="Times New Roman" panose="02020603050405020304" pitchFamily="18" charset="0"/>
                <a:cs typeface="Times New Roman" panose="02020603050405020304" pitchFamily="18" charset="0"/>
              </a:rPr>
              <a:t>stabilization of </a:t>
            </a:r>
            <a:r>
              <a:rPr lang="en-US" sz="1800" dirty="0" err="1">
                <a:latin typeface="Times New Roman" panose="02020603050405020304" pitchFamily="18" charset="0"/>
                <a:cs typeface="Times New Roman" panose="02020603050405020304" pitchFamily="18" charset="0"/>
              </a:rPr>
              <a:t>carbocations</a:t>
            </a:r>
            <a:r>
              <a:rPr lang="en-US" sz="1800" dirty="0">
                <a:latin typeface="Times New Roman" panose="02020603050405020304" pitchFamily="18" charset="0"/>
                <a:cs typeface="Times New Roman" panose="02020603050405020304" pitchFamily="18" charset="0"/>
              </a:rPr>
              <a:t> by </a:t>
            </a:r>
            <a:r>
              <a:rPr lang="en-US" sz="1800" dirty="0" err="1">
                <a:latin typeface="Times New Roman" panose="02020603050405020304" pitchFamily="18" charset="0"/>
                <a:cs typeface="Times New Roman" panose="02020603050405020304" pitchFamily="18" charset="0"/>
              </a:rPr>
              <a:t>cyclopropyl</a:t>
            </a:r>
            <a:r>
              <a:rPr lang="en-US" sz="1800" dirty="0">
                <a:latin typeface="Times New Roman" panose="02020603050405020304" pitchFamily="18" charset="0"/>
                <a:cs typeface="Times New Roman" panose="02020603050405020304" pitchFamily="18" charset="0"/>
              </a:rPr>
              <a:t> </a:t>
            </a:r>
            <a:r>
              <a:rPr lang="en-US" sz="1800" dirty="0" smtClean="0">
                <a:latin typeface="Times New Roman" panose="02020603050405020304" pitchFamily="18" charset="0"/>
                <a:cs typeface="Times New Roman" panose="02020603050405020304" pitchFamily="18" charset="0"/>
              </a:rPr>
              <a:t>substituents results </a:t>
            </a:r>
            <a:r>
              <a:rPr lang="en-US" sz="1800" dirty="0">
                <a:latin typeface="Times New Roman" panose="02020603050405020304" pitchFamily="18" charset="0"/>
                <a:cs typeface="Times New Roman" panose="02020603050405020304" pitchFamily="18" charset="0"/>
              </a:rPr>
              <a:t>from the interaction of the </a:t>
            </a:r>
            <a:r>
              <a:rPr lang="en-US" sz="1800" dirty="0" err="1">
                <a:latin typeface="Times New Roman" panose="02020603050405020304" pitchFamily="18" charset="0"/>
                <a:cs typeface="Times New Roman" panose="02020603050405020304" pitchFamily="18" charset="0"/>
              </a:rPr>
              <a:t>cyclopropyl</a:t>
            </a:r>
            <a:r>
              <a:rPr lang="en-US" sz="1800" dirty="0">
                <a:latin typeface="Times New Roman" panose="02020603050405020304" pitchFamily="18" charset="0"/>
                <a:cs typeface="Times New Roman" panose="02020603050405020304" pitchFamily="18" charset="0"/>
              </a:rPr>
              <a:t> bonding orbitals with the vacant </a:t>
            </a:r>
            <a:r>
              <a:rPr lang="en-US" sz="1800" dirty="0" smtClean="0">
                <a:latin typeface="Times New Roman" panose="02020603050405020304" pitchFamily="18" charset="0"/>
                <a:cs typeface="Times New Roman" panose="02020603050405020304" pitchFamily="18" charset="0"/>
              </a:rPr>
              <a:t>carbon p-orbital</a:t>
            </a:r>
            <a:r>
              <a:rPr lang="en-US" sz="1800" dirty="0">
                <a:latin typeface="Times New Roman" panose="02020603050405020304" pitchFamily="18" charset="0"/>
                <a:cs typeface="Times New Roman" panose="02020603050405020304" pitchFamily="18" charset="0"/>
              </a:rPr>
              <a:t>. The electrons in these orbitals are at relatively higher energy than </a:t>
            </a:r>
            <a:r>
              <a:rPr lang="en-US" sz="1800" dirty="0" smtClean="0">
                <a:latin typeface="Times New Roman" panose="02020603050405020304" pitchFamily="18" charset="0"/>
                <a:cs typeface="Times New Roman" panose="02020603050405020304" pitchFamily="18" charset="0"/>
              </a:rPr>
              <a:t>normal </a:t>
            </a:r>
            <a:r>
              <a:rPr lang="en-US" dirty="0"/>
              <a:t>σ</a:t>
            </a:r>
            <a:r>
              <a:rPr lang="en-US" sz="1800" dirty="0" smtClean="0">
                <a:latin typeface="Times New Roman" panose="02020603050405020304" pitchFamily="18" charset="0"/>
                <a:cs typeface="Times New Roman" panose="02020603050405020304" pitchFamily="18" charset="0"/>
              </a:rPr>
              <a:t>-electrons </a:t>
            </a:r>
            <a:r>
              <a:rPr lang="en-US" sz="1800" dirty="0">
                <a:latin typeface="Times New Roman" panose="02020603050405020304" pitchFamily="18" charset="0"/>
                <a:cs typeface="Times New Roman" panose="02020603050405020304" pitchFamily="18" charset="0"/>
              </a:rPr>
              <a:t>and are therefore particularly effective in interacting with the </a:t>
            </a:r>
            <a:r>
              <a:rPr lang="en-US" sz="1800" dirty="0" smtClean="0">
                <a:latin typeface="Times New Roman" panose="02020603050405020304" pitchFamily="18" charset="0"/>
                <a:cs typeface="Times New Roman" panose="02020603050405020304" pitchFamily="18" charset="0"/>
              </a:rPr>
              <a:t>vacant p-orbital </a:t>
            </a:r>
            <a:r>
              <a:rPr lang="en-US" sz="1800" dirty="0">
                <a:latin typeface="Times New Roman" panose="02020603050405020304" pitchFamily="18" charset="0"/>
                <a:cs typeface="Times New Roman" panose="02020603050405020304" pitchFamily="18" charset="0"/>
              </a:rPr>
              <a:t>of the carbocation. </a:t>
            </a:r>
            <a:endParaRPr lang="en-US" sz="1800" dirty="0" smtClean="0">
              <a:latin typeface="Times New Roman" panose="02020603050405020304" pitchFamily="18" charset="0"/>
              <a:cs typeface="Times New Roman" panose="02020603050405020304" pitchFamily="18" charset="0"/>
            </a:endParaRPr>
          </a:p>
          <a:p>
            <a:pPr algn="just"/>
            <a:endParaRPr lang="en-US" sz="1800" dirty="0" smtClean="0">
              <a:latin typeface="Times New Roman" panose="02020603050405020304" pitchFamily="18" charset="0"/>
              <a:cs typeface="Times New Roman" panose="02020603050405020304" pitchFamily="18" charset="0"/>
            </a:endParaRPr>
          </a:p>
          <a:p>
            <a:pPr algn="just"/>
            <a:r>
              <a:rPr lang="en-US" sz="1800" dirty="0" smtClean="0">
                <a:latin typeface="Times New Roman" panose="02020603050405020304" pitchFamily="18" charset="0"/>
                <a:cs typeface="Times New Roman" panose="02020603050405020304" pitchFamily="18" charset="0"/>
              </a:rPr>
              <a:t>This </a:t>
            </a:r>
            <a:r>
              <a:rPr lang="en-US" sz="1800" dirty="0">
                <a:latin typeface="Times New Roman" panose="02020603050405020304" pitchFamily="18" charset="0"/>
                <a:cs typeface="Times New Roman" panose="02020603050405020304" pitchFamily="18" charset="0"/>
              </a:rPr>
              <a:t>interaction imposes a </a:t>
            </a:r>
            <a:r>
              <a:rPr lang="en-US" sz="1800" dirty="0" err="1">
                <a:latin typeface="Times New Roman" panose="02020603050405020304" pitchFamily="18" charset="0"/>
                <a:cs typeface="Times New Roman" panose="02020603050405020304" pitchFamily="18" charset="0"/>
              </a:rPr>
              <a:t>stereoelectronic</a:t>
            </a:r>
            <a:r>
              <a:rPr lang="en-US" sz="1800" dirty="0">
                <a:latin typeface="Times New Roman" panose="02020603050405020304" pitchFamily="18" charset="0"/>
                <a:cs typeface="Times New Roman" panose="02020603050405020304" pitchFamily="18" charset="0"/>
              </a:rPr>
              <a:t> </a:t>
            </a:r>
            <a:r>
              <a:rPr lang="en-US" sz="1800" dirty="0" smtClean="0">
                <a:latin typeface="Times New Roman" panose="02020603050405020304" pitchFamily="18" charset="0"/>
                <a:cs typeface="Times New Roman" panose="02020603050405020304" pitchFamily="18" charset="0"/>
              </a:rPr>
              <a:t>preference for </a:t>
            </a:r>
            <a:r>
              <a:rPr lang="en-US" sz="1800" dirty="0">
                <a:latin typeface="Times New Roman" panose="02020603050405020304" pitchFamily="18" charset="0"/>
                <a:cs typeface="Times New Roman" panose="02020603050405020304" pitchFamily="18" charset="0"/>
              </a:rPr>
              <a:t>the bisected conformation of the </a:t>
            </a:r>
            <a:r>
              <a:rPr lang="en-US" sz="1800" dirty="0" err="1">
                <a:latin typeface="Times New Roman" panose="02020603050405020304" pitchFamily="18" charset="0"/>
                <a:cs typeface="Times New Roman" panose="02020603050405020304" pitchFamily="18" charset="0"/>
              </a:rPr>
              <a:t>cyclopropylmethyl</a:t>
            </a:r>
            <a:r>
              <a:rPr lang="en-US" sz="1800" dirty="0">
                <a:latin typeface="Times New Roman" panose="02020603050405020304" pitchFamily="18" charset="0"/>
                <a:cs typeface="Times New Roman" panose="02020603050405020304" pitchFamily="18" charset="0"/>
              </a:rPr>
              <a:t> cation in comparison to </a:t>
            </a:r>
            <a:r>
              <a:rPr lang="en-US" sz="1800" dirty="0" smtClean="0">
                <a:latin typeface="Times New Roman" panose="02020603050405020304" pitchFamily="18" charset="0"/>
                <a:cs typeface="Times New Roman" panose="02020603050405020304" pitchFamily="18" charset="0"/>
              </a:rPr>
              <a:t>the perpendicular </a:t>
            </a:r>
            <a:r>
              <a:rPr lang="en-US" sz="1800" dirty="0">
                <a:latin typeface="Times New Roman" panose="02020603050405020304" pitchFamily="18" charset="0"/>
                <a:cs typeface="Times New Roman" panose="02020603050405020304" pitchFamily="18" charset="0"/>
              </a:rPr>
              <a:t>conformation. Only the bisected conformation aligns the </a:t>
            </a:r>
            <a:r>
              <a:rPr lang="en-US" sz="1800" dirty="0" err="1" smtClean="0">
                <a:latin typeface="Times New Roman" panose="02020603050405020304" pitchFamily="18" charset="0"/>
                <a:cs typeface="Times New Roman" panose="02020603050405020304" pitchFamily="18" charset="0"/>
              </a:rPr>
              <a:t>cyclopropyl</a:t>
            </a:r>
            <a:r>
              <a:rPr lang="en-US" sz="1800" dirty="0" smtClean="0">
                <a:latin typeface="Times New Roman" panose="02020603050405020304" pitchFamily="18" charset="0"/>
                <a:cs typeface="Times New Roman" panose="02020603050405020304" pitchFamily="18" charset="0"/>
              </a:rPr>
              <a:t> C</a:t>
            </a:r>
            <a:r>
              <a:rPr lang="en-US" sz="1800" dirty="0">
                <a:latin typeface="Times New Roman" panose="02020603050405020304" pitchFamily="18" charset="0"/>
                <a:cs typeface="Times New Roman" panose="02020603050405020304" pitchFamily="18" charset="0"/>
              </a:rPr>
              <a:t>−C orbitals for effective overlap.</a:t>
            </a:r>
          </a:p>
        </p:txBody>
      </p:sp>
      <p:sp>
        <p:nvSpPr>
          <p:cNvPr id="2" name="Slide Number Placeholder 1"/>
          <p:cNvSpPr>
            <a:spLocks noGrp="1"/>
          </p:cNvSpPr>
          <p:nvPr>
            <p:ph type="sldNum" sz="quarter" idx="12"/>
          </p:nvPr>
        </p:nvSpPr>
        <p:spPr/>
        <p:txBody>
          <a:bodyPr/>
          <a:lstStyle/>
          <a:p>
            <a:fld id="{E97799C9-84D9-46D2-A11E-BCF8A720529D}" type="slidenum">
              <a:rPr lang="en-US" smtClean="0"/>
              <a:t>136</a:t>
            </a:fld>
            <a:endParaRPr lang="en-US" dirty="0"/>
          </a:p>
        </p:txBody>
      </p:sp>
    </p:spTree>
    <p:extLst>
      <p:ext uri="{BB962C8B-B14F-4D97-AF65-F5344CB8AC3E}">
        <p14:creationId xmlns:p14="http://schemas.microsoft.com/office/powerpoint/2010/main" val="1166059637"/>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9282" y="1095880"/>
            <a:ext cx="10615353" cy="5152520"/>
          </a:xfrm>
        </p:spPr>
        <p:txBody>
          <a:bodyPr>
            <a:normAutofit/>
          </a:bodyPr>
          <a:lstStyle/>
          <a:p>
            <a:pPr marL="0" indent="0">
              <a:buNone/>
            </a:pPr>
            <a:r>
              <a:rPr lang="en-US" sz="1800" dirty="0" smtClean="0">
                <a:latin typeface="Times New Roman" panose="02020603050405020304" pitchFamily="18" charset="0"/>
                <a:cs typeface="Times New Roman" panose="02020603050405020304" pitchFamily="18" charset="0"/>
              </a:rPr>
              <a:t>Carbocation </a:t>
            </a:r>
            <a:r>
              <a:rPr lang="en-US" sz="1800" dirty="0">
                <a:latin typeface="Times New Roman" panose="02020603050405020304" pitchFamily="18" charset="0"/>
                <a:cs typeface="Times New Roman" panose="02020603050405020304" pitchFamily="18" charset="0"/>
              </a:rPr>
              <a:t>stability can also be expressed in </a:t>
            </a:r>
            <a:r>
              <a:rPr lang="en-US" sz="1800" dirty="0" smtClean="0">
                <a:latin typeface="Times New Roman" panose="02020603050405020304" pitchFamily="18" charset="0"/>
                <a:cs typeface="Times New Roman" panose="02020603050405020304" pitchFamily="18" charset="0"/>
              </a:rPr>
              <a:t>terms of </a:t>
            </a:r>
            <a:r>
              <a:rPr lang="en-US" sz="1800" i="1" dirty="0">
                <a:latin typeface="Times New Roman" panose="02020603050405020304" pitchFamily="18" charset="0"/>
                <a:cs typeface="Times New Roman" panose="02020603050405020304" pitchFamily="18" charset="0"/>
              </a:rPr>
              <a:t>hydride affinity</a:t>
            </a:r>
            <a:r>
              <a:rPr lang="en-US" sz="1800" dirty="0">
                <a:latin typeface="Times New Roman" panose="02020603050405020304" pitchFamily="18" charset="0"/>
                <a:cs typeface="Times New Roman" panose="02020603050405020304" pitchFamily="18" charset="0"/>
              </a:rPr>
              <a:t>. </a:t>
            </a:r>
            <a:r>
              <a:rPr lang="en-US" sz="1800" b="1" dirty="0">
                <a:latin typeface="Times New Roman" panose="02020603050405020304" pitchFamily="18" charset="0"/>
                <a:cs typeface="Times New Roman" panose="02020603050405020304" pitchFamily="18" charset="0"/>
              </a:rPr>
              <a:t>Hydride affinity values </a:t>
            </a:r>
            <a:r>
              <a:rPr lang="en-US" sz="1800" dirty="0">
                <a:latin typeface="Times New Roman" panose="02020603050405020304" pitchFamily="18" charset="0"/>
                <a:cs typeface="Times New Roman" panose="02020603050405020304" pitchFamily="18" charset="0"/>
              </a:rPr>
              <a:t>based on solution measurements can </a:t>
            </a:r>
            <a:r>
              <a:rPr lang="en-US" sz="1800" dirty="0" smtClean="0">
                <a:latin typeface="Times New Roman" panose="02020603050405020304" pitchFamily="18" charset="0"/>
                <a:cs typeface="Times New Roman" panose="02020603050405020304" pitchFamily="18" charset="0"/>
              </a:rPr>
              <a:t>be </a:t>
            </a:r>
            <a:r>
              <a:rPr lang="en-US" sz="1800" dirty="0">
                <a:latin typeface="Times New Roman" panose="02020603050405020304" pitchFamily="18" charset="0"/>
                <a:cs typeface="Times New Roman" panose="02020603050405020304" pitchFamily="18" charset="0"/>
              </a:rPr>
              <a:t>derived </a:t>
            </a:r>
            <a:r>
              <a:rPr lang="en-US" sz="1800" b="1" dirty="0">
                <a:latin typeface="Times New Roman" panose="02020603050405020304" pitchFamily="18" charset="0"/>
                <a:cs typeface="Times New Roman" panose="02020603050405020304" pitchFamily="18" charset="0"/>
              </a:rPr>
              <a:t>from thermodynamic cycles that relate </a:t>
            </a:r>
            <a:r>
              <a:rPr lang="en-US" sz="1800" b="1" dirty="0" err="1">
                <a:latin typeface="Times New Roman" panose="02020603050405020304" pitchFamily="18" charset="0"/>
                <a:cs typeface="Times New Roman" panose="02020603050405020304" pitchFamily="18" charset="0"/>
              </a:rPr>
              <a:t>pK</a:t>
            </a:r>
            <a:r>
              <a:rPr lang="en-US" sz="1800" b="1" baseline="-25000" dirty="0" err="1">
                <a:latin typeface="Times New Roman" panose="02020603050405020304" pitchFamily="18" charset="0"/>
                <a:cs typeface="Times New Roman" panose="02020603050405020304" pitchFamily="18" charset="0"/>
              </a:rPr>
              <a:t>a</a:t>
            </a:r>
            <a:r>
              <a:rPr lang="en-US" sz="1800" b="1" dirty="0">
                <a:latin typeface="Times New Roman" panose="02020603050405020304" pitchFamily="18" charset="0"/>
                <a:cs typeface="Times New Roman" panose="02020603050405020304" pitchFamily="18" charset="0"/>
              </a:rPr>
              <a:t> and electrochemical potentials</a:t>
            </a:r>
            <a:r>
              <a:rPr lang="en-US" sz="1800" dirty="0" smtClean="0">
                <a:latin typeface="Times New Roman" panose="02020603050405020304" pitchFamily="18" charset="0"/>
                <a:cs typeface="Times New Roman" panose="02020603050405020304" pitchFamily="18" charset="0"/>
              </a:rPr>
              <a:t>. The </a:t>
            </a:r>
            <a:r>
              <a:rPr lang="en-US" sz="1800" dirty="0">
                <a:latin typeface="Times New Roman" panose="02020603050405020304" pitchFamily="18" charset="0"/>
                <a:cs typeface="Times New Roman" panose="02020603050405020304" pitchFamily="18" charset="0"/>
              </a:rPr>
              <a:t>hydride affinity, </a:t>
            </a:r>
            <a:r>
              <a:rPr lang="en-US" sz="1800" dirty="0" smtClean="0">
                <a:latin typeface="Times New Roman" panose="02020603050405020304" pitchFamily="18" charset="0"/>
                <a:cs typeface="Times New Roman" panose="02020603050405020304" pitchFamily="18" charset="0"/>
              </a:rPr>
              <a:t>−∆G</a:t>
            </a:r>
            <a:r>
              <a:rPr lang="en-US" sz="1800" dirty="0">
                <a:latin typeface="Times New Roman" panose="02020603050405020304" pitchFamily="18" charset="0"/>
                <a:cs typeface="Times New Roman" panose="02020603050405020304" pitchFamily="18" charset="0"/>
              </a:rPr>
              <a:t>, for the </a:t>
            </a:r>
            <a:r>
              <a:rPr lang="en-US" sz="1800" dirty="0" smtClean="0">
                <a:latin typeface="Times New Roman" panose="02020603050405020304" pitchFamily="18" charset="0"/>
                <a:cs typeface="Times New Roman" panose="02020603050405020304" pitchFamily="18" charset="0"/>
              </a:rPr>
              <a:t>reaction is </a:t>
            </a:r>
            <a:r>
              <a:rPr lang="en-US" sz="1800" dirty="0">
                <a:latin typeface="Times New Roman" panose="02020603050405020304" pitchFamily="18" charset="0"/>
                <a:cs typeface="Times New Roman" panose="02020603050405020304" pitchFamily="18" charset="0"/>
              </a:rPr>
              <a:t>a measure of carbocation stability. </a:t>
            </a:r>
            <a:endParaRPr lang="en-US" sz="1800" dirty="0" smtClean="0">
              <a:latin typeface="Times New Roman" panose="02020603050405020304" pitchFamily="18" charset="0"/>
              <a:cs typeface="Times New Roman" panose="02020603050405020304" pitchFamily="18" charset="0"/>
            </a:endParaRPr>
          </a:p>
          <a:p>
            <a:endParaRPr lang="en-US" sz="1800" dirty="0">
              <a:latin typeface="Times New Roman" panose="02020603050405020304" pitchFamily="18" charset="0"/>
              <a:cs typeface="Times New Roman" panose="02020603050405020304" pitchFamily="18" charset="0"/>
            </a:endParaRPr>
          </a:p>
          <a:p>
            <a:pPr marL="0" indent="0">
              <a:buNone/>
            </a:pPr>
            <a:r>
              <a:rPr lang="en-US" sz="1800" dirty="0" smtClean="0">
                <a:latin typeface="Times New Roman" panose="02020603050405020304" pitchFamily="18" charset="0"/>
                <a:cs typeface="Times New Roman" panose="02020603050405020304" pitchFamily="18" charset="0"/>
              </a:rPr>
              <a:t>This </a:t>
            </a:r>
            <a:r>
              <a:rPr lang="en-US" sz="1800" dirty="0">
                <a:latin typeface="Times New Roman" panose="02020603050405020304" pitchFamily="18" charset="0"/>
                <a:cs typeface="Times New Roman" panose="02020603050405020304" pitchFamily="18" charset="0"/>
              </a:rPr>
              <a:t>quantity can be related to an </a:t>
            </a:r>
            <a:r>
              <a:rPr lang="en-US" sz="1800" dirty="0" smtClean="0">
                <a:latin typeface="Times New Roman" panose="02020603050405020304" pitchFamily="18" charset="0"/>
                <a:cs typeface="Times New Roman" panose="02020603050405020304" pitchFamily="18" charset="0"/>
              </a:rPr>
              <a:t>electrochemical potential </a:t>
            </a:r>
            <a:r>
              <a:rPr lang="en-US" sz="1800" dirty="0">
                <a:latin typeface="Times New Roman" panose="02020603050405020304" pitchFamily="18" charset="0"/>
                <a:cs typeface="Times New Roman" panose="02020603050405020304" pitchFamily="18" charset="0"/>
              </a:rPr>
              <a:t>by summation with the energy for hydrogen atom removal, i.e., the </a:t>
            </a:r>
            <a:r>
              <a:rPr lang="en-US" sz="1800" dirty="0" smtClean="0">
                <a:latin typeface="Times New Roman" panose="02020603050405020304" pitchFamily="18" charset="0"/>
                <a:cs typeface="Times New Roman" panose="02020603050405020304" pitchFamily="18" charset="0"/>
              </a:rPr>
              <a:t>hemolytic bond </a:t>
            </a:r>
            <a:r>
              <a:rPr lang="en-US" sz="1800" dirty="0">
                <a:latin typeface="Times New Roman" panose="02020603050405020304" pitchFamily="18" charset="0"/>
                <a:cs typeface="Times New Roman" panose="02020603050405020304" pitchFamily="18" charset="0"/>
              </a:rPr>
              <a:t>dissociation energy</a:t>
            </a:r>
            <a:r>
              <a:rPr lang="en-US" sz="1800" dirty="0" smtClean="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where </a:t>
            </a:r>
            <a:r>
              <a:rPr lang="en-US" sz="1800" dirty="0" smtClean="0">
                <a:latin typeface="Times New Roman" panose="02020603050405020304" pitchFamily="18" charset="0"/>
                <a:cs typeface="Times New Roman" panose="02020603050405020304" pitchFamily="18" charset="0"/>
              </a:rPr>
              <a:t>(H</a:t>
            </a:r>
            <a:r>
              <a:rPr lang="en-US" sz="1800" baseline="30000" dirty="0" smtClean="0">
                <a:latin typeface="Times New Roman" panose="02020603050405020304" pitchFamily="18" charset="0"/>
                <a:cs typeface="Times New Roman" panose="02020603050405020304" pitchFamily="18" charset="0"/>
              </a:rPr>
              <a:t>o</a:t>
            </a:r>
            <a:r>
              <a:rPr lang="en-US" sz="1800" dirty="0" smtClean="0">
                <a:latin typeface="Times New Roman" panose="02020603050405020304" pitchFamily="18" charset="0"/>
                <a:cs typeface="Times New Roman" panose="02020603050405020304" pitchFamily="18" charset="0"/>
              </a:rPr>
              <a:t>/H</a:t>
            </a:r>
            <a:r>
              <a:rPr lang="en-US" sz="1800" baseline="30000" dirty="0" smtClean="0">
                <a:latin typeface="Times New Roman" panose="02020603050405020304" pitchFamily="18" charset="0"/>
                <a:cs typeface="Times New Roman" panose="02020603050405020304" pitchFamily="18" charset="0"/>
              </a:rPr>
              <a:t>−</a:t>
            </a:r>
            <a:r>
              <a:rPr lang="en-US" sz="1800" dirty="0" smtClean="0">
                <a:latin typeface="Times New Roman" panose="02020603050405020304" pitchFamily="18" charset="0"/>
                <a:cs typeface="Times New Roman" panose="02020603050405020304" pitchFamily="18" charset="0"/>
              </a:rPr>
              <a:t>) and (R</a:t>
            </a:r>
            <a:r>
              <a:rPr lang="en-US" sz="1800" baseline="30000" dirty="0">
                <a:latin typeface="Times New Roman" panose="02020603050405020304" pitchFamily="18" charset="0"/>
                <a:cs typeface="Times New Roman" panose="02020603050405020304" pitchFamily="18" charset="0"/>
              </a:rPr>
              <a:t>+</a:t>
            </a:r>
            <a:r>
              <a:rPr lang="en-US" sz="1800" dirty="0">
                <a:latin typeface="Times New Roman" panose="02020603050405020304" pitchFamily="18" charset="0"/>
                <a:cs typeface="Times New Roman" panose="02020603050405020304" pitchFamily="18" charset="0"/>
              </a:rPr>
              <a:t>/</a:t>
            </a:r>
            <a:r>
              <a:rPr lang="en-US" sz="1800" dirty="0" smtClean="0">
                <a:latin typeface="Times New Roman" panose="02020603050405020304" pitchFamily="18" charset="0"/>
                <a:cs typeface="Times New Roman" panose="02020603050405020304" pitchFamily="18" charset="0"/>
              </a:rPr>
              <a:t>R</a:t>
            </a:r>
            <a:r>
              <a:rPr lang="en-US" sz="1800" baseline="30000" dirty="0" smtClean="0">
                <a:latin typeface="Times New Roman" panose="02020603050405020304" pitchFamily="18" charset="0"/>
                <a:cs typeface="Times New Roman" panose="02020603050405020304" pitchFamily="18" charset="0"/>
              </a:rPr>
              <a:t>o</a:t>
            </a:r>
            <a:r>
              <a:rPr lang="en-US" sz="1800" dirty="0" smtClean="0">
                <a:latin typeface="Times New Roman" panose="02020603050405020304" pitchFamily="18" charset="0"/>
                <a:cs typeface="Times New Roman" panose="02020603050405020304" pitchFamily="18" charset="0"/>
              </a:rPr>
              <a:t>) are </a:t>
            </a:r>
            <a:r>
              <a:rPr lang="en-US" sz="1800" dirty="0">
                <a:latin typeface="Times New Roman" panose="02020603050405020304" pitchFamily="18" charset="0"/>
                <a:cs typeface="Times New Roman" panose="02020603050405020304" pitchFamily="18" charset="0"/>
              </a:rPr>
              <a:t>one-electron oxidation potentials for H</a:t>
            </a:r>
            <a:r>
              <a:rPr lang="en-US" sz="1800" baseline="30000" dirty="0">
                <a:latin typeface="Times New Roman" panose="02020603050405020304" pitchFamily="18" charset="0"/>
                <a:cs typeface="Times New Roman" panose="02020603050405020304" pitchFamily="18" charset="0"/>
              </a:rPr>
              <a:t>−</a:t>
            </a:r>
            <a:r>
              <a:rPr lang="en-US" sz="1800" dirty="0">
                <a:latin typeface="Times New Roman" panose="02020603050405020304" pitchFamily="18" charset="0"/>
                <a:cs typeface="Times New Roman" panose="02020603050405020304" pitchFamily="18" charset="0"/>
              </a:rPr>
              <a:t> and </a:t>
            </a:r>
            <a:r>
              <a:rPr lang="en-US" sz="1800" dirty="0" smtClean="0">
                <a:latin typeface="Times New Roman" panose="02020603050405020304" pitchFamily="18" charset="0"/>
                <a:cs typeface="Times New Roman" panose="02020603050405020304" pitchFamily="18" charset="0"/>
              </a:rPr>
              <a:t>R</a:t>
            </a:r>
            <a:r>
              <a:rPr lang="en-US" sz="1800" baseline="30000" dirty="0" smtClean="0">
                <a:latin typeface="Times New Roman" panose="02020603050405020304" pitchFamily="18" charset="0"/>
                <a:cs typeface="Times New Roman" panose="02020603050405020304" pitchFamily="18" charset="0"/>
              </a:rPr>
              <a:t>o</a:t>
            </a:r>
            <a:r>
              <a:rPr lang="en-US" sz="1800" dirty="0" smtClean="0">
                <a:latin typeface="Times New Roman" panose="02020603050405020304" pitchFamily="18" charset="0"/>
                <a:cs typeface="Times New Roman" panose="02020603050405020304" pitchFamily="18" charset="0"/>
              </a:rPr>
              <a:t>.</a:t>
            </a:r>
          </a:p>
          <a:p>
            <a:pPr marL="0" indent="0">
              <a:buNone/>
            </a:pPr>
            <a:endParaRPr lang="en-US" sz="1800" dirty="0">
              <a:latin typeface="Times New Roman" panose="02020603050405020304" pitchFamily="18" charset="0"/>
              <a:cs typeface="Times New Roman" panose="02020603050405020304" pitchFamily="18" charset="0"/>
            </a:endParaRPr>
          </a:p>
          <a:p>
            <a:pPr marL="0" indent="0">
              <a:buNone/>
            </a:pPr>
            <a:r>
              <a:rPr lang="en-US" sz="1800" dirty="0" smtClean="0">
                <a:latin typeface="Times New Roman" panose="02020603050405020304" pitchFamily="18" charset="0"/>
                <a:cs typeface="Times New Roman" panose="02020603050405020304" pitchFamily="18" charset="0"/>
              </a:rPr>
              <a:t> </a:t>
            </a:r>
          </a:p>
          <a:p>
            <a:pPr marL="0" indent="0">
              <a:buNone/>
            </a:pPr>
            <a:endParaRPr lang="en-US" dirty="0" smtClean="0">
              <a:solidFill>
                <a:srgbClr val="FF0000"/>
              </a:solidFill>
              <a:latin typeface="Times New Roman" panose="02020603050405020304" pitchFamily="18" charset="0"/>
              <a:cs typeface="Times New Roman" panose="02020603050405020304" pitchFamily="18" charset="0"/>
            </a:endParaRPr>
          </a:p>
          <a:p>
            <a:pPr marL="0" indent="0">
              <a:buNone/>
            </a:pPr>
            <a:endParaRPr lang="en-US" dirty="0">
              <a:solidFill>
                <a:srgbClr val="FF0000"/>
              </a:solidFill>
              <a:latin typeface="Times New Roman" panose="02020603050405020304" pitchFamily="18" charset="0"/>
              <a:cs typeface="Times New Roman" panose="02020603050405020304" pitchFamily="18" charset="0"/>
            </a:endParaRPr>
          </a:p>
          <a:p>
            <a:pPr marL="0" indent="0">
              <a:buNone/>
            </a:pPr>
            <a:r>
              <a:rPr lang="en-US" dirty="0" smtClean="0">
                <a:solidFill>
                  <a:srgbClr val="FF0000"/>
                </a:solidFill>
                <a:latin typeface="Times New Roman" panose="02020603050405020304" pitchFamily="18" charset="0"/>
                <a:cs typeface="Times New Roman" panose="02020603050405020304" pitchFamily="18" charset="0"/>
              </a:rPr>
              <a:t>So</a:t>
            </a:r>
            <a:r>
              <a:rPr lang="en-US" dirty="0">
                <a:solidFill>
                  <a:srgbClr val="FF0000"/>
                </a:solidFill>
                <a:latin typeface="Times New Roman" panose="02020603050405020304" pitchFamily="18" charset="0"/>
                <a:cs typeface="Times New Roman" panose="02020603050405020304" pitchFamily="18" charset="0"/>
              </a:rPr>
              <a:t>:</a:t>
            </a:r>
          </a:p>
          <a:p>
            <a:pPr marL="0" indent="0">
              <a:buNone/>
            </a:pPr>
            <a:endParaRPr lang="en-US" sz="18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4506227" y="3372140"/>
            <a:ext cx="3321461" cy="523702"/>
          </a:xfrm>
          <a:prstGeom prst="rect">
            <a:avLst/>
          </a:prstGeom>
        </p:spPr>
      </p:pic>
      <p:pic>
        <p:nvPicPr>
          <p:cNvPr id="5" name="Picture 4"/>
          <p:cNvPicPr>
            <a:picLocks noChangeAspect="1"/>
          </p:cNvPicPr>
          <p:nvPr/>
        </p:nvPicPr>
        <p:blipFill>
          <a:blip r:embed="rId3"/>
          <a:stretch>
            <a:fillRect/>
          </a:stretch>
        </p:blipFill>
        <p:spPr>
          <a:xfrm>
            <a:off x="3967273" y="3837775"/>
            <a:ext cx="4756753" cy="1234345"/>
          </a:xfrm>
          <a:prstGeom prst="rect">
            <a:avLst/>
          </a:prstGeom>
        </p:spPr>
      </p:pic>
      <p:pic>
        <p:nvPicPr>
          <p:cNvPr id="6" name="Picture 5"/>
          <p:cNvPicPr>
            <a:picLocks noChangeAspect="1"/>
          </p:cNvPicPr>
          <p:nvPr/>
        </p:nvPicPr>
        <p:blipFill>
          <a:blip r:embed="rId4"/>
          <a:stretch>
            <a:fillRect/>
          </a:stretch>
        </p:blipFill>
        <p:spPr>
          <a:xfrm>
            <a:off x="4031971" y="5523114"/>
            <a:ext cx="4269972" cy="585586"/>
          </a:xfrm>
          <a:prstGeom prst="rect">
            <a:avLst/>
          </a:prstGeom>
        </p:spPr>
      </p:pic>
      <p:sp>
        <p:nvSpPr>
          <p:cNvPr id="2" name="Slide Number Placeholder 1"/>
          <p:cNvSpPr>
            <a:spLocks noGrp="1"/>
          </p:cNvSpPr>
          <p:nvPr>
            <p:ph type="sldNum" sz="quarter" idx="12"/>
          </p:nvPr>
        </p:nvSpPr>
        <p:spPr/>
        <p:txBody>
          <a:bodyPr/>
          <a:lstStyle/>
          <a:p>
            <a:fld id="{E97799C9-84D9-46D2-A11E-BCF8A720529D}" type="slidenum">
              <a:rPr lang="en-US" smtClean="0"/>
              <a:t>137</a:t>
            </a:fld>
            <a:endParaRPr lang="en-US" dirty="0"/>
          </a:p>
        </p:txBody>
      </p:sp>
    </p:spTree>
    <p:extLst>
      <p:ext uri="{BB962C8B-B14F-4D97-AF65-F5344CB8AC3E}">
        <p14:creationId xmlns:p14="http://schemas.microsoft.com/office/powerpoint/2010/main" val="818035923"/>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9105" y="884583"/>
            <a:ext cx="10573789" cy="5532842"/>
          </a:xfrm>
        </p:spPr>
        <p:txBody>
          <a:bodyPr>
            <a:noAutofit/>
          </a:bodyPr>
          <a:lstStyle/>
          <a:p>
            <a:pPr marL="0" indent="0" algn="just">
              <a:buNone/>
            </a:pPr>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former potential is about −</a:t>
            </a:r>
            <a:r>
              <a:rPr lang="en-US" sz="2000" dirty="0" smtClean="0">
                <a:latin typeface="Times New Roman" panose="02020603050405020304" pitchFamily="18" charset="0"/>
                <a:cs typeface="Times New Roman" panose="02020603050405020304" pitchFamily="18" charset="0"/>
              </a:rPr>
              <a:t>0.55V </a:t>
            </a:r>
            <a:r>
              <a:rPr lang="en-US" sz="2000" dirty="0">
                <a:latin typeface="Times New Roman" panose="02020603050405020304" pitchFamily="18" charset="0"/>
                <a:cs typeface="Times New Roman" panose="02020603050405020304" pitchFamily="18" charset="0"/>
              </a:rPr>
              <a:t>in DMSO. Measurement of R</a:t>
            </a:r>
            <a:r>
              <a:rPr lang="en-US" sz="2000" baseline="30000" dirty="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a:t>
            </a:r>
            <a:r>
              <a:rPr lang="en-US" sz="2000" dirty="0" smtClean="0">
                <a:latin typeface="Times New Roman" panose="02020603050405020304" pitchFamily="18" charset="0"/>
                <a:cs typeface="Times New Roman" panose="02020603050405020304" pitchFamily="18" charset="0"/>
              </a:rPr>
              <a:t>R</a:t>
            </a:r>
            <a:r>
              <a:rPr lang="en-US" sz="2000" baseline="30000" dirty="0" smtClean="0">
                <a:latin typeface="Times New Roman" panose="02020603050405020304" pitchFamily="18" charset="0"/>
                <a:cs typeface="Times New Roman" panose="02020603050405020304" pitchFamily="18" charset="0"/>
              </a:rPr>
              <a:t>o</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can </a:t>
            </a:r>
            <a:r>
              <a:rPr lang="en-US" sz="2000" dirty="0" smtClean="0">
                <a:latin typeface="Times New Roman" panose="02020603050405020304" pitchFamily="18" charset="0"/>
                <a:cs typeface="Times New Roman" panose="02020603050405020304" pitchFamily="18" charset="0"/>
              </a:rPr>
              <a:t>be accomplished </a:t>
            </a:r>
            <a:r>
              <a:rPr lang="en-US" sz="2000" dirty="0">
                <a:latin typeface="Times New Roman" panose="02020603050405020304" pitchFamily="18" charset="0"/>
                <a:cs typeface="Times New Roman" panose="02020603050405020304" pitchFamily="18" charset="0"/>
              </a:rPr>
              <a:t>by </a:t>
            </a:r>
            <a:r>
              <a:rPr lang="en-US" sz="2000" b="1" dirty="0">
                <a:latin typeface="Times New Roman" panose="02020603050405020304" pitchFamily="18" charset="0"/>
                <a:cs typeface="Times New Roman" panose="02020603050405020304" pitchFamily="18" charset="0"/>
              </a:rPr>
              <a:t>cyclic voltammetry </a:t>
            </a:r>
            <a:r>
              <a:rPr lang="en-US" sz="2000" dirty="0">
                <a:latin typeface="Times New Roman" panose="02020603050405020304" pitchFamily="18" charset="0"/>
                <a:cs typeface="Times New Roman" panose="02020603050405020304" pitchFamily="18" charset="0"/>
              </a:rPr>
              <a:t>for </a:t>
            </a:r>
            <a:r>
              <a:rPr lang="en-US" sz="2000" b="1" dirty="0">
                <a:latin typeface="Times New Roman" panose="02020603050405020304" pitchFamily="18" charset="0"/>
                <a:cs typeface="Times New Roman" panose="02020603050405020304" pitchFamily="18" charset="0"/>
              </a:rPr>
              <a:t>relatively stable </a:t>
            </a:r>
            <a:r>
              <a:rPr lang="en-US" sz="2000" b="1" dirty="0" err="1">
                <a:latin typeface="Times New Roman" panose="02020603050405020304" pitchFamily="18" charset="0"/>
                <a:cs typeface="Times New Roman" panose="02020603050405020304" pitchFamily="18" charset="0"/>
              </a:rPr>
              <a:t>carbocations</a:t>
            </a:r>
            <a:r>
              <a:rPr lang="en-US" sz="2000" b="1"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and by </a:t>
            </a:r>
            <a:r>
              <a:rPr lang="en-US" sz="2000" b="1" dirty="0" smtClean="0">
                <a:latin typeface="Times New Roman" panose="02020603050405020304" pitchFamily="18" charset="0"/>
                <a:cs typeface="Times New Roman" panose="02020603050405020304" pitchFamily="18" charset="0"/>
              </a:rPr>
              <a:t>other methods </a:t>
            </a:r>
            <a:r>
              <a:rPr lang="en-US" sz="2000" b="1" dirty="0">
                <a:latin typeface="Times New Roman" panose="02020603050405020304" pitchFamily="18" charset="0"/>
                <a:cs typeface="Times New Roman" panose="02020603050405020304" pitchFamily="18" charset="0"/>
              </a:rPr>
              <a:t>for less stable cations</a:t>
            </a:r>
            <a:r>
              <a:rPr lang="en-US" sz="2000" dirty="0">
                <a:latin typeface="Times New Roman" panose="02020603050405020304" pitchFamily="18" charset="0"/>
                <a:cs typeface="Times New Roman" panose="02020603050405020304" pitchFamily="18" charset="0"/>
              </a:rPr>
              <a:t>. The values obtained range from 83 kcal/</a:t>
            </a:r>
            <a:r>
              <a:rPr lang="en-US" sz="2000" dirty="0" err="1">
                <a:latin typeface="Times New Roman" panose="02020603050405020304" pitchFamily="18" charset="0"/>
                <a:cs typeface="Times New Roman" panose="02020603050405020304" pitchFamily="18" charset="0"/>
              </a:rPr>
              <a:t>mol</a:t>
            </a:r>
            <a:r>
              <a:rPr lang="en-US" sz="2000" dirty="0">
                <a:latin typeface="Times New Roman" panose="02020603050405020304" pitchFamily="18" charset="0"/>
                <a:cs typeface="Times New Roman" panose="02020603050405020304" pitchFamily="18" charset="0"/>
              </a:rPr>
              <a:t> for </a:t>
            </a:r>
            <a:r>
              <a:rPr lang="en-US" sz="2000" dirty="0" smtClean="0">
                <a:latin typeface="Times New Roman" panose="02020603050405020304" pitchFamily="18" charset="0"/>
                <a:cs typeface="Times New Roman" panose="02020603050405020304" pitchFamily="18" charset="0"/>
              </a:rPr>
              <a:t>the aromatic </a:t>
            </a:r>
            <a:r>
              <a:rPr lang="en-US" sz="2000" dirty="0" err="1">
                <a:latin typeface="Times New Roman" panose="02020603050405020304" pitchFamily="18" charset="0"/>
                <a:cs typeface="Times New Roman" panose="02020603050405020304" pitchFamily="18" charset="0"/>
              </a:rPr>
              <a:t>tropylium</a:t>
            </a:r>
            <a:r>
              <a:rPr lang="en-US" sz="2000" dirty="0">
                <a:latin typeface="Times New Roman" panose="02020603050405020304" pitchFamily="18" charset="0"/>
                <a:cs typeface="Times New Roman" panose="02020603050405020304" pitchFamily="18" charset="0"/>
              </a:rPr>
              <a:t> ion to 130 kcal/</a:t>
            </a:r>
            <a:r>
              <a:rPr lang="en-US" sz="2000" dirty="0" err="1">
                <a:latin typeface="Times New Roman" panose="02020603050405020304" pitchFamily="18" charset="0"/>
                <a:cs typeface="Times New Roman" panose="02020603050405020304" pitchFamily="18" charset="0"/>
              </a:rPr>
              <a:t>mol</a:t>
            </a:r>
            <a:r>
              <a:rPr lang="en-US" sz="2000" dirty="0">
                <a:latin typeface="Times New Roman" panose="02020603050405020304" pitchFamily="18" charset="0"/>
                <a:cs typeface="Times New Roman" panose="02020603050405020304" pitchFamily="18" charset="0"/>
              </a:rPr>
              <a:t> for a benzylic cation destabilized by a </a:t>
            </a:r>
            <a:r>
              <a:rPr lang="en-US" sz="2000" dirty="0" smtClean="0">
                <a:latin typeface="Times New Roman" panose="02020603050405020304" pitchFamily="18" charset="0"/>
                <a:cs typeface="Times New Roman" panose="02020603050405020304" pitchFamily="18" charset="0"/>
              </a:rPr>
              <a:t>EWG substituents</a:t>
            </a:r>
            <a:r>
              <a:rPr lang="en-US" sz="2000" dirty="0">
                <a:latin typeface="Times New Roman" panose="02020603050405020304" pitchFamily="18" charset="0"/>
                <a:cs typeface="Times New Roman" panose="02020603050405020304" pitchFamily="18" charset="0"/>
              </a:rPr>
              <a:t>. Some of these data are included in Table 4.16</a:t>
            </a:r>
            <a:r>
              <a:rPr lang="en-US" sz="2000" dirty="0" smtClean="0">
                <a:latin typeface="Times New Roman" panose="02020603050405020304" pitchFamily="18" charset="0"/>
                <a:cs typeface="Times New Roman" panose="02020603050405020304" pitchFamily="18" charset="0"/>
              </a:rPr>
              <a:t>.</a:t>
            </a:r>
          </a:p>
          <a:p>
            <a:pPr marL="0" indent="0" algn="just">
              <a:buNone/>
            </a:pPr>
            <a:r>
              <a:rPr lang="en-US" sz="2000" dirty="0" smtClean="0">
                <a:latin typeface="Times New Roman" panose="02020603050405020304" pitchFamily="18" charset="0"/>
                <a:cs typeface="Times New Roman" panose="02020603050405020304" pitchFamily="18" charset="0"/>
              </a:rPr>
              <a:t> </a:t>
            </a:r>
          </a:p>
          <a:p>
            <a:pPr marL="0" indent="0" algn="just">
              <a:buNone/>
            </a:pPr>
            <a:r>
              <a:rPr lang="en-US" sz="2000" dirty="0" smtClean="0">
                <a:latin typeface="Times New Roman" panose="02020603050405020304" pitchFamily="18" charset="0"/>
                <a:cs typeface="Times New Roman" panose="02020603050405020304" pitchFamily="18" charset="0"/>
              </a:rPr>
              <a:t>Note </a:t>
            </a:r>
            <a:r>
              <a:rPr lang="en-US" sz="2000" dirty="0">
                <a:latin typeface="Times New Roman" panose="02020603050405020304" pitchFamily="18" charset="0"/>
                <a:cs typeface="Times New Roman" panose="02020603050405020304" pitchFamily="18" charset="0"/>
              </a:rPr>
              <a:t>that these </a:t>
            </a:r>
            <a:r>
              <a:rPr lang="en-US" sz="2000" dirty="0" smtClean="0">
                <a:latin typeface="Times New Roman" panose="02020603050405020304" pitchFamily="18" charset="0"/>
                <a:cs typeface="Times New Roman" panose="02020603050405020304" pitchFamily="18" charset="0"/>
              </a:rPr>
              <a:t>values are </a:t>
            </a:r>
            <a:r>
              <a:rPr lang="en-US" sz="2000" dirty="0">
                <a:latin typeface="Times New Roman" panose="02020603050405020304" pitchFamily="18" charset="0"/>
                <a:cs typeface="Times New Roman" panose="02020603050405020304" pitchFamily="18" charset="0"/>
              </a:rPr>
              <a:t>considerably smaller than the corresponding gas phase values, which range </a:t>
            </a:r>
            <a:r>
              <a:rPr lang="en-US" sz="2000" dirty="0" smtClean="0">
                <a:latin typeface="Times New Roman" panose="02020603050405020304" pitchFamily="18" charset="0"/>
                <a:cs typeface="Times New Roman" panose="02020603050405020304" pitchFamily="18" charset="0"/>
              </a:rPr>
              <a:t>from 200 </a:t>
            </a:r>
            <a:r>
              <a:rPr lang="en-US" sz="2000" dirty="0">
                <a:latin typeface="Times New Roman" panose="02020603050405020304" pitchFamily="18" charset="0"/>
                <a:cs typeface="Times New Roman" panose="02020603050405020304" pitchFamily="18" charset="0"/>
              </a:rPr>
              <a:t>kcal/</a:t>
            </a:r>
            <a:r>
              <a:rPr lang="en-US" sz="2000" dirty="0" err="1">
                <a:latin typeface="Times New Roman" panose="02020603050405020304" pitchFamily="18" charset="0"/>
                <a:cs typeface="Times New Roman" panose="02020603050405020304" pitchFamily="18" charset="0"/>
              </a:rPr>
              <a:t>mol</a:t>
            </a:r>
            <a:r>
              <a:rPr lang="en-US" sz="2000" dirty="0">
                <a:latin typeface="Times New Roman" panose="02020603050405020304" pitchFamily="18" charset="0"/>
                <a:cs typeface="Times New Roman" panose="02020603050405020304" pitchFamily="18" charset="0"/>
              </a:rPr>
              <a:t> for </a:t>
            </a:r>
            <a:r>
              <a:rPr lang="en-US" sz="2000" dirty="0" err="1">
                <a:latin typeface="Times New Roman" panose="02020603050405020304" pitchFamily="18" charset="0"/>
                <a:cs typeface="Times New Roman" panose="02020603050405020304" pitchFamily="18" charset="0"/>
              </a:rPr>
              <a:t>tropylium</a:t>
            </a:r>
            <a:r>
              <a:rPr lang="en-US" sz="2000" dirty="0">
                <a:latin typeface="Times New Roman" panose="02020603050405020304" pitchFamily="18" charset="0"/>
                <a:cs typeface="Times New Roman" panose="02020603050405020304" pitchFamily="18" charset="0"/>
              </a:rPr>
              <a:t> ion to 239 kcal/</a:t>
            </a:r>
            <a:r>
              <a:rPr lang="en-US" sz="2000" dirty="0" err="1">
                <a:latin typeface="Times New Roman" panose="02020603050405020304" pitchFamily="18" charset="0"/>
                <a:cs typeface="Times New Roman" panose="02020603050405020304" pitchFamily="18" charset="0"/>
              </a:rPr>
              <a:t>mol</a:t>
            </a:r>
            <a:r>
              <a:rPr lang="en-US" sz="2000" dirty="0">
                <a:latin typeface="Times New Roman" panose="02020603050405020304" pitchFamily="18" charset="0"/>
                <a:cs typeface="Times New Roman" panose="02020603050405020304" pitchFamily="18" charset="0"/>
              </a:rPr>
              <a:t> for the benzyl cation, although </a:t>
            </a:r>
            <a:r>
              <a:rPr lang="en-US" sz="2000" dirty="0" smtClean="0">
                <a:latin typeface="Times New Roman" panose="02020603050405020304" pitchFamily="18" charset="0"/>
                <a:cs typeface="Times New Roman" panose="02020603050405020304" pitchFamily="18" charset="0"/>
              </a:rPr>
              <a:t>the </a:t>
            </a:r>
            <a:r>
              <a:rPr lang="en-US" sz="2000" i="1" dirty="0" smtClean="0">
                <a:latin typeface="Times New Roman" panose="02020603050405020304" pitchFamily="18" charset="0"/>
                <a:cs typeface="Times New Roman" panose="02020603050405020304" pitchFamily="18" charset="0"/>
              </a:rPr>
              <a:t>difference </a:t>
            </a:r>
            <a:r>
              <a:rPr lang="en-US" sz="2000" dirty="0">
                <a:latin typeface="Times New Roman" panose="02020603050405020304" pitchFamily="18" charset="0"/>
                <a:cs typeface="Times New Roman" panose="02020603050405020304" pitchFamily="18" charset="0"/>
              </a:rPr>
              <a:t>in stability is quite similar. This is the result of solvent stabilization</a:t>
            </a:r>
            <a:r>
              <a:rPr lang="en-US" sz="2000" dirty="0" smtClean="0">
                <a:latin typeface="Times New Roman" panose="02020603050405020304" pitchFamily="18" charset="0"/>
                <a:cs typeface="Times New Roman" panose="02020603050405020304" pitchFamily="18" charset="0"/>
              </a:rPr>
              <a:t>. </a:t>
            </a:r>
          </a:p>
          <a:p>
            <a:pPr algn="just"/>
            <a:endParaRPr lang="en-US" sz="2000" dirty="0" smtClean="0">
              <a:latin typeface="Times New Roman" panose="02020603050405020304" pitchFamily="18" charset="0"/>
              <a:cs typeface="Times New Roman" panose="02020603050405020304" pitchFamily="18" charset="0"/>
            </a:endParaRPr>
          </a:p>
          <a:p>
            <a:pPr marL="0" indent="0" algn="just">
              <a:buNone/>
            </a:pPr>
            <a:r>
              <a:rPr lang="en-US" sz="2000" dirty="0" smtClean="0">
                <a:latin typeface="Times New Roman" panose="02020603050405020304" pitchFamily="18" charset="0"/>
                <a:cs typeface="Times New Roman" panose="02020603050405020304" pitchFamily="18" charset="0"/>
              </a:rPr>
              <a:t>It </a:t>
            </a:r>
            <a:r>
              <a:rPr lang="en-US" sz="2000" dirty="0">
                <a:latin typeface="Times New Roman" panose="02020603050405020304" pitchFamily="18" charset="0"/>
                <a:cs typeface="Times New Roman" panose="02020603050405020304" pitchFamily="18" charset="0"/>
              </a:rPr>
              <a:t>is possible to obtain thermodynamic data for the ionization of alkyl </a:t>
            </a:r>
            <a:r>
              <a:rPr lang="en-US" sz="2000" dirty="0" smtClean="0">
                <a:latin typeface="Times New Roman" panose="02020603050405020304" pitchFamily="18" charset="0"/>
                <a:cs typeface="Times New Roman" panose="02020603050405020304" pitchFamily="18" charset="0"/>
              </a:rPr>
              <a:t>chlorides by </a:t>
            </a:r>
            <a:r>
              <a:rPr lang="en-US" sz="2000" dirty="0">
                <a:latin typeface="Times New Roman" panose="02020603050405020304" pitchFamily="18" charset="0"/>
                <a:cs typeface="Times New Roman" panose="02020603050405020304" pitchFamily="18" charset="0"/>
              </a:rPr>
              <a:t>reaction with SbF</a:t>
            </a:r>
            <a:r>
              <a:rPr lang="en-US" sz="2000" baseline="-25000" dirty="0">
                <a:latin typeface="Times New Roman" panose="02020603050405020304" pitchFamily="18" charset="0"/>
                <a:cs typeface="Times New Roman" panose="02020603050405020304" pitchFamily="18" charset="0"/>
              </a:rPr>
              <a:t>5</a:t>
            </a:r>
            <a:r>
              <a:rPr lang="en-US" sz="2000" dirty="0">
                <a:latin typeface="Times New Roman" panose="02020603050405020304" pitchFamily="18" charset="0"/>
                <a:cs typeface="Times New Roman" panose="02020603050405020304" pitchFamily="18" charset="0"/>
              </a:rPr>
              <a:t>, a strong Lewis acid, in the </a:t>
            </a:r>
            <a:r>
              <a:rPr lang="en-US" sz="2000" dirty="0" err="1">
                <a:latin typeface="Times New Roman" panose="02020603050405020304" pitchFamily="18" charset="0"/>
                <a:cs typeface="Times New Roman" panose="02020603050405020304" pitchFamily="18" charset="0"/>
              </a:rPr>
              <a:t>nonnucleophilic</a:t>
            </a:r>
            <a:r>
              <a:rPr lang="en-US" sz="2000" dirty="0">
                <a:latin typeface="Times New Roman" panose="02020603050405020304" pitchFamily="18" charset="0"/>
                <a:cs typeface="Times New Roman" panose="02020603050405020304" pitchFamily="18" charset="0"/>
              </a:rPr>
              <a:t> solvent </a:t>
            </a:r>
            <a:r>
              <a:rPr lang="en-US" sz="2000" dirty="0" smtClean="0">
                <a:latin typeface="Times New Roman" panose="02020603050405020304" pitchFamily="18" charset="0"/>
                <a:cs typeface="Times New Roman" panose="02020603050405020304" pitchFamily="18" charset="0"/>
              </a:rPr>
              <a:t>SO</a:t>
            </a:r>
            <a:r>
              <a:rPr lang="en-US" sz="2000" baseline="-25000" dirty="0" smtClean="0">
                <a:latin typeface="Times New Roman" panose="02020603050405020304" pitchFamily="18" charset="0"/>
                <a:cs typeface="Times New Roman" panose="02020603050405020304" pitchFamily="18" charset="0"/>
              </a:rPr>
              <a:t>2</a:t>
            </a:r>
            <a:r>
              <a:rPr lang="en-US" sz="2000" dirty="0" smtClean="0">
                <a:latin typeface="Times New Roman" panose="02020603050405020304" pitchFamily="18" charset="0"/>
                <a:cs typeface="Times New Roman" panose="02020603050405020304" pitchFamily="18" charset="0"/>
              </a:rPr>
              <a:t>ClF. The </a:t>
            </a:r>
            <a:r>
              <a:rPr lang="en-US" sz="2000" dirty="0">
                <a:latin typeface="Times New Roman" panose="02020603050405020304" pitchFamily="18" charset="0"/>
                <a:cs typeface="Times New Roman" panose="02020603050405020304" pitchFamily="18" charset="0"/>
              </a:rPr>
              <a:t>solvation energies of the </a:t>
            </a:r>
            <a:r>
              <a:rPr lang="en-US" sz="2000" dirty="0" err="1">
                <a:latin typeface="Times New Roman" panose="02020603050405020304" pitchFamily="18" charset="0"/>
                <a:cs typeface="Times New Roman" panose="02020603050405020304" pitchFamily="18" charset="0"/>
              </a:rPr>
              <a:t>carbocations</a:t>
            </a:r>
            <a:r>
              <a:rPr lang="en-US" sz="2000" dirty="0">
                <a:latin typeface="Times New Roman" panose="02020603050405020304" pitchFamily="18" charset="0"/>
                <a:cs typeface="Times New Roman" panose="02020603050405020304" pitchFamily="18" charset="0"/>
              </a:rPr>
              <a:t> in this medium are small and do not </a:t>
            </a:r>
            <a:r>
              <a:rPr lang="en-US" sz="2000" dirty="0" smtClean="0">
                <a:latin typeface="Times New Roman" panose="02020603050405020304" pitchFamily="18" charset="0"/>
                <a:cs typeface="Times New Roman" panose="02020603050405020304" pitchFamily="18" charset="0"/>
              </a:rPr>
              <a:t>differ much </a:t>
            </a:r>
            <a:r>
              <a:rPr lang="en-US" sz="2000" dirty="0">
                <a:latin typeface="Times New Roman" panose="02020603050405020304" pitchFamily="18" charset="0"/>
                <a:cs typeface="Times New Roman" panose="02020603050405020304" pitchFamily="18" charset="0"/>
              </a:rPr>
              <a:t>from one another, which makes comparison of </a:t>
            </a:r>
            <a:r>
              <a:rPr lang="en-US" sz="2000" dirty="0" err="1">
                <a:latin typeface="Times New Roman" panose="02020603050405020304" pitchFamily="18" charset="0"/>
                <a:cs typeface="Times New Roman" panose="02020603050405020304" pitchFamily="18" charset="0"/>
              </a:rPr>
              <a:t>nonisomeric</a:t>
            </a:r>
            <a:r>
              <a:rPr lang="en-US" sz="2000" dirty="0">
                <a:latin typeface="Times New Roman" panose="02020603050405020304" pitchFamily="18" charset="0"/>
                <a:cs typeface="Times New Roman" panose="02020603050405020304" pitchFamily="18" charset="0"/>
              </a:rPr>
              <a:t> systems reasonable</a:t>
            </a:r>
            <a:r>
              <a:rPr lang="en-US" sz="2000" dirty="0" smtClean="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E97799C9-84D9-46D2-A11E-BCF8A720529D}" type="slidenum">
              <a:rPr lang="en-US" smtClean="0"/>
              <a:t>138</a:t>
            </a:fld>
            <a:endParaRPr lang="en-US" dirty="0"/>
          </a:p>
        </p:txBody>
      </p:sp>
    </p:spTree>
    <p:extLst>
      <p:ext uri="{BB962C8B-B14F-4D97-AF65-F5344CB8AC3E}">
        <p14:creationId xmlns:p14="http://schemas.microsoft.com/office/powerpoint/2010/main" val="2691690279"/>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069869" y="864524"/>
            <a:ext cx="7996844" cy="5237018"/>
          </a:xfrm>
          <a:prstGeom prst="rect">
            <a:avLst/>
          </a:prstGeom>
        </p:spPr>
      </p:pic>
      <p:sp>
        <p:nvSpPr>
          <p:cNvPr id="3" name="Slide Number Placeholder 2"/>
          <p:cNvSpPr>
            <a:spLocks noGrp="1"/>
          </p:cNvSpPr>
          <p:nvPr>
            <p:ph type="sldNum" sz="quarter" idx="12"/>
          </p:nvPr>
        </p:nvSpPr>
        <p:spPr/>
        <p:txBody>
          <a:bodyPr/>
          <a:lstStyle/>
          <a:p>
            <a:fld id="{E97799C9-84D9-46D2-A11E-BCF8A720529D}" type="slidenum">
              <a:rPr lang="en-US" smtClean="0"/>
              <a:t>139</a:t>
            </a:fld>
            <a:endParaRPr lang="en-US" dirty="0"/>
          </a:p>
        </p:txBody>
      </p:sp>
    </p:spTree>
    <p:extLst>
      <p:ext uri="{BB962C8B-B14F-4D97-AF65-F5344CB8AC3E}">
        <p14:creationId xmlns:p14="http://schemas.microsoft.com/office/powerpoint/2010/main" val="29026518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t>Substitution by the Direct Displacement </a:t>
            </a:r>
            <a:r>
              <a:rPr lang="en-US" sz="2800" dirty="0"/>
              <a:t>S</a:t>
            </a:r>
            <a:r>
              <a:rPr lang="en-US" sz="2800" b="1" i="1" baseline="-25000" dirty="0"/>
              <a:t>N</a:t>
            </a:r>
            <a:r>
              <a:rPr lang="en-US" sz="2800" b="1" dirty="0"/>
              <a:t>2</a:t>
            </a:r>
            <a:r>
              <a:rPr lang="en-US" sz="2800" dirty="0"/>
              <a:t> </a:t>
            </a:r>
            <a:r>
              <a:rPr lang="en-US" sz="2800" b="1" dirty="0"/>
              <a:t>Mechanism</a:t>
            </a:r>
            <a:endParaRPr lang="en-US" sz="2800" dirty="0"/>
          </a:p>
        </p:txBody>
      </p:sp>
      <p:sp>
        <p:nvSpPr>
          <p:cNvPr id="3" name="Content Placeholder 2"/>
          <p:cNvSpPr>
            <a:spLocks noGrp="1"/>
          </p:cNvSpPr>
          <p:nvPr>
            <p:ph idx="1"/>
          </p:nvPr>
        </p:nvSpPr>
        <p:spPr>
          <a:xfrm>
            <a:off x="847898" y="2556931"/>
            <a:ext cx="10457411" cy="3677613"/>
          </a:xfrm>
        </p:spPr>
        <p:txBody>
          <a:bodyPr>
            <a:normAutofit fontScale="92500"/>
          </a:bodyPr>
          <a:lstStyle/>
          <a:p>
            <a:pPr algn="just"/>
            <a:r>
              <a:rPr lang="en-US" dirty="0" smtClean="0">
                <a:latin typeface="Times New Roman" panose="02020603050405020304" pitchFamily="18" charset="0"/>
                <a:cs typeface="Times New Roman" panose="02020603050405020304" pitchFamily="18" charset="0"/>
              </a:rPr>
              <a:t>It is concerted. </a:t>
            </a:r>
          </a:p>
          <a:p>
            <a:pPr algn="just"/>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reactant is attacked by </a:t>
            </a:r>
            <a:r>
              <a:rPr lang="en-US" dirty="0" smtClean="0">
                <a:latin typeface="Times New Roman" panose="02020603050405020304" pitchFamily="18" charset="0"/>
                <a:cs typeface="Times New Roman" panose="02020603050405020304" pitchFamily="18" charset="0"/>
              </a:rPr>
              <a:t>a nucleophile </a:t>
            </a:r>
            <a:r>
              <a:rPr lang="en-US" dirty="0">
                <a:latin typeface="Times New Roman" panose="02020603050405020304" pitchFamily="18" charset="0"/>
                <a:cs typeface="Times New Roman" panose="02020603050405020304" pitchFamily="18" charset="0"/>
              </a:rPr>
              <a:t>from the side opposite the leaving </a:t>
            </a:r>
            <a:r>
              <a:rPr lang="en-US" dirty="0" smtClean="0">
                <a:latin typeface="Times New Roman" panose="02020603050405020304" pitchFamily="18" charset="0"/>
                <a:cs typeface="Times New Roman" panose="02020603050405020304" pitchFamily="18" charset="0"/>
              </a:rPr>
              <a:t>group.</a:t>
            </a:r>
          </a:p>
          <a:p>
            <a:pPr algn="just"/>
            <a:r>
              <a:rPr lang="en-US" dirty="0" smtClean="0">
                <a:latin typeface="Times New Roman" panose="02020603050405020304" pitchFamily="18" charset="0"/>
                <a:cs typeface="Times New Roman" panose="02020603050405020304" pitchFamily="18" charset="0"/>
              </a:rPr>
              <a:t>The TS </a:t>
            </a:r>
            <a:r>
              <a:rPr lang="en-US" dirty="0">
                <a:latin typeface="Times New Roman" panose="02020603050405020304" pitchFamily="18" charset="0"/>
                <a:cs typeface="Times New Roman" panose="02020603050405020304" pitchFamily="18" charset="0"/>
              </a:rPr>
              <a:t>has trigonal </a:t>
            </a:r>
            <a:r>
              <a:rPr lang="en-US" dirty="0" err="1">
                <a:latin typeface="Times New Roman" panose="02020603050405020304" pitchFamily="18" charset="0"/>
                <a:cs typeface="Times New Roman" panose="02020603050405020304" pitchFamily="18" charset="0"/>
              </a:rPr>
              <a:t>bipyramidal</a:t>
            </a:r>
            <a:r>
              <a:rPr lang="en-US" dirty="0">
                <a:latin typeface="Times New Roman" panose="02020603050405020304" pitchFamily="18" charset="0"/>
                <a:cs typeface="Times New Roman" panose="02020603050405020304" pitchFamily="18" charset="0"/>
              </a:rPr>
              <a:t> geometry with a </a:t>
            </a:r>
            <a:r>
              <a:rPr lang="en-US" dirty="0" err="1">
                <a:latin typeface="Times New Roman" panose="02020603050405020304" pitchFamily="18" charset="0"/>
                <a:cs typeface="Times New Roman" panose="02020603050405020304" pitchFamily="18" charset="0"/>
              </a:rPr>
              <a:t>pentacoordinate</a:t>
            </a:r>
            <a:r>
              <a:rPr lang="en-US" dirty="0">
                <a:latin typeface="Times New Roman" panose="02020603050405020304" pitchFamily="18" charset="0"/>
                <a:cs typeface="Times New Roman" panose="02020603050405020304" pitchFamily="18" charset="0"/>
              </a:rPr>
              <a:t> carbon. </a:t>
            </a:r>
            <a:endParaRPr lang="en-US" dirty="0" smtClean="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These reactions exhibit </a:t>
            </a:r>
            <a:r>
              <a:rPr lang="en-US" dirty="0">
                <a:latin typeface="Times New Roman" panose="02020603050405020304" pitchFamily="18" charset="0"/>
                <a:cs typeface="Times New Roman" panose="02020603050405020304" pitchFamily="18" charset="0"/>
              </a:rPr>
              <a:t>second-order </a:t>
            </a:r>
            <a:r>
              <a:rPr lang="en-US" dirty="0" smtClean="0">
                <a:latin typeface="Times New Roman" panose="02020603050405020304" pitchFamily="18" charset="0"/>
                <a:cs typeface="Times New Roman" panose="02020603050405020304" pitchFamily="18" charset="0"/>
              </a:rPr>
              <a:t>kinetics</a:t>
            </a:r>
          </a:p>
          <a:p>
            <a:pPr algn="just"/>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mechanistic designation is </a:t>
            </a:r>
            <a:r>
              <a:rPr lang="en-US" dirty="0" smtClean="0">
                <a:latin typeface="Times New Roman" panose="02020603050405020304" pitchFamily="18" charset="0"/>
                <a:cs typeface="Times New Roman" panose="02020603050405020304" pitchFamily="18" charset="0"/>
              </a:rPr>
              <a:t>S</a:t>
            </a:r>
            <a:r>
              <a:rPr lang="en-US" baseline="-25000" dirty="0" smtClean="0">
                <a:latin typeface="Times New Roman" panose="02020603050405020304" pitchFamily="18" charset="0"/>
                <a:cs typeface="Times New Roman" panose="02020603050405020304" pitchFamily="18" charset="0"/>
              </a:rPr>
              <a:t>N</a:t>
            </a:r>
            <a:r>
              <a:rPr lang="en-US" dirty="0" smtClean="0">
                <a:latin typeface="Times New Roman" panose="02020603050405020304" pitchFamily="18" charset="0"/>
                <a:cs typeface="Times New Roman" panose="02020603050405020304" pitchFamily="18" charset="0"/>
              </a:rPr>
              <a:t>2 </a:t>
            </a:r>
            <a:r>
              <a:rPr lang="en-US" dirty="0">
                <a:latin typeface="Times New Roman" panose="02020603050405020304" pitchFamily="18" charset="0"/>
                <a:cs typeface="Times New Roman" panose="02020603050405020304" pitchFamily="18" charset="0"/>
              </a:rPr>
              <a:t>for </a:t>
            </a:r>
            <a:r>
              <a:rPr lang="en-US" i="1" dirty="0">
                <a:latin typeface="Times New Roman" panose="02020603050405020304" pitchFamily="18" charset="0"/>
                <a:cs typeface="Times New Roman" panose="02020603050405020304" pitchFamily="18" charset="0"/>
              </a:rPr>
              <a:t>substitution</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nucleophilic</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bimolecular</a:t>
            </a:r>
            <a:r>
              <a:rPr lang="en-US" dirty="0">
                <a:latin typeface="Times New Roman" panose="02020603050405020304" pitchFamily="18" charset="0"/>
                <a:cs typeface="Times New Roman" panose="02020603050405020304" pitchFamily="18" charset="0"/>
              </a:rPr>
              <a:t>.</a:t>
            </a:r>
          </a:p>
          <a:p>
            <a:pPr algn="just"/>
            <a:r>
              <a:rPr lang="en-US" dirty="0">
                <a:latin typeface="Times New Roman" panose="02020603050405020304" pitchFamily="18" charset="0"/>
                <a:cs typeface="Times New Roman" panose="02020603050405020304" pitchFamily="18" charset="0"/>
              </a:rPr>
              <a:t>A reaction energy diagram </a:t>
            </a:r>
            <a:r>
              <a:rPr lang="en-US" dirty="0" smtClean="0">
                <a:latin typeface="Times New Roman" panose="02020603050405020304" pitchFamily="18" charset="0"/>
                <a:cs typeface="Times New Roman" panose="02020603050405020304" pitchFamily="18" charset="0"/>
              </a:rPr>
              <a:t>is </a:t>
            </a:r>
            <a:r>
              <a:rPr lang="en-US" dirty="0">
                <a:latin typeface="Times New Roman" panose="02020603050405020304" pitchFamily="18" charset="0"/>
                <a:cs typeface="Times New Roman" panose="02020603050405020304" pitchFamily="18" charset="0"/>
              </a:rPr>
              <a:t>given in Figure 4.3. </a:t>
            </a:r>
            <a:endParaRPr lang="en-US" dirty="0" smtClean="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A symmetric diagram </a:t>
            </a:r>
            <a:r>
              <a:rPr lang="en-US" dirty="0">
                <a:latin typeface="Times New Roman" panose="02020603050405020304" pitchFamily="18" charset="0"/>
                <a:cs typeface="Times New Roman" panose="02020603050405020304" pitchFamily="18" charset="0"/>
              </a:rPr>
              <a:t>such as the one in the </a:t>
            </a:r>
            <a:r>
              <a:rPr lang="en-US" dirty="0" smtClean="0">
                <a:latin typeface="Times New Roman" panose="02020603050405020304" pitchFamily="18" charset="0"/>
                <a:cs typeface="Times New Roman" panose="02020603050405020304" pitchFamily="18" charset="0"/>
              </a:rPr>
              <a:t>figure </a:t>
            </a:r>
            <a:r>
              <a:rPr lang="en-US" dirty="0">
                <a:latin typeface="Times New Roman" panose="02020603050405020304" pitchFamily="18" charset="0"/>
                <a:cs typeface="Times New Roman" panose="02020603050405020304" pitchFamily="18" charset="0"/>
              </a:rPr>
              <a:t>would correspond, for example, to exchange </a:t>
            </a:r>
            <a:r>
              <a:rPr lang="en-US" dirty="0" smtClean="0">
                <a:latin typeface="Times New Roman" panose="02020603050405020304" pitchFamily="18" charset="0"/>
                <a:cs typeface="Times New Roman" panose="02020603050405020304" pitchFamily="18" charset="0"/>
              </a:rPr>
              <a:t>of iodide </a:t>
            </a:r>
            <a:r>
              <a:rPr lang="en-US" dirty="0">
                <a:latin typeface="Times New Roman" panose="02020603050405020304" pitchFamily="18" charset="0"/>
                <a:cs typeface="Times New Roman" panose="02020603050405020304" pitchFamily="18" charset="0"/>
              </a:rPr>
              <a:t>by an </a:t>
            </a:r>
            <a:r>
              <a:rPr lang="en-US" dirty="0" smtClean="0">
                <a:latin typeface="Times New Roman" panose="02020603050405020304" pitchFamily="18" charset="0"/>
                <a:cs typeface="Times New Roman" panose="02020603050405020304" pitchFamily="18" charset="0"/>
              </a:rPr>
              <a:t>S</a:t>
            </a:r>
            <a:r>
              <a:rPr lang="en-US" baseline="-25000" dirty="0" smtClean="0">
                <a:latin typeface="Times New Roman" panose="02020603050405020304" pitchFamily="18" charset="0"/>
                <a:cs typeface="Times New Roman" panose="02020603050405020304" pitchFamily="18" charset="0"/>
              </a:rPr>
              <a:t>N</a:t>
            </a:r>
            <a:r>
              <a:rPr lang="en-US" dirty="0" smtClean="0">
                <a:latin typeface="Times New Roman" panose="02020603050405020304" pitchFamily="18" charset="0"/>
                <a:cs typeface="Times New Roman" panose="02020603050405020304" pitchFamily="18" charset="0"/>
              </a:rPr>
              <a:t>2 </a:t>
            </a:r>
            <a:r>
              <a:rPr lang="en-US" dirty="0">
                <a:latin typeface="Times New Roman" panose="02020603050405020304" pitchFamily="18" charset="0"/>
                <a:cs typeface="Times New Roman" panose="02020603050405020304" pitchFamily="18" charset="0"/>
              </a:rPr>
              <a:t>mechanism.</a:t>
            </a:r>
          </a:p>
        </p:txBody>
      </p:sp>
      <p:sp>
        <p:nvSpPr>
          <p:cNvPr id="4" name="Slide Number Placeholder 3"/>
          <p:cNvSpPr>
            <a:spLocks noGrp="1"/>
          </p:cNvSpPr>
          <p:nvPr>
            <p:ph type="sldNum" sz="quarter" idx="12"/>
          </p:nvPr>
        </p:nvSpPr>
        <p:spPr/>
        <p:txBody>
          <a:bodyPr/>
          <a:lstStyle/>
          <a:p>
            <a:fld id="{E97799C9-84D9-46D2-A11E-BCF8A720529D}" type="slidenum">
              <a:rPr lang="en-US" smtClean="0"/>
              <a:t>14</a:t>
            </a:fld>
            <a:endParaRPr lang="en-US" dirty="0"/>
          </a:p>
        </p:txBody>
      </p:sp>
    </p:spTree>
    <p:extLst>
      <p:ext uri="{BB962C8B-B14F-4D97-AF65-F5344CB8AC3E}">
        <p14:creationId xmlns:p14="http://schemas.microsoft.com/office/powerpoint/2010/main" val="2333168244"/>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7357" y="1560443"/>
            <a:ext cx="10557164" cy="4202264"/>
          </a:xfrm>
        </p:spPr>
        <p:txBody>
          <a:bodyPr>
            <a:noAutofit/>
          </a:bodyPr>
          <a:lstStyle/>
          <a:p>
            <a:pPr marL="0" indent="0" algn="just">
              <a:buNone/>
            </a:pPr>
            <a:r>
              <a:rPr lang="en-US" sz="2000" dirty="0">
                <a:latin typeface="Times New Roman" panose="02020603050405020304" pitchFamily="18" charset="0"/>
                <a:cs typeface="Times New Roman" panose="02020603050405020304" pitchFamily="18" charset="0"/>
              </a:rPr>
              <a:t>As long as subsequent reactions of the carbocation can be avoided, the thermodynamic characteristics of the ionization reactions provide a measure of the relative ease of carbocation formation in solution. </a:t>
            </a:r>
            <a:endParaRPr lang="en-US" sz="2000" dirty="0" smtClean="0">
              <a:latin typeface="Times New Roman" panose="02020603050405020304" pitchFamily="18" charset="0"/>
              <a:cs typeface="Times New Roman" panose="02020603050405020304" pitchFamily="18" charset="0"/>
            </a:endParaRPr>
          </a:p>
          <a:p>
            <a:pPr marL="0" indent="0" algn="just">
              <a:buNone/>
            </a:pPr>
            <a:endParaRPr lang="en-US" sz="2000" dirty="0" smtClean="0">
              <a:latin typeface="Times New Roman" panose="02020603050405020304" pitchFamily="18" charset="0"/>
              <a:cs typeface="Times New Roman" panose="02020603050405020304" pitchFamily="18" charset="0"/>
            </a:endParaRPr>
          </a:p>
          <a:p>
            <a:pPr marL="0" indent="0" algn="just">
              <a:buNone/>
            </a:pPr>
            <a:r>
              <a:rPr lang="en-US" sz="2000" dirty="0" smtClean="0">
                <a:latin typeface="Times New Roman" panose="02020603050405020304" pitchFamily="18" charset="0"/>
                <a:cs typeface="Times New Roman" panose="02020603050405020304" pitchFamily="18" charset="0"/>
              </a:rPr>
              <a:t>There </a:t>
            </a:r>
            <a:r>
              <a:rPr lang="en-US" sz="2000" dirty="0">
                <a:latin typeface="Times New Roman" panose="02020603050405020304" pitchFamily="18" charset="0"/>
                <a:cs typeface="Times New Roman" panose="02020603050405020304" pitchFamily="18" charset="0"/>
              </a:rPr>
              <a:t>is good correlation between these data and the </a:t>
            </a:r>
            <a:r>
              <a:rPr lang="en-US" sz="2000" dirty="0" smtClean="0">
                <a:latin typeface="Times New Roman" panose="02020603050405020304" pitchFamily="18" charset="0"/>
                <a:cs typeface="Times New Roman" panose="02020603050405020304" pitchFamily="18" charset="0"/>
              </a:rPr>
              <a:t>gas </a:t>
            </a:r>
            <a:r>
              <a:rPr lang="en-US" sz="2000" dirty="0">
                <a:latin typeface="Times New Roman" panose="02020603050405020304" pitchFamily="18" charset="0"/>
                <a:cs typeface="Times New Roman" panose="02020603050405020304" pitchFamily="18" charset="0"/>
              </a:rPr>
              <a:t>phase data, in terms of both the stability order and the energy differences </a:t>
            </a:r>
            <a:r>
              <a:rPr lang="en-US" sz="2000" dirty="0" smtClean="0">
                <a:latin typeface="Times New Roman" panose="02020603050405020304" pitchFamily="18" charset="0"/>
                <a:cs typeface="Times New Roman" panose="02020603050405020304" pitchFamily="18" charset="0"/>
              </a:rPr>
              <a:t>between the </a:t>
            </a:r>
            <a:r>
              <a:rPr lang="en-US" sz="2000" dirty="0" err="1">
                <a:latin typeface="Times New Roman" panose="02020603050405020304" pitchFamily="18" charset="0"/>
                <a:cs typeface="Times New Roman" panose="02020603050405020304" pitchFamily="18" charset="0"/>
              </a:rPr>
              <a:t>carbocations</a:t>
            </a:r>
            <a:r>
              <a:rPr lang="en-US" sz="2000" dirty="0">
                <a:latin typeface="Times New Roman" panose="02020603050405020304" pitchFamily="18" charset="0"/>
                <a:cs typeface="Times New Roman" panose="02020603050405020304" pitchFamily="18" charset="0"/>
              </a:rPr>
              <a:t>. </a:t>
            </a:r>
            <a:endParaRPr lang="en-US" sz="2000" dirty="0" smtClean="0">
              <a:latin typeface="Times New Roman" panose="02020603050405020304" pitchFamily="18" charset="0"/>
              <a:cs typeface="Times New Roman" panose="02020603050405020304" pitchFamily="18" charset="0"/>
            </a:endParaRPr>
          </a:p>
          <a:p>
            <a:pPr marL="0" indent="0" algn="just">
              <a:buNone/>
            </a:pPr>
            <a:endParaRPr lang="en-US" sz="2000" dirty="0" smtClean="0">
              <a:latin typeface="Times New Roman" panose="02020603050405020304" pitchFamily="18" charset="0"/>
              <a:cs typeface="Times New Roman" panose="02020603050405020304" pitchFamily="18" charset="0"/>
            </a:endParaRPr>
          </a:p>
          <a:p>
            <a:pPr marL="0" indent="0" algn="just">
              <a:buNone/>
            </a:pPr>
            <a:r>
              <a:rPr lang="en-US" sz="2000" dirty="0" smtClean="0">
                <a:latin typeface="Times New Roman" panose="02020603050405020304" pitchFamily="18" charset="0"/>
                <a:cs typeface="Times New Roman" panose="02020603050405020304" pitchFamily="18" charset="0"/>
              </a:rPr>
              <a:t>A </a:t>
            </a:r>
            <a:r>
              <a:rPr lang="en-US" sz="2000" dirty="0">
                <a:latin typeface="Times New Roman" panose="02020603050405020304" pitchFamily="18" charset="0"/>
                <a:cs typeface="Times New Roman" panose="02020603050405020304" pitchFamily="18" charset="0"/>
              </a:rPr>
              <a:t>plot of the </a:t>
            </a:r>
            <a:r>
              <a:rPr lang="en-US" sz="2000" b="1" i="1" dirty="0">
                <a:latin typeface="Times New Roman" panose="02020603050405020304" pitchFamily="18" charset="0"/>
                <a:cs typeface="Times New Roman" panose="02020603050405020304" pitchFamily="18" charset="0"/>
              </a:rPr>
              <a:t>ionization enthalpy </a:t>
            </a:r>
            <a:r>
              <a:rPr lang="en-US" sz="2000" dirty="0">
                <a:latin typeface="Times New Roman" panose="02020603050405020304" pitchFamily="18" charset="0"/>
                <a:cs typeface="Times New Roman" panose="02020603050405020304" pitchFamily="18" charset="0"/>
              </a:rPr>
              <a:t>and </a:t>
            </a:r>
            <a:r>
              <a:rPr lang="en-US" sz="2000" b="1" i="1" dirty="0">
                <a:latin typeface="Times New Roman" panose="02020603050405020304" pitchFamily="18" charset="0"/>
                <a:cs typeface="Times New Roman" panose="02020603050405020304" pitchFamily="18" charset="0"/>
              </a:rPr>
              <a:t>gas phase hydride affinity </a:t>
            </a:r>
            <a:r>
              <a:rPr lang="en-US" sz="2000" dirty="0" smtClean="0">
                <a:latin typeface="Times New Roman" panose="02020603050405020304" pitchFamily="18" charset="0"/>
                <a:cs typeface="Times New Roman" panose="02020603050405020304" pitchFamily="18" charset="0"/>
              </a:rPr>
              <a:t>gives a </a:t>
            </a:r>
            <a:r>
              <a:rPr lang="en-US" sz="2000" dirty="0">
                <a:latin typeface="Times New Roman" panose="02020603050405020304" pitchFamily="18" charset="0"/>
                <a:cs typeface="Times New Roman" panose="02020603050405020304" pitchFamily="18" charset="0"/>
              </a:rPr>
              <a:t>line of slope 1.63 with a correlation coefficient of 0.973. </a:t>
            </a:r>
            <a:r>
              <a:rPr lang="en-US" sz="2000" i="1" dirty="0">
                <a:latin typeface="Times New Roman" panose="02020603050405020304" pitchFamily="18" charset="0"/>
                <a:cs typeface="Times New Roman" panose="02020603050405020304" pitchFamily="18" charset="0"/>
              </a:rPr>
              <a:t>This result is in </a:t>
            </a:r>
            <a:r>
              <a:rPr lang="en-US" sz="2000" i="1" dirty="0" smtClean="0">
                <a:latin typeface="Times New Roman" panose="02020603050405020304" pitchFamily="18" charset="0"/>
                <a:cs typeface="Times New Roman" panose="02020603050405020304" pitchFamily="18" charset="0"/>
              </a:rPr>
              <a:t>agreement with </a:t>
            </a:r>
            <a:r>
              <a:rPr lang="en-US" sz="2000" i="1" dirty="0">
                <a:latin typeface="Times New Roman" panose="02020603050405020304" pitchFamily="18" charset="0"/>
                <a:cs typeface="Times New Roman" panose="02020603050405020304" pitchFamily="18" charset="0"/>
              </a:rPr>
              <a:t>the expectation that the gas phase stability would be more sensitive to </a:t>
            </a:r>
            <a:r>
              <a:rPr lang="en-US" sz="2000" i="1" dirty="0" smtClean="0">
                <a:latin typeface="Times New Roman" panose="02020603050405020304" pitchFamily="18" charset="0"/>
                <a:cs typeface="Times New Roman" panose="02020603050405020304" pitchFamily="18" charset="0"/>
              </a:rPr>
              <a:t>structure than </a:t>
            </a:r>
            <a:r>
              <a:rPr lang="en-US" sz="2000" i="1" dirty="0">
                <a:latin typeface="Times New Roman" panose="02020603050405020304" pitchFamily="18" charset="0"/>
                <a:cs typeface="Times New Roman" panose="02020603050405020304" pitchFamily="18" charset="0"/>
              </a:rPr>
              <a:t>the solution phase stability.</a:t>
            </a:r>
            <a:r>
              <a:rPr lang="en-US" sz="2000" dirty="0">
                <a:latin typeface="Times New Roman" panose="02020603050405020304" pitchFamily="18" charset="0"/>
                <a:cs typeface="Times New Roman" panose="02020603050405020304" pitchFamily="18" charset="0"/>
              </a:rPr>
              <a:t> </a:t>
            </a:r>
            <a:endParaRPr lang="en-US" sz="2000" dirty="0" smtClean="0">
              <a:latin typeface="Times New Roman" panose="02020603050405020304" pitchFamily="18" charset="0"/>
              <a:cs typeface="Times New Roman" panose="02020603050405020304" pitchFamily="18" charset="0"/>
            </a:endParaRPr>
          </a:p>
          <a:p>
            <a:pPr marL="0" indent="0" algn="just">
              <a:buNone/>
            </a:pPr>
            <a:endParaRPr lang="en-US" sz="2000" dirty="0">
              <a:latin typeface="Times New Roman" panose="02020603050405020304" pitchFamily="18" charset="0"/>
              <a:cs typeface="Times New Roman" panose="02020603050405020304" pitchFamily="18" charset="0"/>
            </a:endParaRPr>
          </a:p>
          <a:p>
            <a:pPr marL="0" indent="0" algn="just">
              <a:buNone/>
            </a:pPr>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energy gap between tertiary and </a:t>
            </a:r>
            <a:r>
              <a:rPr lang="en-US" sz="2000" dirty="0" smtClean="0">
                <a:latin typeface="Times New Roman" panose="02020603050405020304" pitchFamily="18" charset="0"/>
                <a:cs typeface="Times New Roman" panose="02020603050405020304" pitchFamily="18" charset="0"/>
              </a:rPr>
              <a:t>secondary ions </a:t>
            </a:r>
            <a:r>
              <a:rPr lang="en-US" sz="2000" dirty="0">
                <a:latin typeface="Times New Roman" panose="02020603050405020304" pitchFamily="18" charset="0"/>
                <a:cs typeface="Times New Roman" panose="02020603050405020304" pitchFamily="18" charset="0"/>
              </a:rPr>
              <a:t>is about 17 kcal/</a:t>
            </a:r>
            <a:r>
              <a:rPr lang="en-US" sz="2000" dirty="0" err="1">
                <a:latin typeface="Times New Roman" panose="02020603050405020304" pitchFamily="18" charset="0"/>
                <a:cs typeface="Times New Roman" panose="02020603050405020304" pitchFamily="18" charset="0"/>
              </a:rPr>
              <a:t>mol</a:t>
            </a:r>
            <a:r>
              <a:rPr lang="en-US" sz="2000" dirty="0">
                <a:latin typeface="Times New Roman" panose="02020603050405020304" pitchFamily="18" charset="0"/>
                <a:cs typeface="Times New Roman" panose="02020603050405020304" pitchFamily="18" charset="0"/>
              </a:rPr>
              <a:t> in the gas phase and about 9.5 kcal/mole in the </a:t>
            </a:r>
            <a:r>
              <a:rPr lang="en-US" sz="2000" dirty="0" smtClean="0">
                <a:latin typeface="Times New Roman" panose="02020603050405020304" pitchFamily="18" charset="0"/>
                <a:cs typeface="Times New Roman" panose="02020603050405020304" pitchFamily="18" charset="0"/>
              </a:rPr>
              <a:t>SO</a:t>
            </a:r>
            <a:r>
              <a:rPr lang="en-US" sz="2000" baseline="-25000" dirty="0" smtClean="0">
                <a:latin typeface="Times New Roman" panose="02020603050405020304" pitchFamily="18" charset="0"/>
                <a:cs typeface="Times New Roman" panose="02020603050405020304" pitchFamily="18" charset="0"/>
              </a:rPr>
              <a:t>2</a:t>
            </a:r>
            <a:r>
              <a:rPr lang="en-US" sz="2000" dirty="0" smtClean="0">
                <a:latin typeface="Times New Roman" panose="02020603050405020304" pitchFamily="18" charset="0"/>
                <a:cs typeface="Times New Roman" panose="02020603050405020304" pitchFamily="18" charset="0"/>
              </a:rPr>
              <a:t>ClF solution</a:t>
            </a:r>
            <a:r>
              <a:rPr lang="en-US" sz="2000" dirty="0">
                <a:latin typeface="Times New Roman" panose="02020603050405020304" pitchFamily="18" charset="0"/>
                <a:cs typeface="Times New Roman" panose="02020603050405020304" pitchFamily="18" charset="0"/>
              </a:rPr>
              <a:t>. </a:t>
            </a:r>
            <a:endParaRPr lang="en-US" sz="2000" dirty="0" smtClean="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E97799C9-84D9-46D2-A11E-BCF8A720529D}" type="slidenum">
              <a:rPr lang="en-US" smtClean="0"/>
              <a:t>140</a:t>
            </a:fld>
            <a:endParaRPr lang="en-US" dirty="0"/>
          </a:p>
        </p:txBody>
      </p:sp>
    </p:spTree>
    <p:extLst>
      <p:ext uri="{BB962C8B-B14F-4D97-AF65-F5344CB8AC3E}">
        <p14:creationId xmlns:p14="http://schemas.microsoft.com/office/powerpoint/2010/main" val="1020255037"/>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04701" y="844827"/>
            <a:ext cx="10382597" cy="5514410"/>
          </a:xfrm>
        </p:spPr>
        <p:txBody>
          <a:bodyPr>
            <a:normAutofit/>
          </a:bodyPr>
          <a:lstStyle/>
          <a:p>
            <a:pPr algn="just"/>
            <a:r>
              <a:rPr lang="en-US" sz="2200" dirty="0">
                <a:latin typeface="Times New Roman" panose="02020603050405020304" pitchFamily="18" charset="0"/>
                <a:cs typeface="Times New Roman" panose="02020603050405020304" pitchFamily="18" charset="0"/>
              </a:rPr>
              <a:t>An independent measurement of the energy difference between secondary and tertiary cations in solution is available from calorimetric measurement of the ∆H of isomerization of the </a:t>
            </a:r>
            <a:r>
              <a:rPr lang="en-US" sz="2200" i="1" dirty="0">
                <a:latin typeface="Times New Roman" panose="02020603050405020304" pitchFamily="18" charset="0"/>
                <a:cs typeface="Times New Roman" panose="02020603050405020304" pitchFamily="18" charset="0"/>
              </a:rPr>
              <a:t>sec</a:t>
            </a:r>
            <a:r>
              <a:rPr lang="en-US" sz="2200" dirty="0">
                <a:latin typeface="Times New Roman" panose="02020603050405020304" pitchFamily="18" charset="0"/>
                <a:cs typeface="Times New Roman" panose="02020603050405020304" pitchFamily="18" charset="0"/>
              </a:rPr>
              <a:t>-butyl cation to the </a:t>
            </a:r>
            <a:r>
              <a:rPr lang="en-US" sz="2200" i="1" dirty="0" err="1">
                <a:latin typeface="Times New Roman" panose="02020603050405020304" pitchFamily="18" charset="0"/>
                <a:cs typeface="Times New Roman" panose="02020603050405020304" pitchFamily="18" charset="0"/>
              </a:rPr>
              <a:t>tert</a:t>
            </a:r>
            <a:r>
              <a:rPr lang="en-US" sz="2200" dirty="0">
                <a:latin typeface="Times New Roman" panose="02020603050405020304" pitchFamily="18" charset="0"/>
                <a:cs typeface="Times New Roman" panose="02020603050405020304" pitchFamily="18" charset="0"/>
              </a:rPr>
              <a:t>-butyl cation. This value has been found to be 14.5 kcal/</a:t>
            </a:r>
            <a:r>
              <a:rPr lang="en-US" sz="2200" dirty="0" err="1">
                <a:latin typeface="Times New Roman" panose="02020603050405020304" pitchFamily="18" charset="0"/>
                <a:cs typeface="Times New Roman" panose="02020603050405020304" pitchFamily="18" charset="0"/>
              </a:rPr>
              <a:t>mol</a:t>
            </a:r>
            <a:r>
              <a:rPr lang="en-US" sz="2200" dirty="0">
                <a:latin typeface="Times New Roman" panose="02020603050405020304" pitchFamily="18" charset="0"/>
                <a:cs typeface="Times New Roman" panose="02020603050405020304" pitchFamily="18" charset="0"/>
              </a:rPr>
              <a:t> in SO</a:t>
            </a:r>
            <a:r>
              <a:rPr lang="en-US" sz="2200" baseline="-25000" dirty="0">
                <a:latin typeface="Times New Roman" panose="02020603050405020304" pitchFamily="18" charset="0"/>
                <a:cs typeface="Times New Roman" panose="02020603050405020304" pitchFamily="18" charset="0"/>
              </a:rPr>
              <a:t>2</a:t>
            </a:r>
            <a:r>
              <a:rPr lang="en-US" sz="2200" dirty="0">
                <a:latin typeface="Times New Roman" panose="02020603050405020304" pitchFamily="18" charset="0"/>
                <a:cs typeface="Times New Roman" panose="02020603050405020304" pitchFamily="18" charset="0"/>
              </a:rPr>
              <a:t>ClF solution</a:t>
            </a:r>
            <a:r>
              <a:rPr lang="en-US" sz="2200" dirty="0" smtClean="0">
                <a:latin typeface="Times New Roman" panose="02020603050405020304" pitchFamily="18" charset="0"/>
                <a:cs typeface="Times New Roman" panose="02020603050405020304" pitchFamily="18" charset="0"/>
              </a:rPr>
              <a:t>.</a:t>
            </a:r>
          </a:p>
          <a:p>
            <a:pPr algn="just"/>
            <a:endParaRPr lang="en-US" sz="2200" dirty="0">
              <a:latin typeface="Times New Roman" panose="02020603050405020304" pitchFamily="18" charset="0"/>
              <a:cs typeface="Times New Roman" panose="02020603050405020304" pitchFamily="18" charset="0"/>
            </a:endParaRPr>
          </a:p>
          <a:p>
            <a:pPr algn="just"/>
            <a:r>
              <a:rPr lang="en-US" sz="2200" dirty="0" smtClean="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An MP2/6-31G∗ computation finds a difference of 14.8 kcal. Some representative data are given in Table 4.17. </a:t>
            </a:r>
            <a:r>
              <a:rPr lang="en-US" sz="2200" dirty="0" smtClean="0">
                <a:latin typeface="Times New Roman" panose="02020603050405020304" pitchFamily="18" charset="0"/>
                <a:cs typeface="Times New Roman" panose="02020603050405020304" pitchFamily="18" charset="0"/>
              </a:rPr>
              <a:t>These </a:t>
            </a:r>
            <a:r>
              <a:rPr lang="en-US" sz="2200" dirty="0">
                <a:latin typeface="Times New Roman" panose="02020603050405020304" pitchFamily="18" charset="0"/>
                <a:cs typeface="Times New Roman" panose="02020603050405020304" pitchFamily="18" charset="0"/>
              </a:rPr>
              <a:t>data give some basis for comparison of the stability of secondary and tertiary alkyl </a:t>
            </a:r>
            <a:r>
              <a:rPr lang="en-US" sz="2200" dirty="0" err="1">
                <a:latin typeface="Times New Roman" panose="02020603050405020304" pitchFamily="18" charset="0"/>
                <a:cs typeface="Times New Roman" panose="02020603050405020304" pitchFamily="18" charset="0"/>
              </a:rPr>
              <a:t>carbocations</a:t>
            </a:r>
            <a:r>
              <a:rPr lang="en-US" sz="2200" dirty="0">
                <a:latin typeface="Times New Roman" panose="02020603050405020304" pitchFamily="18" charset="0"/>
                <a:cs typeface="Times New Roman" panose="02020603050405020304" pitchFamily="18" charset="0"/>
              </a:rPr>
              <a:t> with aryl-substituted ions. </a:t>
            </a:r>
            <a:endParaRPr lang="en-US" sz="2200" dirty="0" smtClean="0">
              <a:latin typeface="Times New Roman" panose="02020603050405020304" pitchFamily="18" charset="0"/>
              <a:cs typeface="Times New Roman" panose="02020603050405020304" pitchFamily="18" charset="0"/>
            </a:endParaRPr>
          </a:p>
          <a:p>
            <a:pPr algn="just"/>
            <a:endParaRPr lang="en-US" sz="2200" dirty="0">
              <a:latin typeface="Times New Roman" panose="02020603050405020304" pitchFamily="18" charset="0"/>
              <a:cs typeface="Times New Roman" panose="02020603050405020304" pitchFamily="18" charset="0"/>
            </a:endParaRPr>
          </a:p>
          <a:p>
            <a:pPr algn="just"/>
            <a:r>
              <a:rPr lang="en-US" sz="2200" dirty="0" smtClean="0">
                <a:latin typeface="Times New Roman" panose="02020603050405020304" pitchFamily="18" charset="0"/>
                <a:cs typeface="Times New Roman" panose="02020603050405020304" pitchFamily="18" charset="0"/>
              </a:rPr>
              <a:t>Note that </a:t>
            </a:r>
            <a:r>
              <a:rPr lang="en-US" sz="2200" dirty="0">
                <a:latin typeface="Times New Roman" panose="02020603050405020304" pitchFamily="18" charset="0"/>
                <a:cs typeface="Times New Roman" panose="02020603050405020304" pitchFamily="18" charset="0"/>
              </a:rPr>
              <a:t>the solution data also show that </a:t>
            </a:r>
            <a:r>
              <a:rPr lang="en-US" sz="2200" dirty="0" err="1">
                <a:latin typeface="Times New Roman" panose="02020603050405020304" pitchFamily="18" charset="0"/>
                <a:cs typeface="Times New Roman" panose="02020603050405020304" pitchFamily="18" charset="0"/>
              </a:rPr>
              <a:t>cyclopropyl</a:t>
            </a:r>
            <a:r>
              <a:rPr lang="en-US" sz="2200" dirty="0">
                <a:latin typeface="Times New Roman" panose="02020603050405020304" pitchFamily="18" charset="0"/>
                <a:cs typeface="Times New Roman" panose="02020603050405020304" pitchFamily="18" charset="0"/>
              </a:rPr>
              <a:t> groups are very stabilizing toward </a:t>
            </a:r>
            <a:r>
              <a:rPr lang="en-US" sz="2200" dirty="0" err="1">
                <a:latin typeface="Times New Roman" panose="02020603050405020304" pitchFamily="18" charset="0"/>
                <a:cs typeface="Times New Roman" panose="02020603050405020304" pitchFamily="18" charset="0"/>
              </a:rPr>
              <a:t>carbocations</a:t>
            </a:r>
            <a:r>
              <a:rPr lang="en-US" sz="2200" dirty="0">
                <a:latin typeface="Times New Roman" panose="02020603050405020304" pitchFamily="18" charset="0"/>
                <a:cs typeface="Times New Roman" panose="02020603050405020304" pitchFamily="18" charset="0"/>
              </a:rPr>
              <a:t>. The increase in carbocation stability with additional alkyl substitution is one of the most important and general trends in organic chemistry. </a:t>
            </a:r>
          </a:p>
          <a:p>
            <a:endParaRPr lang="en-US" dirty="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2"/>
          </p:nvPr>
        </p:nvSpPr>
        <p:spPr/>
        <p:txBody>
          <a:bodyPr/>
          <a:lstStyle/>
          <a:p>
            <a:fld id="{E97799C9-84D9-46D2-A11E-BCF8A720529D}" type="slidenum">
              <a:rPr lang="en-US" smtClean="0"/>
              <a:t>141</a:t>
            </a:fld>
            <a:endParaRPr lang="en-US" dirty="0"/>
          </a:p>
        </p:txBody>
      </p:sp>
    </p:spTree>
    <p:extLst>
      <p:ext uri="{BB962C8B-B14F-4D97-AF65-F5344CB8AC3E}">
        <p14:creationId xmlns:p14="http://schemas.microsoft.com/office/powerpoint/2010/main" val="1817055921"/>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588029" y="1397769"/>
            <a:ext cx="7015942" cy="4638562"/>
          </a:xfrm>
          <a:prstGeom prst="rect">
            <a:avLst/>
          </a:prstGeom>
        </p:spPr>
      </p:pic>
      <p:sp>
        <p:nvSpPr>
          <p:cNvPr id="3" name="Slide Number Placeholder 2"/>
          <p:cNvSpPr>
            <a:spLocks noGrp="1"/>
          </p:cNvSpPr>
          <p:nvPr>
            <p:ph type="sldNum" sz="quarter" idx="12"/>
          </p:nvPr>
        </p:nvSpPr>
        <p:spPr/>
        <p:txBody>
          <a:bodyPr/>
          <a:lstStyle/>
          <a:p>
            <a:fld id="{E97799C9-84D9-46D2-A11E-BCF8A720529D}" type="slidenum">
              <a:rPr lang="en-US" smtClean="0"/>
              <a:t>142</a:t>
            </a:fld>
            <a:endParaRPr lang="en-US" dirty="0"/>
          </a:p>
        </p:txBody>
      </p:sp>
    </p:spTree>
    <p:extLst>
      <p:ext uri="{BB962C8B-B14F-4D97-AF65-F5344CB8AC3E}">
        <p14:creationId xmlns:p14="http://schemas.microsoft.com/office/powerpoint/2010/main" val="692123727"/>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8323" y="877759"/>
            <a:ext cx="10532225" cy="5531354"/>
          </a:xfrm>
        </p:spPr>
        <p:txBody>
          <a:bodyPr>
            <a:normAutofit fontScale="92500" lnSpcReduction="20000"/>
          </a:bodyPr>
          <a:lstStyle/>
          <a:p>
            <a:pPr algn="just"/>
            <a:endParaRPr lang="en-US" dirty="0" smtClean="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This </a:t>
            </a:r>
            <a:r>
              <a:rPr lang="en-US" dirty="0">
                <a:latin typeface="Times New Roman" panose="02020603050405020304" pitchFamily="18" charset="0"/>
                <a:cs typeface="Times New Roman" panose="02020603050405020304" pitchFamily="18" charset="0"/>
              </a:rPr>
              <a:t>stability relationship is fundamental to understanding many aspects of reactivity, especially nucleophilic substitution. </a:t>
            </a:r>
            <a:r>
              <a:rPr lang="en-US" dirty="0" err="1">
                <a:latin typeface="Times New Roman" panose="02020603050405020304" pitchFamily="18" charset="0"/>
                <a:cs typeface="Times New Roman" panose="02020603050405020304" pitchFamily="18" charset="0"/>
              </a:rPr>
              <a:t>Hyperconjugation</a:t>
            </a:r>
            <a:r>
              <a:rPr lang="en-US" dirty="0">
                <a:latin typeface="Times New Roman" panose="02020603050405020304" pitchFamily="18" charset="0"/>
                <a:cs typeface="Times New Roman" panose="02020603050405020304" pitchFamily="18" charset="0"/>
              </a:rPr>
              <a:t> is the principal mechanism by which alkyl substituents stabilize </a:t>
            </a:r>
            <a:r>
              <a:rPr lang="en-US" dirty="0" err="1">
                <a:latin typeface="Times New Roman" panose="02020603050405020304" pitchFamily="18" charset="0"/>
                <a:cs typeface="Times New Roman" panose="02020603050405020304" pitchFamily="18" charset="0"/>
              </a:rPr>
              <a:t>carbocations</a:t>
            </a:r>
            <a:r>
              <a:rPr lang="en-US" dirty="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pPr algn="just"/>
            <a:endParaRPr lang="en-US" dirty="0" smtClean="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There </a:t>
            </a:r>
            <a:r>
              <a:rPr lang="en-US" dirty="0">
                <a:latin typeface="Times New Roman" panose="02020603050405020304" pitchFamily="18" charset="0"/>
                <a:cs typeface="Times New Roman" panose="02020603050405020304" pitchFamily="18" charset="0"/>
              </a:rPr>
              <a:t>is considerable evidence of the importance of </a:t>
            </a:r>
            <a:r>
              <a:rPr lang="en-US" dirty="0" err="1">
                <a:latin typeface="Times New Roman" panose="02020603050405020304" pitchFamily="18" charset="0"/>
                <a:cs typeface="Times New Roman" panose="02020603050405020304" pitchFamily="18" charset="0"/>
              </a:rPr>
              <a:t>hyperconjugation</a:t>
            </a:r>
            <a:r>
              <a:rPr lang="en-US" dirty="0">
                <a:latin typeface="Times New Roman" panose="02020603050405020304" pitchFamily="18" charset="0"/>
                <a:cs typeface="Times New Roman" panose="02020603050405020304" pitchFamily="18" charset="0"/>
              </a:rPr>
              <a:t> on the structure of </a:t>
            </a:r>
            <a:r>
              <a:rPr lang="en-US" dirty="0" err="1">
                <a:latin typeface="Times New Roman" panose="02020603050405020304" pitchFamily="18" charset="0"/>
                <a:cs typeface="Times New Roman" panose="02020603050405020304" pitchFamily="18" charset="0"/>
              </a:rPr>
              <a:t>carbocations</a:t>
            </a:r>
            <a:r>
              <a:rPr lang="en-US" dirty="0">
                <a:latin typeface="Times New Roman" panose="02020603050405020304" pitchFamily="18" charset="0"/>
                <a:cs typeface="Times New Roman" panose="02020603050405020304" pitchFamily="18" charset="0"/>
              </a:rPr>
              <a:t>, including NMR data, crystallographic data, and computational studies. </a:t>
            </a:r>
            <a:endParaRPr lang="en-US" dirty="0" smtClean="0">
              <a:latin typeface="Times New Roman" panose="02020603050405020304" pitchFamily="18" charset="0"/>
              <a:cs typeface="Times New Roman" panose="02020603050405020304" pitchFamily="18" charset="0"/>
            </a:endParaRPr>
          </a:p>
          <a:p>
            <a:pPr algn="just"/>
            <a:endParaRPr lang="en-US" dirty="0" smtClean="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The </a:t>
            </a:r>
            <a:r>
              <a:rPr lang="en-US" i="1" dirty="0" err="1">
                <a:latin typeface="Times New Roman" panose="02020603050405020304" pitchFamily="18" charset="0"/>
                <a:cs typeface="Times New Roman" panose="02020603050405020304" pitchFamily="18" charset="0"/>
              </a:rPr>
              <a:t>tert</a:t>
            </a:r>
            <a:r>
              <a:rPr lang="en-US" dirty="0">
                <a:latin typeface="Times New Roman" panose="02020603050405020304" pitchFamily="18" charset="0"/>
                <a:cs typeface="Times New Roman" panose="02020603050405020304" pitchFamily="18" charset="0"/>
              </a:rPr>
              <a:t>-butyl cation has been studied by each method. The NMR results indicate shortening of the C−C bonds, as would be predicted by </a:t>
            </a:r>
            <a:r>
              <a:rPr lang="en-US" dirty="0" err="1" smtClean="0">
                <a:latin typeface="Times New Roman" panose="02020603050405020304" pitchFamily="18" charset="0"/>
                <a:cs typeface="Times New Roman" panose="02020603050405020304" pitchFamily="18" charset="0"/>
              </a:rPr>
              <a:t>hyperconjugation</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 crystal structure gives a value of 1.44 </a:t>
            </a:r>
            <a:r>
              <a:rPr lang="en-US" dirty="0" smtClean="0">
                <a:latin typeface="Times New Roman" panose="02020603050405020304" pitchFamily="18" charset="0"/>
                <a:cs typeface="Times New Roman" panose="02020603050405020304" pitchFamily="18" charset="0"/>
              </a:rPr>
              <a:t>Å. </a:t>
            </a:r>
          </a:p>
          <a:p>
            <a:pPr algn="just"/>
            <a:endParaRPr lang="en-US" dirty="0" smtClean="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A </a:t>
            </a:r>
            <a:r>
              <a:rPr lang="en-US" dirty="0">
                <a:latin typeface="Times New Roman" panose="02020603050405020304" pitchFamily="18" charset="0"/>
                <a:cs typeface="Times New Roman" panose="02020603050405020304" pitchFamily="18" charset="0"/>
              </a:rPr>
              <a:t>computational study at the MP2/6-31G∗∗ level shows a slight elongation of the C−H bonds aligned with the p orbital, and the C−C−H bond angles are slightly reduced (Figure 4.8).</a:t>
            </a:r>
          </a:p>
          <a:p>
            <a:endParaRPr lang="en-US" dirty="0"/>
          </a:p>
        </p:txBody>
      </p:sp>
      <p:sp>
        <p:nvSpPr>
          <p:cNvPr id="2" name="Slide Number Placeholder 1"/>
          <p:cNvSpPr>
            <a:spLocks noGrp="1"/>
          </p:cNvSpPr>
          <p:nvPr>
            <p:ph type="sldNum" sz="quarter" idx="12"/>
          </p:nvPr>
        </p:nvSpPr>
        <p:spPr/>
        <p:txBody>
          <a:bodyPr/>
          <a:lstStyle/>
          <a:p>
            <a:fld id="{E97799C9-84D9-46D2-A11E-BCF8A720529D}" type="slidenum">
              <a:rPr lang="en-US" smtClean="0"/>
              <a:t>143</a:t>
            </a:fld>
            <a:endParaRPr lang="en-US" dirty="0"/>
          </a:p>
        </p:txBody>
      </p:sp>
    </p:spTree>
    <p:extLst>
      <p:ext uri="{BB962C8B-B14F-4D97-AF65-F5344CB8AC3E}">
        <p14:creationId xmlns:p14="http://schemas.microsoft.com/office/powerpoint/2010/main" val="675699788"/>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676698" y="982133"/>
            <a:ext cx="6808123" cy="5127722"/>
          </a:xfrm>
          <a:prstGeom prst="rect">
            <a:avLst/>
          </a:prstGeom>
        </p:spPr>
      </p:pic>
      <p:sp>
        <p:nvSpPr>
          <p:cNvPr id="3" name="Slide Number Placeholder 2"/>
          <p:cNvSpPr>
            <a:spLocks noGrp="1"/>
          </p:cNvSpPr>
          <p:nvPr>
            <p:ph type="sldNum" sz="quarter" idx="12"/>
          </p:nvPr>
        </p:nvSpPr>
        <p:spPr/>
        <p:txBody>
          <a:bodyPr/>
          <a:lstStyle/>
          <a:p>
            <a:fld id="{E97799C9-84D9-46D2-A11E-BCF8A720529D}" type="slidenum">
              <a:rPr lang="en-US" smtClean="0"/>
              <a:t>144</a:t>
            </a:fld>
            <a:endParaRPr lang="en-US" dirty="0"/>
          </a:p>
        </p:txBody>
      </p:sp>
    </p:spTree>
    <p:extLst>
      <p:ext uri="{BB962C8B-B14F-4D97-AF65-F5344CB8AC3E}">
        <p14:creationId xmlns:p14="http://schemas.microsoft.com/office/powerpoint/2010/main" val="3890388360"/>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730134" y="2402375"/>
            <a:ext cx="10548851" cy="3794945"/>
          </a:xfrm>
        </p:spPr>
        <p:txBody>
          <a:bodyPr>
            <a:noAutofit/>
          </a:bodyPr>
          <a:lstStyle/>
          <a:p>
            <a:r>
              <a:rPr lang="en-US" sz="1800" dirty="0">
                <a:latin typeface="Times New Roman" panose="02020603050405020304" pitchFamily="18" charset="0"/>
                <a:cs typeface="Times New Roman" panose="02020603050405020304" pitchFamily="18" charset="0"/>
              </a:rPr>
              <a:t>Levy has performed NPA, </a:t>
            </a:r>
            <a:r>
              <a:rPr lang="en-US" sz="1800" dirty="0" err="1">
                <a:latin typeface="Times New Roman" panose="02020603050405020304" pitchFamily="18" charset="0"/>
                <a:cs typeface="Times New Roman" panose="02020603050405020304" pitchFamily="18" charset="0"/>
              </a:rPr>
              <a:t>Mulliken</a:t>
            </a:r>
            <a:r>
              <a:rPr lang="en-US" sz="1800" dirty="0">
                <a:latin typeface="Times New Roman" panose="02020603050405020304" pitchFamily="18" charset="0"/>
                <a:cs typeface="Times New Roman" panose="02020603050405020304" pitchFamily="18" charset="0"/>
              </a:rPr>
              <a:t>, AIM, and CHELPG </a:t>
            </a:r>
            <a:r>
              <a:rPr lang="en-US" sz="1800" b="1" dirty="0">
                <a:latin typeface="Times New Roman" panose="02020603050405020304" pitchFamily="18" charset="0"/>
                <a:cs typeface="Times New Roman" panose="02020603050405020304" pitchFamily="18" charset="0"/>
              </a:rPr>
              <a:t>charge analyses </a:t>
            </a:r>
            <a:r>
              <a:rPr lang="en-US" sz="1800" dirty="0">
                <a:latin typeface="Times New Roman" panose="02020603050405020304" pitchFamily="18" charset="0"/>
                <a:cs typeface="Times New Roman" panose="02020603050405020304" pitchFamily="18" charset="0"/>
              </a:rPr>
              <a:t>on </a:t>
            </a:r>
            <a:r>
              <a:rPr lang="en-US" sz="1800" dirty="0" smtClean="0">
                <a:latin typeface="Times New Roman" panose="02020603050405020304" pitchFamily="18" charset="0"/>
                <a:cs typeface="Times New Roman" panose="02020603050405020304" pitchFamily="18" charset="0"/>
              </a:rPr>
              <a:t>the </a:t>
            </a:r>
            <a:r>
              <a:rPr lang="en-US" sz="1800" i="1" dirty="0" err="1" smtClean="0">
                <a:latin typeface="Times New Roman" panose="02020603050405020304" pitchFamily="18" charset="0"/>
                <a:cs typeface="Times New Roman" panose="02020603050405020304" pitchFamily="18" charset="0"/>
              </a:rPr>
              <a:t>iso</a:t>
            </a:r>
            <a:r>
              <a:rPr lang="en-US" sz="1800" dirty="0" smtClean="0">
                <a:latin typeface="Times New Roman" panose="02020603050405020304" pitchFamily="18" charset="0"/>
                <a:cs typeface="Times New Roman" panose="02020603050405020304" pitchFamily="18" charset="0"/>
              </a:rPr>
              <a:t>-propyl</a:t>
            </a:r>
            <a:r>
              <a:rPr lang="en-US" sz="1800" dirty="0">
                <a:latin typeface="Times New Roman" panose="02020603050405020304" pitchFamily="18" charset="0"/>
                <a:cs typeface="Times New Roman" panose="02020603050405020304" pitchFamily="18" charset="0"/>
              </a:rPr>
              <a:t>, </a:t>
            </a:r>
            <a:r>
              <a:rPr lang="en-US" sz="1800" i="1" dirty="0">
                <a:latin typeface="Times New Roman" panose="02020603050405020304" pitchFamily="18" charset="0"/>
                <a:cs typeface="Times New Roman" panose="02020603050405020304" pitchFamily="18" charset="0"/>
              </a:rPr>
              <a:t>sec</a:t>
            </a:r>
            <a:r>
              <a:rPr lang="en-US" sz="1800" dirty="0">
                <a:latin typeface="Times New Roman" panose="02020603050405020304" pitchFamily="18" charset="0"/>
                <a:cs typeface="Times New Roman" panose="02020603050405020304" pitchFamily="18" charset="0"/>
              </a:rPr>
              <a:t>-butyl, and </a:t>
            </a:r>
            <a:r>
              <a:rPr lang="en-US" sz="1800" i="1" dirty="0" err="1">
                <a:latin typeface="Times New Roman" panose="02020603050405020304" pitchFamily="18" charset="0"/>
                <a:cs typeface="Times New Roman" panose="02020603050405020304" pitchFamily="18" charset="0"/>
              </a:rPr>
              <a:t>tert</a:t>
            </a:r>
            <a:r>
              <a:rPr lang="en-US" sz="1800" dirty="0">
                <a:latin typeface="Times New Roman" panose="02020603050405020304" pitchFamily="18" charset="0"/>
                <a:cs typeface="Times New Roman" panose="02020603050405020304" pitchFamily="18" charset="0"/>
              </a:rPr>
              <a:t>-butyl cations using MP2/6-31G∗-level </a:t>
            </a:r>
            <a:r>
              <a:rPr lang="en-US" sz="1800" dirty="0" smtClean="0">
                <a:latin typeface="Times New Roman" panose="02020603050405020304" pitchFamily="18" charset="0"/>
                <a:cs typeface="Times New Roman" panose="02020603050405020304" pitchFamily="18" charset="0"/>
              </a:rPr>
              <a:t>computations. </a:t>
            </a:r>
            <a:endParaRPr lang="en-US" sz="1800" dirty="0">
              <a:latin typeface="Times New Roman" panose="02020603050405020304" pitchFamily="18" charset="0"/>
              <a:cs typeface="Times New Roman" panose="02020603050405020304" pitchFamily="18" charset="0"/>
            </a:endParaRPr>
          </a:p>
          <a:p>
            <a:r>
              <a:rPr lang="en-US" sz="1800" dirty="0" smtClean="0">
                <a:latin typeface="Times New Roman" panose="02020603050405020304" pitchFamily="18" charset="0"/>
                <a:cs typeface="Times New Roman" panose="02020603050405020304" pitchFamily="18" charset="0"/>
              </a:rPr>
              <a:t>The </a:t>
            </a:r>
            <a:r>
              <a:rPr lang="en-US" sz="1800" dirty="0">
                <a:latin typeface="Times New Roman" panose="02020603050405020304" pitchFamily="18" charset="0"/>
                <a:cs typeface="Times New Roman" panose="02020603050405020304" pitchFamily="18" charset="0"/>
              </a:rPr>
              <a:t>trivalent carbon atom in </a:t>
            </a:r>
            <a:r>
              <a:rPr lang="en-US" sz="1800" i="1" dirty="0" err="1">
                <a:latin typeface="Times New Roman" panose="02020603050405020304" pitchFamily="18" charset="0"/>
                <a:cs typeface="Times New Roman" panose="02020603050405020304" pitchFamily="18" charset="0"/>
              </a:rPr>
              <a:t>tert</a:t>
            </a:r>
            <a:r>
              <a:rPr lang="en-US" sz="1800" dirty="0">
                <a:latin typeface="Times New Roman" panose="02020603050405020304" pitchFamily="18" charset="0"/>
                <a:cs typeface="Times New Roman" panose="02020603050405020304" pitchFamily="18" charset="0"/>
              </a:rPr>
              <a:t>-butyl </a:t>
            </a:r>
            <a:r>
              <a:rPr lang="en-US" sz="1800" dirty="0" smtClean="0">
                <a:latin typeface="Times New Roman" panose="02020603050405020304" pitchFamily="18" charset="0"/>
                <a:cs typeface="Times New Roman" panose="02020603050405020304" pitchFamily="18" charset="0"/>
              </a:rPr>
              <a:t>cation </a:t>
            </a:r>
            <a:r>
              <a:rPr lang="en-US" sz="1800" dirty="0">
                <a:latin typeface="Times New Roman" panose="02020603050405020304" pitchFamily="18" charset="0"/>
                <a:cs typeface="Times New Roman" panose="02020603050405020304" pitchFamily="18" charset="0"/>
              </a:rPr>
              <a:t>is found to be more positive than the carbon in the secondary ions. The </a:t>
            </a:r>
            <a:r>
              <a:rPr lang="en-US" sz="1800" dirty="0" smtClean="0">
                <a:latin typeface="Times New Roman" panose="02020603050405020304" pitchFamily="18" charset="0"/>
                <a:cs typeface="Times New Roman" panose="02020603050405020304" pitchFamily="18" charset="0"/>
              </a:rPr>
              <a:t>adjacent carbons </a:t>
            </a:r>
            <a:r>
              <a:rPr lang="en-US" sz="1800" dirty="0">
                <a:latin typeface="Times New Roman" panose="02020603050405020304" pitchFamily="18" charset="0"/>
                <a:cs typeface="Times New Roman" panose="02020603050405020304" pitchFamily="18" charset="0"/>
              </a:rPr>
              <a:t>bear negative charges, as a result of electron donation from hydrogen. </a:t>
            </a:r>
            <a:endParaRPr lang="en-US" sz="1800" dirty="0" smtClean="0">
              <a:latin typeface="Times New Roman" panose="02020603050405020304" pitchFamily="18" charset="0"/>
              <a:cs typeface="Times New Roman" panose="02020603050405020304" pitchFamily="18" charset="0"/>
            </a:endParaRPr>
          </a:p>
          <a:p>
            <a:endParaRPr lang="en-US" sz="1800" dirty="0" smtClean="0">
              <a:latin typeface="Times New Roman" panose="02020603050405020304" pitchFamily="18" charset="0"/>
              <a:cs typeface="Times New Roman" panose="02020603050405020304" pitchFamily="18" charset="0"/>
            </a:endParaRPr>
          </a:p>
          <a:p>
            <a:r>
              <a:rPr lang="en-US" sz="1800" dirty="0" smtClean="0">
                <a:latin typeface="Times New Roman" panose="02020603050405020304" pitchFamily="18" charset="0"/>
                <a:cs typeface="Times New Roman" panose="02020603050405020304" pitchFamily="18" charset="0"/>
              </a:rPr>
              <a:t>The charges </a:t>
            </a:r>
            <a:r>
              <a:rPr lang="en-US" sz="1800" dirty="0">
                <a:latin typeface="Times New Roman" panose="02020603050405020304" pitchFamily="18" charset="0"/>
                <a:cs typeface="Times New Roman" panose="02020603050405020304" pitchFamily="18" charset="0"/>
              </a:rPr>
              <a:t>on hydrogen range from +</a:t>
            </a:r>
            <a:r>
              <a:rPr lang="en-US" sz="1800" dirty="0" smtClean="0">
                <a:latin typeface="Times New Roman" panose="02020603050405020304" pitchFamily="18" charset="0"/>
                <a:cs typeface="Times New Roman" panose="02020603050405020304" pitchFamily="18" charset="0"/>
              </a:rPr>
              <a:t>0.26 </a:t>
            </a:r>
            <a:r>
              <a:rPr lang="en-US" sz="1800" dirty="0">
                <a:latin typeface="Times New Roman" panose="02020603050405020304" pitchFamily="18" charset="0"/>
                <a:cs typeface="Times New Roman" panose="02020603050405020304" pitchFamily="18" charset="0"/>
              </a:rPr>
              <a:t>to +</a:t>
            </a:r>
            <a:r>
              <a:rPr lang="en-US" sz="1800" dirty="0" smtClean="0">
                <a:latin typeface="Times New Roman" panose="02020603050405020304" pitchFamily="18" charset="0"/>
                <a:cs typeface="Times New Roman" panose="02020603050405020304" pitchFamily="18" charset="0"/>
              </a:rPr>
              <a:t>0.38</a:t>
            </a:r>
            <a:r>
              <a:rPr lang="en-US" sz="1800" dirty="0">
                <a:latin typeface="Times New Roman" panose="02020603050405020304" pitchFamily="18" charset="0"/>
                <a:cs typeface="Times New Roman" panose="02020603050405020304" pitchFamily="18" charset="0"/>
              </a:rPr>
              <a:t>, averaging +</a:t>
            </a:r>
            <a:r>
              <a:rPr lang="en-US" sz="1800" dirty="0" smtClean="0">
                <a:latin typeface="Times New Roman" panose="02020603050405020304" pitchFamily="18" charset="0"/>
                <a:cs typeface="Times New Roman" panose="02020603050405020304" pitchFamily="18" charset="0"/>
              </a:rPr>
              <a:t>0.32 </a:t>
            </a:r>
            <a:r>
              <a:rPr lang="en-US" sz="1800" dirty="0">
                <a:latin typeface="Times New Roman" panose="02020603050405020304" pitchFamily="18" charset="0"/>
                <a:cs typeface="Times New Roman" panose="02020603050405020304" pitchFamily="18" charset="0"/>
              </a:rPr>
              <a:t>in the </a:t>
            </a:r>
            <a:r>
              <a:rPr lang="en-US" sz="1800" i="1" dirty="0" err="1" smtClean="0">
                <a:latin typeface="Times New Roman" panose="02020603050405020304" pitchFamily="18" charset="0"/>
                <a:cs typeface="Times New Roman" panose="02020603050405020304" pitchFamily="18" charset="0"/>
              </a:rPr>
              <a:t>tert</a:t>
            </a:r>
            <a:r>
              <a:rPr lang="en-US" sz="1800" dirty="0" smtClean="0">
                <a:latin typeface="Times New Roman" panose="02020603050405020304" pitchFamily="18" charset="0"/>
                <a:cs typeface="Times New Roman" panose="02020603050405020304" pitchFamily="18" charset="0"/>
              </a:rPr>
              <a:t>-butyl cation</a:t>
            </a:r>
            <a:r>
              <a:rPr lang="en-US" sz="1800" dirty="0">
                <a:latin typeface="Times New Roman" panose="02020603050405020304" pitchFamily="18" charset="0"/>
                <a:cs typeface="Times New Roman" panose="02020603050405020304" pitchFamily="18" charset="0"/>
              </a:rPr>
              <a:t>, according to the NPA analysis. This is consistent with the representation </a:t>
            </a:r>
            <a:r>
              <a:rPr lang="en-US" sz="1800" dirty="0" smtClean="0">
                <a:latin typeface="Times New Roman" panose="02020603050405020304" pitchFamily="18" charset="0"/>
                <a:cs typeface="Times New Roman" panose="02020603050405020304" pitchFamily="18" charset="0"/>
              </a:rPr>
              <a:t>of the </a:t>
            </a:r>
            <a:r>
              <a:rPr lang="en-US" sz="1800" dirty="0">
                <a:latin typeface="Times New Roman" panose="02020603050405020304" pitchFamily="18" charset="0"/>
                <a:cs typeface="Times New Roman" panose="02020603050405020304" pitchFamily="18" charset="0"/>
              </a:rPr>
              <a:t>stabilizing effect in terms of </a:t>
            </a:r>
            <a:r>
              <a:rPr lang="en-US" sz="1800" dirty="0" err="1">
                <a:latin typeface="Times New Roman" panose="02020603050405020304" pitchFamily="18" charset="0"/>
                <a:cs typeface="Times New Roman" panose="02020603050405020304" pitchFamily="18" charset="0"/>
              </a:rPr>
              <a:t>hyperconjugation</a:t>
            </a:r>
            <a:r>
              <a:rPr lang="en-US" sz="1800" dirty="0" smtClean="0">
                <a:latin typeface="Times New Roman" panose="02020603050405020304" pitchFamily="18" charset="0"/>
                <a:cs typeface="Times New Roman" panose="02020603050405020304" pitchFamily="18" charset="0"/>
              </a:rPr>
              <a:t>.</a:t>
            </a:r>
          </a:p>
          <a:p>
            <a:pPr marL="0" indent="0">
              <a:buNone/>
            </a:pPr>
            <a:r>
              <a:rPr lang="en-US" sz="1800" dirty="0" smtClean="0">
                <a:latin typeface="Times New Roman" panose="02020603050405020304" pitchFamily="18" charset="0"/>
                <a:cs typeface="Times New Roman" panose="02020603050405020304" pitchFamily="18" charset="0"/>
              </a:rPr>
              <a:t> </a:t>
            </a:r>
          </a:p>
          <a:p>
            <a:r>
              <a:rPr lang="en-US" sz="1800" dirty="0" smtClean="0">
                <a:latin typeface="Times New Roman" panose="02020603050405020304" pitchFamily="18" charset="0"/>
                <a:cs typeface="Times New Roman" panose="02020603050405020304" pitchFamily="18" charset="0"/>
              </a:rPr>
              <a:t>This </a:t>
            </a:r>
            <a:r>
              <a:rPr lang="en-US" sz="1800" dirty="0">
                <a:latin typeface="Times New Roman" panose="02020603050405020304" pitchFamily="18" charset="0"/>
                <a:cs typeface="Times New Roman" panose="02020603050405020304" pitchFamily="18" charset="0"/>
              </a:rPr>
              <a:t>analysis also suggests that </a:t>
            </a:r>
            <a:r>
              <a:rPr lang="en-US" sz="1800" dirty="0" smtClean="0">
                <a:latin typeface="Times New Roman" panose="02020603050405020304" pitchFamily="18" charset="0"/>
                <a:cs typeface="Times New Roman" panose="02020603050405020304" pitchFamily="18" charset="0"/>
              </a:rPr>
              <a:t>a </a:t>
            </a:r>
            <a:r>
              <a:rPr lang="en-US" sz="1800" b="1" dirty="0" smtClean="0">
                <a:latin typeface="Times New Roman" panose="02020603050405020304" pitchFamily="18" charset="0"/>
                <a:cs typeface="Times New Roman" panose="02020603050405020304" pitchFamily="18" charset="0"/>
              </a:rPr>
              <a:t>significant </a:t>
            </a:r>
            <a:r>
              <a:rPr lang="en-US" sz="1800" b="1" dirty="0">
                <a:latin typeface="Times New Roman" panose="02020603050405020304" pitchFamily="18" charset="0"/>
                <a:cs typeface="Times New Roman" panose="02020603050405020304" pitchFamily="18" charset="0"/>
              </a:rPr>
              <a:t>part of the stabilization of the </a:t>
            </a:r>
            <a:r>
              <a:rPr lang="en-US" sz="1800" b="1" i="1" dirty="0" err="1">
                <a:latin typeface="Times New Roman" panose="02020603050405020304" pitchFamily="18" charset="0"/>
                <a:cs typeface="Times New Roman" panose="02020603050405020304" pitchFamily="18" charset="0"/>
              </a:rPr>
              <a:t>tert</a:t>
            </a:r>
            <a:r>
              <a:rPr lang="en-US" sz="1800" b="1" dirty="0">
                <a:latin typeface="Times New Roman" panose="02020603050405020304" pitchFamily="18" charset="0"/>
                <a:cs typeface="Times New Roman" panose="02020603050405020304" pitchFamily="18" charset="0"/>
              </a:rPr>
              <a:t>-butyl cation </a:t>
            </a:r>
            <a:r>
              <a:rPr lang="en-US" sz="1800" dirty="0">
                <a:latin typeface="Times New Roman" panose="02020603050405020304" pitchFamily="18" charset="0"/>
                <a:cs typeface="Times New Roman" panose="02020603050405020304" pitchFamily="18" charset="0"/>
              </a:rPr>
              <a:t>comes from the </a:t>
            </a:r>
            <a:r>
              <a:rPr lang="en-US" sz="1800" dirty="0" smtClean="0">
                <a:latin typeface="Times New Roman" panose="02020603050405020304" pitchFamily="18" charset="0"/>
                <a:cs typeface="Times New Roman" panose="02020603050405020304" pitchFamily="18" charset="0"/>
              </a:rPr>
              <a:t>favorable </a:t>
            </a:r>
            <a:r>
              <a:rPr lang="en-US" sz="1800" b="1" dirty="0" smtClean="0">
                <a:latin typeface="Times New Roman" panose="02020603050405020304" pitchFamily="18" charset="0"/>
                <a:cs typeface="Times New Roman" panose="02020603050405020304" pitchFamily="18" charset="0"/>
              </a:rPr>
              <a:t>electrostatic </a:t>
            </a:r>
            <a:r>
              <a:rPr lang="en-US" sz="1800" b="1" dirty="0">
                <a:latin typeface="Times New Roman" panose="02020603050405020304" pitchFamily="18" charset="0"/>
                <a:cs typeface="Times New Roman" panose="02020603050405020304" pitchFamily="18" charset="0"/>
              </a:rPr>
              <a:t>consequence of alternating positive and negative charges</a:t>
            </a:r>
            <a:r>
              <a:rPr lang="en-US" sz="1800" dirty="0">
                <a:latin typeface="Times New Roman" panose="02020603050405020304" pitchFamily="18" charset="0"/>
                <a:cs typeface="Times New Roman" panose="02020603050405020304" pitchFamily="18" charset="0"/>
              </a:rPr>
              <a:t>.</a:t>
            </a:r>
          </a:p>
        </p:txBody>
      </p:sp>
      <p:pic>
        <p:nvPicPr>
          <p:cNvPr id="4" name="Picture 3"/>
          <p:cNvPicPr>
            <a:picLocks noChangeAspect="1"/>
          </p:cNvPicPr>
          <p:nvPr/>
        </p:nvPicPr>
        <p:blipFill>
          <a:blip r:embed="rId2"/>
          <a:stretch>
            <a:fillRect/>
          </a:stretch>
        </p:blipFill>
        <p:spPr>
          <a:xfrm>
            <a:off x="3649289" y="1011226"/>
            <a:ext cx="5087388" cy="1245677"/>
          </a:xfrm>
          <a:prstGeom prst="rect">
            <a:avLst/>
          </a:prstGeom>
        </p:spPr>
      </p:pic>
      <p:sp>
        <p:nvSpPr>
          <p:cNvPr id="5" name="Slide Number Placeholder 4"/>
          <p:cNvSpPr>
            <a:spLocks noGrp="1"/>
          </p:cNvSpPr>
          <p:nvPr>
            <p:ph type="sldNum" sz="quarter" idx="12"/>
          </p:nvPr>
        </p:nvSpPr>
        <p:spPr/>
        <p:txBody>
          <a:bodyPr/>
          <a:lstStyle/>
          <a:p>
            <a:fld id="{E97799C9-84D9-46D2-A11E-BCF8A720529D}" type="slidenum">
              <a:rPr lang="en-US" smtClean="0"/>
              <a:t>145</a:t>
            </a:fld>
            <a:endParaRPr lang="en-US" dirty="0"/>
          </a:p>
        </p:txBody>
      </p:sp>
    </p:spTree>
    <p:extLst>
      <p:ext uri="{BB962C8B-B14F-4D97-AF65-F5344CB8AC3E}">
        <p14:creationId xmlns:p14="http://schemas.microsoft.com/office/powerpoint/2010/main" val="2457986727"/>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58981" y="2428544"/>
            <a:ext cx="10474037" cy="4562460"/>
          </a:xfrm>
        </p:spPr>
        <p:txBody>
          <a:bodyPr>
            <a:noAutofit/>
          </a:bodyPr>
          <a:lstStyle/>
          <a:p>
            <a:pPr marL="0" indent="0">
              <a:buNone/>
            </a:pPr>
            <a:r>
              <a:rPr lang="en-US" sz="1700" dirty="0">
                <a:latin typeface="Times New Roman" panose="02020603050405020304" pitchFamily="18" charset="0"/>
                <a:cs typeface="Times New Roman" panose="02020603050405020304" pitchFamily="18" charset="0"/>
              </a:rPr>
              <a:t>The 2-methyl-2-butyl cation provides the opportunity to compare C−C and C−</a:t>
            </a:r>
            <a:r>
              <a:rPr lang="en-US" sz="1700" dirty="0" smtClean="0">
                <a:latin typeface="Times New Roman" panose="02020603050405020304" pitchFamily="18" charset="0"/>
                <a:cs typeface="Times New Roman" panose="02020603050405020304" pitchFamily="18" charset="0"/>
              </a:rPr>
              <a:t>H </a:t>
            </a:r>
            <a:r>
              <a:rPr lang="en-US" sz="1700" dirty="0" err="1" smtClean="0">
                <a:latin typeface="Times New Roman" panose="02020603050405020304" pitchFamily="18" charset="0"/>
                <a:cs typeface="Times New Roman" panose="02020603050405020304" pitchFamily="18" charset="0"/>
              </a:rPr>
              <a:t>hyperconjugation</a:t>
            </a:r>
            <a:r>
              <a:rPr lang="en-US" sz="1700" dirty="0">
                <a:latin typeface="Times New Roman" panose="02020603050405020304" pitchFamily="18" charset="0"/>
                <a:cs typeface="Times New Roman" panose="02020603050405020304" pitchFamily="18" charset="0"/>
              </a:rPr>
              <a:t>. At the </a:t>
            </a:r>
            <a:r>
              <a:rPr lang="en-US" sz="1700" dirty="0" smtClean="0">
                <a:latin typeface="Times New Roman" panose="02020603050405020304" pitchFamily="18" charset="0"/>
                <a:cs typeface="Times New Roman" panose="02020603050405020304" pitchFamily="18" charset="0"/>
              </a:rPr>
              <a:t>MP4/6-31G</a:t>
            </a:r>
            <a:r>
              <a:rPr lang="en-US" sz="1700" dirty="0">
                <a:latin typeface="Times New Roman" panose="02020603050405020304" pitchFamily="18" charset="0"/>
                <a:cs typeface="Times New Roman" panose="02020603050405020304" pitchFamily="18" charset="0"/>
              </a:rPr>
              <a:t>∗∗ level of calculation, little energy </a:t>
            </a:r>
            <a:r>
              <a:rPr lang="en-US" sz="1700" dirty="0" smtClean="0">
                <a:latin typeface="Times New Roman" panose="02020603050405020304" pitchFamily="18" charset="0"/>
                <a:cs typeface="Times New Roman" panose="02020603050405020304" pitchFamily="18" charset="0"/>
              </a:rPr>
              <a:t>difference is </a:t>
            </a:r>
            <a:r>
              <a:rPr lang="en-US" sz="1700" dirty="0">
                <a:latin typeface="Times New Roman" panose="02020603050405020304" pitchFamily="18" charset="0"/>
                <a:cs typeface="Times New Roman" panose="02020603050405020304" pitchFamily="18" charset="0"/>
              </a:rPr>
              <a:t>found between structures </a:t>
            </a:r>
            <a:r>
              <a:rPr lang="en-US" sz="1700" b="1" dirty="0">
                <a:latin typeface="Times New Roman" panose="02020603050405020304" pitchFamily="18" charset="0"/>
                <a:cs typeface="Times New Roman" panose="02020603050405020304" pitchFamily="18" charset="0"/>
              </a:rPr>
              <a:t>A </a:t>
            </a:r>
            <a:r>
              <a:rPr lang="en-US" sz="1700" dirty="0">
                <a:latin typeface="Times New Roman" panose="02020603050405020304" pitchFamily="18" charset="0"/>
                <a:cs typeface="Times New Roman" panose="02020603050405020304" pitchFamily="18" charset="0"/>
              </a:rPr>
              <a:t>and </a:t>
            </a:r>
            <a:r>
              <a:rPr lang="en-US" sz="1700" b="1" dirty="0">
                <a:latin typeface="Times New Roman" panose="02020603050405020304" pitchFamily="18" charset="0"/>
                <a:cs typeface="Times New Roman" panose="02020603050405020304" pitchFamily="18" charset="0"/>
              </a:rPr>
              <a:t>B</a:t>
            </a:r>
            <a:r>
              <a:rPr lang="en-US" sz="1700" dirty="0">
                <a:latin typeface="Times New Roman" panose="02020603050405020304" pitchFamily="18" charset="0"/>
                <a:cs typeface="Times New Roman" panose="02020603050405020304" pitchFamily="18" charset="0"/>
              </a:rPr>
              <a:t>, which differ in alignment of CH</a:t>
            </a:r>
            <a:r>
              <a:rPr lang="en-US" sz="1700" baseline="-25000" dirty="0">
                <a:latin typeface="Times New Roman" panose="02020603050405020304" pitchFamily="18" charset="0"/>
                <a:cs typeface="Times New Roman" panose="02020603050405020304" pitchFamily="18" charset="0"/>
              </a:rPr>
              <a:t>3</a:t>
            </a:r>
            <a:r>
              <a:rPr lang="en-US" sz="1700" dirty="0">
                <a:latin typeface="Times New Roman" panose="02020603050405020304" pitchFamily="18" charset="0"/>
                <a:cs typeface="Times New Roman" panose="02020603050405020304" pitchFamily="18" charset="0"/>
              </a:rPr>
              <a:t> or H </a:t>
            </a:r>
            <a:r>
              <a:rPr lang="en-US" sz="1700" dirty="0" smtClean="0">
                <a:latin typeface="Times New Roman" panose="02020603050405020304" pitchFamily="18" charset="0"/>
                <a:cs typeface="Times New Roman" panose="02020603050405020304" pitchFamily="18" charset="0"/>
              </a:rPr>
              <a:t>with the </a:t>
            </a:r>
            <a:r>
              <a:rPr lang="en-US" sz="1700" dirty="0">
                <a:latin typeface="Times New Roman" panose="02020603050405020304" pitchFamily="18" charset="0"/>
                <a:cs typeface="Times New Roman" panose="02020603050405020304" pitchFamily="18" charset="0"/>
              </a:rPr>
              <a:t>empty p </a:t>
            </a:r>
            <a:r>
              <a:rPr lang="en-US" sz="1700" dirty="0" smtClean="0">
                <a:latin typeface="Times New Roman" panose="02020603050405020304" pitchFamily="18" charset="0"/>
                <a:cs typeface="Times New Roman" panose="02020603050405020304" pitchFamily="18" charset="0"/>
              </a:rPr>
              <a:t>orbital.</a:t>
            </a:r>
          </a:p>
          <a:p>
            <a:pPr marL="0" indent="0">
              <a:buNone/>
            </a:pPr>
            <a:r>
              <a:rPr lang="en-US" sz="1700" dirty="0" smtClean="0">
                <a:latin typeface="Times New Roman" panose="02020603050405020304" pitchFamily="18" charset="0"/>
                <a:cs typeface="Times New Roman" panose="02020603050405020304" pitchFamily="18" charset="0"/>
              </a:rPr>
              <a:t> </a:t>
            </a:r>
          </a:p>
          <a:p>
            <a:pPr marL="0" indent="0">
              <a:buNone/>
            </a:pPr>
            <a:r>
              <a:rPr lang="en-US" sz="1700" b="1" dirty="0" smtClean="0">
                <a:latin typeface="Times New Roman" panose="02020603050405020304" pitchFamily="18" charset="0"/>
                <a:cs typeface="Times New Roman" panose="02020603050405020304" pitchFamily="18" charset="0"/>
              </a:rPr>
              <a:t>Structure </a:t>
            </a:r>
            <a:r>
              <a:rPr lang="en-US" sz="1700" b="1" dirty="0">
                <a:latin typeface="Times New Roman" panose="02020603050405020304" pitchFamily="18" charset="0"/>
                <a:cs typeface="Times New Roman" panose="02020603050405020304" pitchFamily="18" charset="0"/>
              </a:rPr>
              <a:t>A, however, gives a much closer approximation </a:t>
            </a:r>
            <a:r>
              <a:rPr lang="en-US" sz="1700" b="1" dirty="0" smtClean="0">
                <a:latin typeface="Times New Roman" panose="02020603050405020304" pitchFamily="18" charset="0"/>
                <a:cs typeface="Times New Roman" panose="02020603050405020304" pitchFamily="18" charset="0"/>
              </a:rPr>
              <a:t>to the </a:t>
            </a:r>
            <a:r>
              <a:rPr lang="en-US" sz="1700" b="1" dirty="0">
                <a:latin typeface="Times New Roman" panose="02020603050405020304" pitchFamily="18" charset="0"/>
                <a:cs typeface="Times New Roman" panose="02020603050405020304" pitchFamily="18" charset="0"/>
              </a:rPr>
              <a:t>observed </a:t>
            </a:r>
            <a:r>
              <a:rPr lang="en-US" sz="1700" b="1" baseline="30000" dirty="0">
                <a:latin typeface="Times New Roman" panose="02020603050405020304" pitchFamily="18" charset="0"/>
                <a:cs typeface="Times New Roman" panose="02020603050405020304" pitchFamily="18" charset="0"/>
              </a:rPr>
              <a:t>13</a:t>
            </a:r>
            <a:r>
              <a:rPr lang="en-US" sz="1700" b="1" dirty="0">
                <a:latin typeface="Times New Roman" panose="02020603050405020304" pitchFamily="18" charset="0"/>
                <a:cs typeface="Times New Roman" panose="02020603050405020304" pitchFamily="18" charset="0"/>
              </a:rPr>
              <a:t>C chemical shift and thus seems </a:t>
            </a:r>
            <a:r>
              <a:rPr lang="en-US" sz="1700" b="1" dirty="0" smtClean="0">
                <a:latin typeface="Times New Roman" panose="02020603050405020304" pitchFamily="18" charset="0"/>
                <a:cs typeface="Times New Roman" panose="02020603050405020304" pitchFamily="18" charset="0"/>
              </a:rPr>
              <a:t>to be </a:t>
            </a:r>
            <a:r>
              <a:rPr lang="en-US" sz="1700" b="1" dirty="0">
                <a:latin typeface="Times New Roman" panose="02020603050405020304" pitchFamily="18" charset="0"/>
                <a:cs typeface="Times New Roman" panose="02020603050405020304" pitchFamily="18" charset="0"/>
              </a:rPr>
              <a:t>preferred. The </a:t>
            </a:r>
            <a:r>
              <a:rPr lang="en-US" sz="1700" b="1" dirty="0" smtClean="0">
                <a:latin typeface="Times New Roman" panose="02020603050405020304" pitchFamily="18" charset="0"/>
                <a:cs typeface="Times New Roman" panose="02020603050405020304" pitchFamily="18" charset="0"/>
              </a:rPr>
              <a:t>calculations also </a:t>
            </a:r>
            <a:r>
              <a:rPr lang="en-US" sz="1700" b="1" dirty="0">
                <a:latin typeface="Times New Roman" panose="02020603050405020304" pitchFamily="18" charset="0"/>
                <a:cs typeface="Times New Roman" panose="02020603050405020304" pitchFamily="18" charset="0"/>
              </a:rPr>
              <a:t>indicate a lengthening of the C(3)−C(4) bond (to 1.58 Å) and a contraction </a:t>
            </a:r>
            <a:r>
              <a:rPr lang="en-US" sz="1700" b="1" dirty="0" smtClean="0">
                <a:latin typeface="Times New Roman" panose="02020603050405020304" pitchFamily="18" charset="0"/>
                <a:cs typeface="Times New Roman" panose="02020603050405020304" pitchFamily="18" charset="0"/>
              </a:rPr>
              <a:t>of the </a:t>
            </a:r>
            <a:r>
              <a:rPr lang="en-US" sz="1700" b="1" dirty="0">
                <a:latin typeface="Times New Roman" panose="02020603050405020304" pitchFamily="18" charset="0"/>
                <a:cs typeface="Times New Roman" panose="02020603050405020304" pitchFamily="18" charset="0"/>
              </a:rPr>
              <a:t>C(2)−C(3)−C(4) bond angle to </a:t>
            </a:r>
            <a:r>
              <a:rPr lang="en-US" sz="1700" b="1" dirty="0" smtClean="0">
                <a:latin typeface="Times New Roman" panose="02020603050405020304" pitchFamily="18" charset="0"/>
                <a:cs typeface="Times New Roman" panose="02020603050405020304" pitchFamily="18" charset="0"/>
              </a:rPr>
              <a:t>101.5 </a:t>
            </a:r>
            <a:r>
              <a:rPr lang="en-US" sz="1700" b="1" baseline="30000" dirty="0" smtClean="0">
                <a:latin typeface="Times New Roman" panose="02020603050405020304" pitchFamily="18" charset="0"/>
                <a:cs typeface="Times New Roman" panose="02020603050405020304" pitchFamily="18" charset="0"/>
              </a:rPr>
              <a:t>o</a:t>
            </a:r>
            <a:r>
              <a:rPr lang="en-US" sz="1700" b="1" dirty="0" smtClean="0">
                <a:latin typeface="Times New Roman" panose="02020603050405020304" pitchFamily="18" charset="0"/>
                <a:cs typeface="Times New Roman" panose="02020603050405020304" pitchFamily="18" charset="0"/>
              </a:rPr>
              <a:t>, </a:t>
            </a:r>
            <a:r>
              <a:rPr lang="en-US" sz="1700" b="1" dirty="0">
                <a:latin typeface="Times New Roman" panose="02020603050405020304" pitchFamily="18" charset="0"/>
                <a:cs typeface="Times New Roman" panose="02020603050405020304" pitchFamily="18" charset="0"/>
              </a:rPr>
              <a:t>both of which are consistent with C−</a:t>
            </a:r>
            <a:r>
              <a:rPr lang="en-US" sz="1700" b="1" dirty="0" smtClean="0">
                <a:latin typeface="Times New Roman" panose="02020603050405020304" pitchFamily="18" charset="0"/>
                <a:cs typeface="Times New Roman" panose="02020603050405020304" pitchFamily="18" charset="0"/>
              </a:rPr>
              <a:t>C </a:t>
            </a:r>
            <a:r>
              <a:rPr lang="en-US" sz="1700" b="1" dirty="0" err="1" smtClean="0">
                <a:latin typeface="Times New Roman" panose="02020603050405020304" pitchFamily="18" charset="0"/>
                <a:cs typeface="Times New Roman" panose="02020603050405020304" pitchFamily="18" charset="0"/>
              </a:rPr>
              <a:t>hyperconjugation</a:t>
            </a:r>
            <a:r>
              <a:rPr lang="en-US" sz="1700" b="1" dirty="0" smtClean="0">
                <a:latin typeface="Times New Roman" panose="02020603050405020304" pitchFamily="18" charset="0"/>
                <a:cs typeface="Times New Roman" panose="02020603050405020304" pitchFamily="18" charset="0"/>
              </a:rPr>
              <a:t>. </a:t>
            </a:r>
          </a:p>
          <a:p>
            <a:endParaRPr lang="en-US" sz="1700" b="1" dirty="0" smtClean="0">
              <a:latin typeface="Times New Roman" panose="02020603050405020304" pitchFamily="18" charset="0"/>
              <a:cs typeface="Times New Roman" panose="02020603050405020304" pitchFamily="18" charset="0"/>
            </a:endParaRPr>
          </a:p>
          <a:p>
            <a:pPr marL="0" indent="0" algn="just">
              <a:buNone/>
            </a:pPr>
            <a:r>
              <a:rPr lang="en-US" sz="1700" dirty="0" smtClean="0">
                <a:latin typeface="Times New Roman" panose="02020603050405020304" pitchFamily="18" charset="0"/>
                <a:cs typeface="Times New Roman" panose="02020603050405020304" pitchFamily="18" charset="0"/>
              </a:rPr>
              <a:t>A </a:t>
            </a:r>
            <a:r>
              <a:rPr lang="en-US" sz="1700" dirty="0">
                <a:latin typeface="Times New Roman" panose="02020603050405020304" pitchFamily="18" charset="0"/>
                <a:cs typeface="Times New Roman" panose="02020603050405020304" pitchFamily="18" charset="0"/>
              </a:rPr>
              <a:t>particularly interesting example of the effect of </a:t>
            </a:r>
            <a:r>
              <a:rPr lang="en-US" sz="1700" dirty="0" err="1">
                <a:latin typeface="Times New Roman" panose="02020603050405020304" pitchFamily="18" charset="0"/>
                <a:cs typeface="Times New Roman" panose="02020603050405020304" pitchFamily="18" charset="0"/>
              </a:rPr>
              <a:t>hyperconjugation</a:t>
            </a:r>
            <a:r>
              <a:rPr lang="en-US" sz="1700" dirty="0">
                <a:latin typeface="Times New Roman" panose="02020603050405020304" pitchFamily="18" charset="0"/>
                <a:cs typeface="Times New Roman" panose="02020603050405020304" pitchFamily="18" charset="0"/>
              </a:rPr>
              <a:t> is found in </a:t>
            </a:r>
            <a:r>
              <a:rPr lang="en-US" sz="1700" dirty="0" smtClean="0">
                <a:latin typeface="Times New Roman" panose="02020603050405020304" pitchFamily="18" charset="0"/>
                <a:cs typeface="Times New Roman" panose="02020603050405020304" pitchFamily="18" charset="0"/>
              </a:rPr>
              <a:t>the 1-methylcyclohexyl </a:t>
            </a:r>
            <a:r>
              <a:rPr lang="en-US" sz="1700" dirty="0">
                <a:latin typeface="Times New Roman" panose="02020603050405020304" pitchFamily="18" charset="0"/>
                <a:cs typeface="Times New Roman" panose="02020603050405020304" pitchFamily="18" charset="0"/>
              </a:rPr>
              <a:t>carbocation. The NMR spectrum of this cation reveals the </a:t>
            </a:r>
            <a:r>
              <a:rPr lang="en-US" sz="1700" dirty="0" smtClean="0">
                <a:latin typeface="Times New Roman" panose="02020603050405020304" pitchFamily="18" charset="0"/>
                <a:cs typeface="Times New Roman" panose="02020603050405020304" pitchFamily="18" charset="0"/>
              </a:rPr>
              <a:t>presence </a:t>
            </a:r>
            <a:r>
              <a:rPr lang="en-US" sz="1700" dirty="0">
                <a:latin typeface="Times New Roman" panose="02020603050405020304" pitchFamily="18" charset="0"/>
                <a:cs typeface="Times New Roman" panose="02020603050405020304" pitchFamily="18" charset="0"/>
              </a:rPr>
              <a:t>of two isomeric cations that are separated by a small barrier. </a:t>
            </a:r>
          </a:p>
        </p:txBody>
      </p:sp>
      <p:pic>
        <p:nvPicPr>
          <p:cNvPr id="4" name="Picture 3"/>
          <p:cNvPicPr>
            <a:picLocks noChangeAspect="1"/>
          </p:cNvPicPr>
          <p:nvPr/>
        </p:nvPicPr>
        <p:blipFill>
          <a:blip r:embed="rId2"/>
          <a:stretch>
            <a:fillRect/>
          </a:stretch>
        </p:blipFill>
        <p:spPr>
          <a:xfrm>
            <a:off x="4231178" y="839586"/>
            <a:ext cx="3882044" cy="1446414"/>
          </a:xfrm>
          <a:prstGeom prst="rect">
            <a:avLst/>
          </a:prstGeom>
        </p:spPr>
      </p:pic>
      <p:sp>
        <p:nvSpPr>
          <p:cNvPr id="5" name="Slide Number Placeholder 4"/>
          <p:cNvSpPr>
            <a:spLocks noGrp="1"/>
          </p:cNvSpPr>
          <p:nvPr>
            <p:ph type="sldNum" sz="quarter" idx="12"/>
          </p:nvPr>
        </p:nvSpPr>
        <p:spPr/>
        <p:txBody>
          <a:bodyPr/>
          <a:lstStyle/>
          <a:p>
            <a:fld id="{E97799C9-84D9-46D2-A11E-BCF8A720529D}" type="slidenum">
              <a:rPr lang="en-US" smtClean="0"/>
              <a:t>146</a:t>
            </a:fld>
            <a:endParaRPr lang="en-US" dirty="0"/>
          </a:p>
        </p:txBody>
      </p:sp>
    </p:spTree>
    <p:extLst>
      <p:ext uri="{BB962C8B-B14F-4D97-AF65-F5344CB8AC3E}">
        <p14:creationId xmlns:p14="http://schemas.microsoft.com/office/powerpoint/2010/main" val="2466156596"/>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1273" y="2556932"/>
            <a:ext cx="10523912" cy="3318936"/>
          </a:xfrm>
        </p:spPr>
        <p:txBody>
          <a:bodyPr>
            <a:normAutofit fontScale="92500" lnSpcReduction="20000"/>
          </a:bodyPr>
          <a:lstStyle/>
          <a:p>
            <a:pPr algn="just"/>
            <a:r>
              <a:rPr lang="en-US" dirty="0" smtClean="0">
                <a:latin typeface="Times New Roman" panose="02020603050405020304" pitchFamily="18" charset="0"/>
                <a:cs typeface="Times New Roman" panose="02020603050405020304" pitchFamily="18" charset="0"/>
              </a:rPr>
              <a:t>Investigation </a:t>
            </a:r>
            <a:r>
              <a:rPr lang="en-US" dirty="0">
                <a:latin typeface="Times New Roman" panose="02020603050405020304" pitchFamily="18" charset="0"/>
                <a:cs typeface="Times New Roman" panose="02020603050405020304" pitchFamily="18" charset="0"/>
              </a:rPr>
              <a:t>of the </a:t>
            </a:r>
            <a:r>
              <a:rPr lang="en-US" dirty="0" smtClean="0">
                <a:latin typeface="Times New Roman" panose="02020603050405020304" pitchFamily="18" charset="0"/>
                <a:cs typeface="Times New Roman" panose="02020603050405020304" pitchFamily="18" charset="0"/>
              </a:rPr>
              <a:t>NMR chemical </a:t>
            </a:r>
            <a:r>
              <a:rPr lang="en-US" dirty="0">
                <a:latin typeface="Times New Roman" panose="02020603050405020304" pitchFamily="18" charset="0"/>
                <a:cs typeface="Times New Roman" panose="02020603050405020304" pitchFamily="18" charset="0"/>
              </a:rPr>
              <a:t>shifts using the MP2-GIAO method points to an axial and equatorial </a:t>
            </a:r>
            <a:r>
              <a:rPr lang="en-US" dirty="0" smtClean="0">
                <a:latin typeface="Times New Roman" panose="02020603050405020304" pitchFamily="18" charset="0"/>
                <a:cs typeface="Times New Roman" panose="02020603050405020304" pitchFamily="18" charset="0"/>
              </a:rPr>
              <a:t>isomer of </a:t>
            </a:r>
            <a:r>
              <a:rPr lang="en-US" dirty="0">
                <a:latin typeface="Times New Roman" panose="02020603050405020304" pitchFamily="18" charset="0"/>
                <a:cs typeface="Times New Roman" panose="02020603050405020304" pitchFamily="18" charset="0"/>
              </a:rPr>
              <a:t>nearly equal energy. B3LYP/6-31G∗ calculations indicate an energy difference </a:t>
            </a:r>
            <a:r>
              <a:rPr lang="en-US" dirty="0" smtClean="0">
                <a:latin typeface="Times New Roman" panose="02020603050405020304" pitchFamily="18" charset="0"/>
                <a:cs typeface="Times New Roman" panose="02020603050405020304" pitchFamily="18" charset="0"/>
              </a:rPr>
              <a:t>of about </a:t>
            </a:r>
            <a:r>
              <a:rPr lang="en-US" dirty="0">
                <a:latin typeface="Times New Roman" panose="02020603050405020304" pitchFamily="18" charset="0"/>
                <a:cs typeface="Times New Roman" panose="02020603050405020304" pitchFamily="18" charset="0"/>
              </a:rPr>
              <a:t>0.6 kcal and suggest that the (nearly planar) TS is about 0.9 kcal above </a:t>
            </a:r>
            <a:r>
              <a:rPr lang="en-US" dirty="0" smtClean="0">
                <a:latin typeface="Times New Roman" panose="02020603050405020304" pitchFamily="18" charset="0"/>
                <a:cs typeface="Times New Roman" panose="02020603050405020304" pitchFamily="18" charset="0"/>
              </a:rPr>
              <a:t>the minimum </a:t>
            </a:r>
            <a:r>
              <a:rPr lang="en-US" dirty="0">
                <a:latin typeface="Times New Roman" panose="02020603050405020304" pitchFamily="18" charset="0"/>
                <a:cs typeface="Times New Roman" panose="02020603050405020304" pitchFamily="18" charset="0"/>
              </a:rPr>
              <a:t>energy </a:t>
            </a:r>
            <a:r>
              <a:rPr lang="en-US" dirty="0" smtClean="0">
                <a:latin typeface="Times New Roman" panose="02020603050405020304" pitchFamily="18" charset="0"/>
                <a:cs typeface="Times New Roman" panose="02020603050405020304" pitchFamily="18" charset="0"/>
              </a:rPr>
              <a:t>structure. </a:t>
            </a:r>
          </a:p>
          <a:p>
            <a:pPr algn="just"/>
            <a:endParaRPr lang="en-US" dirty="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cationic carbon is slightly </a:t>
            </a:r>
            <a:r>
              <a:rPr lang="en-US" dirty="0" err="1">
                <a:latin typeface="Times New Roman" panose="02020603050405020304" pitchFamily="18" charset="0"/>
                <a:cs typeface="Times New Roman" panose="02020603050405020304" pitchFamily="18" charset="0"/>
              </a:rPr>
              <a:t>pyramidalized</a:t>
            </a:r>
            <a:r>
              <a:rPr lang="en-US" dirty="0">
                <a:latin typeface="Times New Roman" panose="02020603050405020304" pitchFamily="18" charset="0"/>
                <a:cs typeface="Times New Roman" panose="02020603050405020304" pitchFamily="18" charset="0"/>
              </a:rPr>
              <a:t> toward </a:t>
            </a:r>
            <a:r>
              <a:rPr lang="en-US" dirty="0" smtClean="0">
                <a:latin typeface="Times New Roman" panose="02020603050405020304" pitchFamily="18" charset="0"/>
                <a:cs typeface="Times New Roman" panose="02020603050405020304" pitchFamily="18" charset="0"/>
              </a:rPr>
              <a:t>the C</a:t>
            </a:r>
            <a:r>
              <a:rPr lang="en-US" dirty="0">
                <a:latin typeface="Times New Roman" panose="02020603050405020304" pitchFamily="18" charset="0"/>
                <a:cs typeface="Times New Roman" panose="02020603050405020304" pitchFamily="18" charset="0"/>
              </a:rPr>
              <a:t>−C or C−H bonds involved </a:t>
            </a:r>
            <a:r>
              <a:rPr lang="en-US" dirty="0" smtClean="0">
                <a:latin typeface="Times New Roman" panose="02020603050405020304" pitchFamily="18" charset="0"/>
                <a:cs typeface="Times New Roman" panose="02020603050405020304" pitchFamily="18" charset="0"/>
              </a:rPr>
              <a:t>in </a:t>
            </a:r>
            <a:r>
              <a:rPr lang="en-US" dirty="0" err="1" smtClean="0">
                <a:latin typeface="Times New Roman" panose="02020603050405020304" pitchFamily="18" charset="0"/>
                <a:cs typeface="Times New Roman" panose="02020603050405020304" pitchFamily="18" charset="0"/>
              </a:rPr>
              <a:t>hyperconjugation</a:t>
            </a:r>
            <a:r>
              <a:rPr lang="en-US" dirty="0">
                <a:latin typeface="Times New Roman" panose="02020603050405020304" pitchFamily="18" charset="0"/>
                <a:cs typeface="Times New Roman" panose="02020603050405020304" pitchFamily="18" charset="0"/>
              </a:rPr>
              <a:t>. The reason for the </a:t>
            </a:r>
            <a:r>
              <a:rPr lang="en-US" dirty="0" err="1" smtClean="0">
                <a:latin typeface="Times New Roman" panose="02020603050405020304" pitchFamily="18" charset="0"/>
                <a:cs typeface="Times New Roman" panose="02020603050405020304" pitchFamily="18" charset="0"/>
              </a:rPr>
              <a:t>pyramidalization</a:t>
            </a:r>
            <a:r>
              <a:rPr lang="en-US" dirty="0" smtClean="0">
                <a:latin typeface="Times New Roman" panose="02020603050405020304" pitchFamily="18" charset="0"/>
                <a:cs typeface="Times New Roman" panose="02020603050405020304" pitchFamily="18" charset="0"/>
              </a:rPr>
              <a:t> is </a:t>
            </a:r>
            <a:r>
              <a:rPr lang="en-US" dirty="0">
                <a:latin typeface="Times New Roman" panose="02020603050405020304" pitchFamily="18" charset="0"/>
                <a:cs typeface="Times New Roman" panose="02020603050405020304" pitchFamily="18" charset="0"/>
              </a:rPr>
              <a:t>better alignment with the C−C and C−H bonds that provide </a:t>
            </a:r>
            <a:r>
              <a:rPr lang="en-US" dirty="0" err="1" smtClean="0">
                <a:latin typeface="Times New Roman" panose="02020603050405020304" pitchFamily="18" charset="0"/>
                <a:cs typeface="Times New Roman" panose="02020603050405020304" pitchFamily="18" charset="0"/>
              </a:rPr>
              <a:t>hyperconjugative</a:t>
            </a:r>
            <a:r>
              <a:rPr lang="en-US" dirty="0" smtClean="0">
                <a:latin typeface="Times New Roman" panose="02020603050405020304" pitchFamily="18" charset="0"/>
                <a:cs typeface="Times New Roman" panose="02020603050405020304" pitchFamily="18" charset="0"/>
              </a:rPr>
              <a:t> stabilization</a:t>
            </a:r>
            <a:r>
              <a:rPr lang="en-US" dirty="0">
                <a:latin typeface="Times New Roman" panose="02020603050405020304" pitchFamily="18" charset="0"/>
                <a:cs typeface="Times New Roman" panose="02020603050405020304" pitchFamily="18" charset="0"/>
              </a:rPr>
              <a:t>. The </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hyperconjugation</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is also indicated by the differing shapes of </a:t>
            </a:r>
            <a:r>
              <a:rPr lang="en-US" dirty="0" smtClean="0">
                <a:latin typeface="Times New Roman" panose="02020603050405020304" pitchFamily="18" charset="0"/>
                <a:cs typeface="Times New Roman" panose="02020603050405020304" pitchFamily="18" charset="0"/>
              </a:rPr>
              <a:t>the LUMO </a:t>
            </a:r>
            <a:r>
              <a:rPr lang="en-US" dirty="0">
                <a:latin typeface="Times New Roman" panose="02020603050405020304" pitchFamily="18" charset="0"/>
                <a:cs typeface="Times New Roman" panose="02020603050405020304" pitchFamily="18" charset="0"/>
              </a:rPr>
              <a:t>orbitals for the isomeric ions shown in Figure 4.9.</a:t>
            </a:r>
          </a:p>
          <a:p>
            <a:endParaRPr lang="en-US" dirty="0"/>
          </a:p>
        </p:txBody>
      </p:sp>
      <p:pic>
        <p:nvPicPr>
          <p:cNvPr id="4" name="Picture 3"/>
          <p:cNvPicPr>
            <a:picLocks noChangeAspect="1"/>
          </p:cNvPicPr>
          <p:nvPr/>
        </p:nvPicPr>
        <p:blipFill>
          <a:blip r:embed="rId2"/>
          <a:stretch>
            <a:fillRect/>
          </a:stretch>
        </p:blipFill>
        <p:spPr>
          <a:xfrm>
            <a:off x="3715791" y="662556"/>
            <a:ext cx="4339244" cy="1681632"/>
          </a:xfrm>
          <a:prstGeom prst="rect">
            <a:avLst/>
          </a:prstGeom>
        </p:spPr>
      </p:pic>
      <p:sp>
        <p:nvSpPr>
          <p:cNvPr id="5" name="Slide Number Placeholder 4"/>
          <p:cNvSpPr>
            <a:spLocks noGrp="1"/>
          </p:cNvSpPr>
          <p:nvPr>
            <p:ph type="sldNum" sz="quarter" idx="12"/>
          </p:nvPr>
        </p:nvSpPr>
        <p:spPr/>
        <p:txBody>
          <a:bodyPr/>
          <a:lstStyle/>
          <a:p>
            <a:fld id="{E97799C9-84D9-46D2-A11E-BCF8A720529D}" type="slidenum">
              <a:rPr lang="en-US" smtClean="0"/>
              <a:t>147</a:t>
            </a:fld>
            <a:endParaRPr lang="en-US" dirty="0"/>
          </a:p>
        </p:txBody>
      </p:sp>
    </p:spTree>
    <p:extLst>
      <p:ext uri="{BB962C8B-B14F-4D97-AF65-F5344CB8AC3E}">
        <p14:creationId xmlns:p14="http://schemas.microsoft.com/office/powerpoint/2010/main" val="2900556077"/>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3034145" y="1113906"/>
            <a:ext cx="6093229" cy="4297234"/>
          </a:xfrm>
          <a:prstGeom prst="rect">
            <a:avLst/>
          </a:prstGeom>
        </p:spPr>
      </p:pic>
      <p:sp>
        <p:nvSpPr>
          <p:cNvPr id="3" name="Slide Number Placeholder 2"/>
          <p:cNvSpPr>
            <a:spLocks noGrp="1"/>
          </p:cNvSpPr>
          <p:nvPr>
            <p:ph type="sldNum" sz="quarter" idx="12"/>
          </p:nvPr>
        </p:nvSpPr>
        <p:spPr/>
        <p:txBody>
          <a:bodyPr/>
          <a:lstStyle/>
          <a:p>
            <a:fld id="{E97799C9-84D9-46D2-A11E-BCF8A720529D}" type="slidenum">
              <a:rPr lang="en-US" smtClean="0"/>
              <a:t>148</a:t>
            </a:fld>
            <a:endParaRPr lang="en-US" dirty="0"/>
          </a:p>
        </p:txBody>
      </p:sp>
    </p:spTree>
    <p:extLst>
      <p:ext uri="{BB962C8B-B14F-4D97-AF65-F5344CB8AC3E}">
        <p14:creationId xmlns:p14="http://schemas.microsoft.com/office/powerpoint/2010/main" val="2068193359"/>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733749" y="3392790"/>
            <a:ext cx="10565476" cy="2715910"/>
          </a:xfrm>
        </p:spPr>
        <p:txBody>
          <a:bodyPr>
            <a:noAutofit/>
          </a:bodyPr>
          <a:lstStyle/>
          <a:p>
            <a:r>
              <a:rPr lang="en-US" sz="2200" dirty="0" smtClean="0">
                <a:latin typeface="Times New Roman" panose="02020603050405020304" pitchFamily="18" charset="0"/>
                <a:cs typeface="Times New Roman" panose="02020603050405020304" pitchFamily="18" charset="0"/>
              </a:rPr>
              <a:t>It </a:t>
            </a:r>
            <a:r>
              <a:rPr lang="en-US" sz="2200" dirty="0">
                <a:latin typeface="Times New Roman" panose="02020603050405020304" pitchFamily="18" charset="0"/>
                <a:cs typeface="Times New Roman" panose="02020603050405020304" pitchFamily="18" charset="0"/>
              </a:rPr>
              <a:t>is important to note the relationship of C−H and C−C </a:t>
            </a:r>
            <a:r>
              <a:rPr lang="en-US" sz="2200" dirty="0" err="1" smtClean="0">
                <a:latin typeface="Times New Roman" panose="02020603050405020304" pitchFamily="18" charset="0"/>
                <a:cs typeface="Times New Roman" panose="02020603050405020304" pitchFamily="18" charset="0"/>
              </a:rPr>
              <a:t>hyperconjugation</a:t>
            </a:r>
            <a:r>
              <a:rPr lang="en-US" sz="2200" dirty="0" smtClean="0">
                <a:latin typeface="Times New Roman" panose="02020603050405020304" pitchFamily="18" charset="0"/>
                <a:cs typeface="Times New Roman" panose="02020603050405020304" pitchFamily="18" charset="0"/>
              </a:rPr>
              <a:t> to </a:t>
            </a:r>
            <a:r>
              <a:rPr lang="en-US" sz="2200" dirty="0">
                <a:latin typeface="Times New Roman" panose="02020603050405020304" pitchFamily="18" charset="0"/>
                <a:cs typeface="Times New Roman" panose="02020603050405020304" pitchFamily="18" charset="0"/>
              </a:rPr>
              <a:t>the </a:t>
            </a:r>
            <a:r>
              <a:rPr lang="en-US" sz="2200" i="1" dirty="0">
                <a:latin typeface="Times New Roman" panose="02020603050405020304" pitchFamily="18" charset="0"/>
                <a:cs typeface="Times New Roman" panose="02020603050405020304" pitchFamily="18" charset="0"/>
              </a:rPr>
              <a:t>reactivity </a:t>
            </a:r>
            <a:r>
              <a:rPr lang="en-US" sz="2200" dirty="0">
                <a:latin typeface="Times New Roman" panose="02020603050405020304" pitchFamily="18" charset="0"/>
                <a:cs typeface="Times New Roman" panose="02020603050405020304" pitchFamily="18" charset="0"/>
              </a:rPr>
              <a:t>as well as the </a:t>
            </a:r>
            <a:r>
              <a:rPr lang="en-US" sz="2200" i="1" dirty="0">
                <a:latin typeface="Times New Roman" panose="02020603050405020304" pitchFamily="18" charset="0"/>
                <a:cs typeface="Times New Roman" panose="02020603050405020304" pitchFamily="18" charset="0"/>
              </a:rPr>
              <a:t>structure </a:t>
            </a:r>
            <a:r>
              <a:rPr lang="en-US" sz="2200" dirty="0">
                <a:latin typeface="Times New Roman" panose="02020603050405020304" pitchFamily="18" charset="0"/>
                <a:cs typeface="Times New Roman" panose="02020603050405020304" pitchFamily="18" charset="0"/>
              </a:rPr>
              <a:t>of </a:t>
            </a:r>
            <a:r>
              <a:rPr lang="en-US" sz="2200" dirty="0" err="1">
                <a:latin typeface="Times New Roman" panose="02020603050405020304" pitchFamily="18" charset="0"/>
                <a:cs typeface="Times New Roman" panose="02020603050405020304" pitchFamily="18" charset="0"/>
              </a:rPr>
              <a:t>carbocations</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Hyperconjugation</a:t>
            </a:r>
            <a:r>
              <a:rPr lang="en-US" sz="2200" dirty="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represents electron </a:t>
            </a:r>
            <a:r>
              <a:rPr lang="en-US" sz="2200" dirty="0">
                <a:latin typeface="Times New Roman" panose="02020603050405020304" pitchFamily="18" charset="0"/>
                <a:cs typeface="Times New Roman" panose="02020603050405020304" pitchFamily="18" charset="0"/>
              </a:rPr>
              <a:t>sharing with an empty </a:t>
            </a:r>
            <a:r>
              <a:rPr lang="en-US" sz="2200" dirty="0" smtClean="0">
                <a:latin typeface="Times New Roman" panose="02020603050405020304" pitchFamily="18" charset="0"/>
                <a:cs typeface="Times New Roman" panose="02020603050405020304" pitchFamily="18" charset="0"/>
              </a:rPr>
              <a:t>orbital and can lead to structural changes or reactions</a:t>
            </a:r>
            <a:r>
              <a:rPr lang="en-US" sz="2200" dirty="0">
                <a:latin typeface="Times New Roman" panose="02020603050405020304" pitchFamily="18" charset="0"/>
                <a:cs typeface="Times New Roman" panose="02020603050405020304" pitchFamily="18" charset="0"/>
              </a:rPr>
              <a:t>. </a:t>
            </a:r>
            <a:endParaRPr lang="en-US" sz="2200" dirty="0" smtClean="0">
              <a:latin typeface="Times New Roman" panose="02020603050405020304" pitchFamily="18" charset="0"/>
              <a:cs typeface="Times New Roman" panose="02020603050405020304" pitchFamily="18" charset="0"/>
            </a:endParaRPr>
          </a:p>
          <a:p>
            <a:endParaRPr lang="en-US" sz="2200" dirty="0" smtClean="0">
              <a:latin typeface="Times New Roman" panose="02020603050405020304" pitchFamily="18" charset="0"/>
              <a:cs typeface="Times New Roman" panose="02020603050405020304" pitchFamily="18" charset="0"/>
            </a:endParaRPr>
          </a:p>
          <a:p>
            <a:r>
              <a:rPr lang="en-US" sz="2200" dirty="0" smtClean="0">
                <a:latin typeface="Times New Roman" panose="02020603050405020304" pitchFamily="18" charset="0"/>
                <a:cs typeface="Times New Roman" panose="02020603050405020304" pitchFamily="18" charset="0"/>
              </a:rPr>
              <a:t>If </a:t>
            </a:r>
            <a:r>
              <a:rPr lang="en-US" sz="2200" dirty="0">
                <a:latin typeface="Times New Roman" panose="02020603050405020304" pitchFamily="18" charset="0"/>
                <a:cs typeface="Times New Roman" panose="02020603050405020304" pitchFamily="18" charset="0"/>
              </a:rPr>
              <a:t>the electron density is substantially shared between the two atoms, </a:t>
            </a:r>
            <a:r>
              <a:rPr lang="en-US" sz="2200" dirty="0" smtClean="0">
                <a:latin typeface="Times New Roman" panose="02020603050405020304" pitchFamily="18" charset="0"/>
                <a:cs typeface="Times New Roman" panose="02020603050405020304" pitchFamily="18" charset="0"/>
              </a:rPr>
              <a:t>the structure </a:t>
            </a:r>
            <a:r>
              <a:rPr lang="en-US" sz="2200" dirty="0">
                <a:latin typeface="Times New Roman" panose="02020603050405020304" pitchFamily="18" charset="0"/>
                <a:cs typeface="Times New Roman" panose="02020603050405020304" pitchFamily="18" charset="0"/>
              </a:rPr>
              <a:t>is </a:t>
            </a:r>
            <a:r>
              <a:rPr lang="en-US" sz="2200" i="1" dirty="0">
                <a:latin typeface="Times New Roman" panose="02020603050405020304" pitchFamily="18" charset="0"/>
                <a:cs typeface="Times New Roman" panose="02020603050405020304" pitchFamily="18" charset="0"/>
              </a:rPr>
              <a:t>bridged</a:t>
            </a:r>
            <a:r>
              <a:rPr lang="en-US" sz="2200" dirty="0">
                <a:latin typeface="Times New Roman" panose="02020603050405020304" pitchFamily="18" charset="0"/>
                <a:cs typeface="Times New Roman" panose="02020603050405020304" pitchFamily="18" charset="0"/>
              </a:rPr>
              <a:t>. If the electron sharing results in a shift of the donor group</a:t>
            </a:r>
            <a:r>
              <a:rPr lang="en-US" sz="2200" dirty="0" smtClean="0">
                <a:latin typeface="Times New Roman" panose="02020603050405020304" pitchFamily="18" charset="0"/>
                <a:cs typeface="Times New Roman" panose="02020603050405020304" pitchFamily="18" charset="0"/>
              </a:rPr>
              <a:t>, </a:t>
            </a:r>
            <a:r>
              <a:rPr lang="en-US" sz="2200" i="1" dirty="0" smtClean="0">
                <a:latin typeface="Times New Roman" panose="02020603050405020304" pitchFamily="18" charset="0"/>
                <a:cs typeface="Times New Roman" panose="02020603050405020304" pitchFamily="18" charset="0"/>
              </a:rPr>
              <a:t>rearrangement </a:t>
            </a:r>
            <a:r>
              <a:rPr lang="en-US" sz="2200" dirty="0">
                <a:latin typeface="Times New Roman" panose="02020603050405020304" pitchFamily="18" charset="0"/>
                <a:cs typeface="Times New Roman" panose="02020603050405020304" pitchFamily="18" charset="0"/>
              </a:rPr>
              <a:t>occurs. As we saw in Section 3.4.1, the ethyl cation is bridged. </a:t>
            </a:r>
            <a:endParaRPr lang="en-US" sz="2200" dirty="0" smtClean="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1013791" y="856211"/>
            <a:ext cx="9790044" cy="2264675"/>
          </a:xfrm>
          <a:prstGeom prst="rect">
            <a:avLst/>
          </a:prstGeom>
        </p:spPr>
      </p:pic>
      <p:sp>
        <p:nvSpPr>
          <p:cNvPr id="6" name="Slide Number Placeholder 5"/>
          <p:cNvSpPr>
            <a:spLocks noGrp="1"/>
          </p:cNvSpPr>
          <p:nvPr>
            <p:ph type="sldNum" sz="quarter" idx="12"/>
          </p:nvPr>
        </p:nvSpPr>
        <p:spPr/>
        <p:txBody>
          <a:bodyPr/>
          <a:lstStyle/>
          <a:p>
            <a:fld id="{E97799C9-84D9-46D2-A11E-BCF8A720529D}" type="slidenum">
              <a:rPr lang="en-US" smtClean="0"/>
              <a:t>149</a:t>
            </a:fld>
            <a:endParaRPr lang="en-US" dirty="0"/>
          </a:p>
        </p:txBody>
      </p:sp>
    </p:spTree>
    <p:extLst>
      <p:ext uri="{BB962C8B-B14F-4D97-AF65-F5344CB8AC3E}">
        <p14:creationId xmlns:p14="http://schemas.microsoft.com/office/powerpoint/2010/main" val="24439175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71947" y="948551"/>
            <a:ext cx="4997334" cy="584775"/>
          </a:xfrm>
          <a:prstGeom prst="rect">
            <a:avLst/>
          </a:prstGeom>
        </p:spPr>
        <p:txBody>
          <a:bodyPr wrap="square">
            <a:spAutoFit/>
          </a:bodyPr>
          <a:lstStyle/>
          <a:p>
            <a:r>
              <a:rPr lang="en-US" sz="3200" b="1" dirty="0" smtClean="0"/>
              <a:t>rate  =  k[R-X][Nu:]</a:t>
            </a:r>
            <a:endParaRPr lang="en-US" sz="3200" b="1" dirty="0"/>
          </a:p>
        </p:txBody>
      </p:sp>
      <p:graphicFrame>
        <p:nvGraphicFramePr>
          <p:cNvPr id="5" name="Object 2"/>
          <p:cNvGraphicFramePr>
            <a:graphicFrameLocks noChangeAspect="1"/>
          </p:cNvGraphicFramePr>
          <p:nvPr>
            <p:extLst>
              <p:ext uri="{D42A27DB-BD31-4B8C-83A1-F6EECF244321}">
                <p14:modId xmlns:p14="http://schemas.microsoft.com/office/powerpoint/2010/main" val="2784747422"/>
              </p:ext>
            </p:extLst>
          </p:nvPr>
        </p:nvGraphicFramePr>
        <p:xfrm>
          <a:off x="5488415" y="887214"/>
          <a:ext cx="5700516" cy="646112"/>
        </p:xfrm>
        <a:graphic>
          <a:graphicData uri="http://schemas.openxmlformats.org/presentationml/2006/ole">
            <mc:AlternateContent xmlns:mc="http://schemas.openxmlformats.org/markup-compatibility/2006">
              <mc:Choice xmlns:v="urn:schemas-microsoft-com:vml" Requires="v">
                <p:oleObj spid="_x0000_s1174" name="CS ChemDraw Drawing" r:id="rId3" imgW="3318840" imgH="376920" progId="ChemDraw.Document.6.0">
                  <p:embed/>
                </p:oleObj>
              </mc:Choice>
              <mc:Fallback>
                <p:oleObj name="CS ChemDraw Drawing" r:id="rId3" imgW="3318840" imgH="376920" progId="ChemDraw.Document.6.0">
                  <p:embed/>
                  <p:pic>
                    <p:nvPicPr>
                      <p:cNvPr id="11"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8415" y="887214"/>
                        <a:ext cx="5700516"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6" name="Picture 5"/>
          <p:cNvPicPr>
            <a:picLocks noChangeAspect="1"/>
          </p:cNvPicPr>
          <p:nvPr/>
        </p:nvPicPr>
        <p:blipFill>
          <a:blip r:embed="rId5"/>
          <a:stretch>
            <a:fillRect/>
          </a:stretch>
        </p:blipFill>
        <p:spPr>
          <a:xfrm>
            <a:off x="3544687" y="1945953"/>
            <a:ext cx="5061990" cy="4261869"/>
          </a:xfrm>
          <a:prstGeom prst="rect">
            <a:avLst/>
          </a:prstGeom>
        </p:spPr>
      </p:pic>
      <p:sp>
        <p:nvSpPr>
          <p:cNvPr id="2" name="Slide Number Placeholder 1"/>
          <p:cNvSpPr>
            <a:spLocks noGrp="1"/>
          </p:cNvSpPr>
          <p:nvPr>
            <p:ph type="sldNum" sz="quarter" idx="12"/>
          </p:nvPr>
        </p:nvSpPr>
        <p:spPr/>
        <p:txBody>
          <a:bodyPr/>
          <a:lstStyle/>
          <a:p>
            <a:fld id="{E97799C9-84D9-46D2-A11E-BCF8A720529D}" type="slidenum">
              <a:rPr lang="en-US" smtClean="0"/>
              <a:t>15</a:t>
            </a:fld>
            <a:endParaRPr lang="en-US" dirty="0"/>
          </a:p>
        </p:txBody>
      </p:sp>
    </p:spTree>
    <p:extLst>
      <p:ext uri="{BB962C8B-B14F-4D97-AF65-F5344CB8AC3E}">
        <p14:creationId xmlns:p14="http://schemas.microsoft.com/office/powerpoint/2010/main" val="2284066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4887" y="3769506"/>
            <a:ext cx="10555356" cy="1766590"/>
          </a:xfrm>
        </p:spPr>
        <p:txBody>
          <a:bodyPr/>
          <a:lstStyle/>
          <a:p>
            <a:pPr marL="0" indent="0" algn="justLow">
              <a:buNone/>
            </a:pPr>
            <a:r>
              <a:rPr lang="en-US" dirty="0">
                <a:latin typeface="Times New Roman" panose="02020603050405020304" pitchFamily="18" charset="0"/>
                <a:cs typeface="Times New Roman" panose="02020603050405020304" pitchFamily="18" charset="0"/>
              </a:rPr>
              <a:t>The 1-adamantyl carbocation provides another example of C−C </a:t>
            </a:r>
            <a:r>
              <a:rPr lang="en-US" dirty="0" err="1">
                <a:latin typeface="Times New Roman" panose="02020603050405020304" pitchFamily="18" charset="0"/>
                <a:cs typeface="Times New Roman" panose="02020603050405020304" pitchFamily="18" charset="0"/>
              </a:rPr>
              <a:t>hyperconjugation</a:t>
            </a:r>
            <a:r>
              <a:rPr lang="en-US" dirty="0">
                <a:latin typeface="Times New Roman" panose="02020603050405020304" pitchFamily="18" charset="0"/>
                <a:cs typeface="Times New Roman" panose="02020603050405020304" pitchFamily="18" charset="0"/>
              </a:rPr>
              <a:t>. The C</a:t>
            </a:r>
            <a:r>
              <a:rPr lang="en-US" dirty="0"/>
              <a:t>α</a:t>
            </a:r>
            <a:r>
              <a:rPr lang="en-US" dirty="0">
                <a:latin typeface="Times New Roman" panose="02020603050405020304" pitchFamily="18" charset="0"/>
                <a:cs typeface="Times New Roman" panose="02020603050405020304" pitchFamily="18" charset="0"/>
              </a:rPr>
              <a:t>-C</a:t>
            </a:r>
            <a:r>
              <a:rPr lang="en-US" dirty="0"/>
              <a:t>β </a:t>
            </a:r>
            <a:r>
              <a:rPr lang="en-US" dirty="0">
                <a:latin typeface="Times New Roman" panose="02020603050405020304" pitchFamily="18" charset="0"/>
                <a:cs typeface="Times New Roman" panose="02020603050405020304" pitchFamily="18" charset="0"/>
              </a:rPr>
              <a:t>bond is shortened by 0.06Å in the crystal structure. The NMR spectrum also shows characteristics of delocalization of the positive charge. A computational study also indicates delocalization of the positive charge.</a:t>
            </a:r>
          </a:p>
          <a:p>
            <a:pPr algn="justLow"/>
            <a:endParaRPr lang="en-US" dirty="0">
              <a:latin typeface="Times New Roman" panose="02020603050405020304" pitchFamily="18" charset="0"/>
              <a:cs typeface="Times New Roman" panose="02020603050405020304" pitchFamily="18" charset="0"/>
            </a:endParaRPr>
          </a:p>
          <a:p>
            <a:pPr algn="justLow"/>
            <a:endParaRPr lang="en-US" dirty="0"/>
          </a:p>
        </p:txBody>
      </p:sp>
      <p:sp>
        <p:nvSpPr>
          <p:cNvPr id="4" name="Slide Number Placeholder 3"/>
          <p:cNvSpPr>
            <a:spLocks noGrp="1"/>
          </p:cNvSpPr>
          <p:nvPr>
            <p:ph type="sldNum" sz="quarter" idx="12"/>
          </p:nvPr>
        </p:nvSpPr>
        <p:spPr/>
        <p:txBody>
          <a:bodyPr/>
          <a:lstStyle/>
          <a:p>
            <a:fld id="{E97799C9-84D9-46D2-A11E-BCF8A720529D}" type="slidenum">
              <a:rPr lang="en-US" smtClean="0"/>
              <a:t>150</a:t>
            </a:fld>
            <a:endParaRPr lang="en-US" dirty="0"/>
          </a:p>
        </p:txBody>
      </p:sp>
      <p:pic>
        <p:nvPicPr>
          <p:cNvPr id="5" name="Picture 4"/>
          <p:cNvPicPr>
            <a:picLocks noChangeAspect="1"/>
          </p:cNvPicPr>
          <p:nvPr/>
        </p:nvPicPr>
        <p:blipFill>
          <a:blip r:embed="rId2"/>
          <a:stretch>
            <a:fillRect/>
          </a:stretch>
        </p:blipFill>
        <p:spPr>
          <a:xfrm>
            <a:off x="4227444" y="837765"/>
            <a:ext cx="3737112" cy="1766287"/>
          </a:xfrm>
          <a:prstGeom prst="rect">
            <a:avLst/>
          </a:prstGeom>
        </p:spPr>
      </p:pic>
    </p:spTree>
    <p:extLst>
      <p:ext uri="{BB962C8B-B14F-4D97-AF65-F5344CB8AC3E}">
        <p14:creationId xmlns:p14="http://schemas.microsoft.com/office/powerpoint/2010/main" val="1359393287"/>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9585" y="2435628"/>
            <a:ext cx="10548851" cy="3660988"/>
          </a:xfrm>
        </p:spPr>
        <p:txBody>
          <a:bodyPr>
            <a:normAutofit fontScale="92500" lnSpcReduction="20000"/>
          </a:bodyPr>
          <a:lstStyle/>
          <a:p>
            <a:pPr algn="just"/>
            <a:r>
              <a:rPr lang="en-US" sz="2900" dirty="0">
                <a:latin typeface="Times New Roman" panose="02020603050405020304" pitchFamily="18" charset="0"/>
                <a:cs typeface="Times New Roman" panose="02020603050405020304" pitchFamily="18" charset="0"/>
              </a:rPr>
              <a:t>Larger primary cations rearrange to more stable </a:t>
            </a:r>
            <a:r>
              <a:rPr lang="en-US" sz="2900" dirty="0" err="1">
                <a:latin typeface="Times New Roman" panose="02020603050405020304" pitchFamily="18" charset="0"/>
                <a:cs typeface="Times New Roman" panose="02020603050405020304" pitchFamily="18" charset="0"/>
              </a:rPr>
              <a:t>carbocations</a:t>
            </a:r>
            <a:r>
              <a:rPr lang="en-US" sz="2900" dirty="0">
                <a:latin typeface="Times New Roman" panose="02020603050405020304" pitchFamily="18" charset="0"/>
                <a:cs typeface="Times New Roman" panose="02020603050405020304" pitchFamily="18" charset="0"/>
              </a:rPr>
              <a:t>; for example, the 1-propyl cation rearranges to the 2-propyl cation and a </a:t>
            </a:r>
            <a:r>
              <a:rPr lang="en-US" sz="2900" dirty="0" err="1">
                <a:latin typeface="Times New Roman" panose="02020603050405020304" pitchFamily="18" charset="0"/>
                <a:cs typeface="Times New Roman" panose="02020603050405020304" pitchFamily="18" charset="0"/>
              </a:rPr>
              <a:t>neopentyl</a:t>
            </a:r>
            <a:r>
              <a:rPr lang="en-US" sz="2900" dirty="0">
                <a:latin typeface="Times New Roman" panose="02020603050405020304" pitchFamily="18" charset="0"/>
                <a:cs typeface="Times New Roman" panose="02020603050405020304" pitchFamily="18" charset="0"/>
              </a:rPr>
              <a:t> cation rearranges to a t-</a:t>
            </a:r>
            <a:r>
              <a:rPr lang="en-US" sz="2900" dirty="0" err="1">
                <a:latin typeface="Times New Roman" panose="02020603050405020304" pitchFamily="18" charset="0"/>
                <a:cs typeface="Times New Roman" panose="02020603050405020304" pitchFamily="18" charset="0"/>
              </a:rPr>
              <a:t>pentyl</a:t>
            </a:r>
            <a:r>
              <a:rPr lang="en-US" sz="2900" dirty="0">
                <a:latin typeface="Times New Roman" panose="02020603050405020304" pitchFamily="18" charset="0"/>
                <a:cs typeface="Times New Roman" panose="02020603050405020304" pitchFamily="18" charset="0"/>
              </a:rPr>
              <a:t> cation. These rearrangements are the culmination of electron donation by formation of a new bond. </a:t>
            </a:r>
            <a:endParaRPr lang="en-US" sz="2900" dirty="0" smtClean="0">
              <a:latin typeface="Times New Roman" panose="02020603050405020304" pitchFamily="18" charset="0"/>
              <a:cs typeface="Times New Roman" panose="02020603050405020304" pitchFamily="18" charset="0"/>
            </a:endParaRPr>
          </a:p>
          <a:p>
            <a:pPr algn="just"/>
            <a:endParaRPr lang="en-US" sz="2900" dirty="0">
              <a:latin typeface="Times New Roman" panose="02020603050405020304" pitchFamily="18" charset="0"/>
              <a:cs typeface="Times New Roman" panose="02020603050405020304" pitchFamily="18" charset="0"/>
            </a:endParaRPr>
          </a:p>
          <a:p>
            <a:pPr algn="just"/>
            <a:r>
              <a:rPr lang="en-US" sz="2900" dirty="0" smtClean="0">
                <a:latin typeface="Times New Roman" panose="02020603050405020304" pitchFamily="18" charset="0"/>
                <a:cs typeface="Times New Roman" panose="02020603050405020304" pitchFamily="18" charset="0"/>
              </a:rPr>
              <a:t>Within </a:t>
            </a:r>
            <a:r>
              <a:rPr lang="en-US" sz="2900" dirty="0">
                <a:latin typeface="Times New Roman" panose="02020603050405020304" pitchFamily="18" charset="0"/>
                <a:cs typeface="Times New Roman" panose="02020603050405020304" pitchFamily="18" charset="0"/>
              </a:rPr>
              <a:t>any given series of </a:t>
            </a:r>
            <a:r>
              <a:rPr lang="en-US" sz="2900" dirty="0" err="1">
                <a:latin typeface="Times New Roman" panose="02020603050405020304" pitchFamily="18" charset="0"/>
                <a:cs typeface="Times New Roman" panose="02020603050405020304" pitchFamily="18" charset="0"/>
              </a:rPr>
              <a:t>carbocations</a:t>
            </a:r>
            <a:r>
              <a:rPr lang="en-US" sz="2900" dirty="0">
                <a:latin typeface="Times New Roman" panose="02020603050405020304" pitchFamily="18" charset="0"/>
                <a:cs typeface="Times New Roman" panose="02020603050405020304" pitchFamily="18" charset="0"/>
              </a:rPr>
              <a:t>, substituents affect stability in </a:t>
            </a:r>
            <a:r>
              <a:rPr lang="en-US" sz="2900" dirty="0" smtClean="0">
                <a:latin typeface="Times New Roman" panose="02020603050405020304" pitchFamily="18" charset="0"/>
                <a:cs typeface="Times New Roman" panose="02020603050405020304" pitchFamily="18" charset="0"/>
              </a:rPr>
              <a:t>predictable ways. ERG </a:t>
            </a:r>
            <a:r>
              <a:rPr lang="en-US" sz="2900" dirty="0">
                <a:latin typeface="Times New Roman" panose="02020603050405020304" pitchFamily="18" charset="0"/>
                <a:cs typeface="Times New Roman" panose="02020603050405020304" pitchFamily="18" charset="0"/>
              </a:rPr>
              <a:t>substituents stabilize </a:t>
            </a:r>
            <a:r>
              <a:rPr lang="en-US" sz="2900" dirty="0" err="1">
                <a:latin typeface="Times New Roman" panose="02020603050405020304" pitchFamily="18" charset="0"/>
                <a:cs typeface="Times New Roman" panose="02020603050405020304" pitchFamily="18" charset="0"/>
              </a:rPr>
              <a:t>carbocations</a:t>
            </a:r>
            <a:r>
              <a:rPr lang="en-US" sz="2900" dirty="0">
                <a:latin typeface="Times New Roman" panose="02020603050405020304" pitchFamily="18" charset="0"/>
                <a:cs typeface="Times New Roman" panose="02020603050405020304" pitchFamily="18" charset="0"/>
              </a:rPr>
              <a:t>, whereas EWG substituents </a:t>
            </a:r>
            <a:r>
              <a:rPr lang="en-US" sz="2900" dirty="0" smtClean="0">
                <a:latin typeface="Times New Roman" panose="02020603050405020304" pitchFamily="18" charset="0"/>
                <a:cs typeface="Times New Roman" panose="02020603050405020304" pitchFamily="18" charset="0"/>
              </a:rPr>
              <a:t>destabilize them</a:t>
            </a:r>
            <a:r>
              <a:rPr lang="en-US" sz="2900" dirty="0">
                <a:latin typeface="Times New Roman" panose="02020603050405020304" pitchFamily="18" charset="0"/>
                <a:cs typeface="Times New Roman" panose="02020603050405020304" pitchFamily="18" charset="0"/>
              </a:rPr>
              <a:t>. Careful attention must be paid to both resonance and polar effects. </a:t>
            </a:r>
            <a:endParaRPr lang="en-US" dirty="0"/>
          </a:p>
        </p:txBody>
      </p:sp>
      <p:pic>
        <p:nvPicPr>
          <p:cNvPr id="4" name="Picture 3"/>
          <p:cNvPicPr>
            <a:picLocks noChangeAspect="1"/>
          </p:cNvPicPr>
          <p:nvPr/>
        </p:nvPicPr>
        <p:blipFill>
          <a:blip r:embed="rId2"/>
          <a:stretch>
            <a:fillRect/>
          </a:stretch>
        </p:blipFill>
        <p:spPr>
          <a:xfrm>
            <a:off x="3584953" y="679489"/>
            <a:ext cx="4779818" cy="1604355"/>
          </a:xfrm>
          <a:prstGeom prst="rect">
            <a:avLst/>
          </a:prstGeom>
        </p:spPr>
      </p:pic>
      <p:sp>
        <p:nvSpPr>
          <p:cNvPr id="2" name="Slide Number Placeholder 1"/>
          <p:cNvSpPr>
            <a:spLocks noGrp="1"/>
          </p:cNvSpPr>
          <p:nvPr>
            <p:ph type="sldNum" sz="quarter" idx="12"/>
          </p:nvPr>
        </p:nvSpPr>
        <p:spPr/>
        <p:txBody>
          <a:bodyPr/>
          <a:lstStyle/>
          <a:p>
            <a:fld id="{E97799C9-84D9-46D2-A11E-BCF8A720529D}" type="slidenum">
              <a:rPr lang="en-US" smtClean="0"/>
              <a:t>151</a:t>
            </a:fld>
            <a:endParaRPr lang="en-US" dirty="0"/>
          </a:p>
        </p:txBody>
      </p:sp>
    </p:spTree>
    <p:extLst>
      <p:ext uri="{BB962C8B-B14F-4D97-AF65-F5344CB8AC3E}">
        <p14:creationId xmlns:p14="http://schemas.microsoft.com/office/powerpoint/2010/main" val="3625608945"/>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stretch>
            <a:fillRect/>
          </a:stretch>
        </p:blipFill>
        <p:spPr>
          <a:xfrm>
            <a:off x="3747052" y="745435"/>
            <a:ext cx="4721087" cy="1540564"/>
          </a:xfrm>
          <a:prstGeom prst="rect">
            <a:avLst/>
          </a:prstGeom>
        </p:spPr>
      </p:pic>
      <p:sp>
        <p:nvSpPr>
          <p:cNvPr id="4" name="Slide Number Placeholder 3"/>
          <p:cNvSpPr>
            <a:spLocks noGrp="1"/>
          </p:cNvSpPr>
          <p:nvPr>
            <p:ph type="sldNum" sz="quarter" idx="12"/>
          </p:nvPr>
        </p:nvSpPr>
        <p:spPr/>
        <p:txBody>
          <a:bodyPr/>
          <a:lstStyle/>
          <a:p>
            <a:fld id="{E97799C9-84D9-46D2-A11E-BCF8A720529D}" type="slidenum">
              <a:rPr lang="en-US" smtClean="0"/>
              <a:t>152</a:t>
            </a:fld>
            <a:endParaRPr lang="en-US" dirty="0"/>
          </a:p>
        </p:txBody>
      </p:sp>
      <p:sp>
        <p:nvSpPr>
          <p:cNvPr id="6" name="Rectangle 5"/>
          <p:cNvSpPr/>
          <p:nvPr/>
        </p:nvSpPr>
        <p:spPr>
          <a:xfrm>
            <a:off x="1023730" y="2696338"/>
            <a:ext cx="10157792" cy="3416320"/>
          </a:xfrm>
          <a:prstGeom prst="rect">
            <a:avLst/>
          </a:prstGeom>
        </p:spPr>
        <p:txBody>
          <a:bodyPr wrap="square">
            <a:spAutoFit/>
          </a:bodyPr>
          <a:lstStyle/>
          <a:p>
            <a:pPr algn="just"/>
            <a:r>
              <a:rPr lang="en-US" sz="2400" dirty="0">
                <a:latin typeface="Times New Roman" panose="02020603050405020304" pitchFamily="18" charset="0"/>
                <a:cs typeface="Times New Roman" panose="02020603050405020304" pitchFamily="18" charset="0"/>
              </a:rPr>
              <a:t>The resonance effect is very strong for substituents directly on the cationic carbon. Benzylic cations are strongly stabilized by resonance interactions with the aromatic ring. Substituent effects can be correlated by the Yukawa-</a:t>
            </a:r>
            <a:r>
              <a:rPr lang="en-US" sz="2400" dirty="0" err="1">
                <a:latin typeface="Times New Roman" panose="02020603050405020304" pitchFamily="18" charset="0"/>
                <a:cs typeface="Times New Roman" panose="02020603050405020304" pitchFamily="18" charset="0"/>
              </a:rPr>
              <a:t>Tsuno</a:t>
            </a:r>
            <a:r>
              <a:rPr lang="en-US" sz="2400" dirty="0">
                <a:latin typeface="Times New Roman" panose="02020603050405020304" pitchFamily="18" charset="0"/>
                <a:cs typeface="Times New Roman" panose="02020603050405020304" pitchFamily="18" charset="0"/>
              </a:rPr>
              <a:t> equation.</a:t>
            </a:r>
          </a:p>
          <a:p>
            <a:pPr algn="just"/>
            <a:endParaRPr lang="en-US"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 For example, gas phase chloride ion affinities correlate with the Yukawa-</a:t>
            </a:r>
            <a:r>
              <a:rPr lang="en-US" sz="2400" dirty="0" err="1">
                <a:latin typeface="Times New Roman" panose="02020603050405020304" pitchFamily="18" charset="0"/>
                <a:cs typeface="Times New Roman" panose="02020603050405020304" pitchFamily="18" charset="0"/>
              </a:rPr>
              <a:t>Tsuno</a:t>
            </a:r>
            <a:r>
              <a:rPr lang="en-US" sz="2400" dirty="0">
                <a:latin typeface="Times New Roman" panose="02020603050405020304" pitchFamily="18" charset="0"/>
                <a:cs typeface="Times New Roman" panose="02020603050405020304" pitchFamily="18" charset="0"/>
              </a:rPr>
              <a:t> equation with  ρ = −14.0 and r</a:t>
            </a:r>
            <a:r>
              <a:rPr lang="en-US" sz="2400" baseline="30000"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 1.29, indicating a strong resonance interaction. A molecular orbital calculation estimating the stabilization was done using STO-3G–level basis functions.</a:t>
            </a:r>
          </a:p>
        </p:txBody>
      </p:sp>
    </p:spTree>
    <p:extLst>
      <p:ext uri="{BB962C8B-B14F-4D97-AF65-F5344CB8AC3E}">
        <p14:creationId xmlns:p14="http://schemas.microsoft.com/office/powerpoint/2010/main" val="2750228772"/>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464" y="990445"/>
            <a:ext cx="9601196" cy="1303867"/>
          </a:xfrm>
        </p:spPr>
        <p:txBody>
          <a:bodyPr/>
          <a:lstStyle/>
          <a:p>
            <a:endParaRPr lang="en-US"/>
          </a:p>
        </p:txBody>
      </p:sp>
      <p:sp>
        <p:nvSpPr>
          <p:cNvPr id="3" name="Content Placeholder 2"/>
          <p:cNvSpPr>
            <a:spLocks noGrp="1"/>
          </p:cNvSpPr>
          <p:nvPr>
            <p:ph idx="1"/>
          </p:nvPr>
        </p:nvSpPr>
        <p:spPr>
          <a:xfrm>
            <a:off x="1518942" y="4049396"/>
            <a:ext cx="9601196" cy="1456884"/>
          </a:xfrm>
        </p:spPr>
        <p:txBody>
          <a:bodyPr>
            <a:normAutofit lnSpcReduction="10000"/>
          </a:bodyPr>
          <a:lstStyle/>
          <a:p>
            <a:pPr marL="0" indent="0">
              <a:buNone/>
            </a:pPr>
            <a:r>
              <a:rPr lang="en-US" sz="2200" dirty="0">
                <a:latin typeface="Times New Roman" panose="02020603050405020304" pitchFamily="18" charset="0"/>
                <a:cs typeface="Times New Roman" panose="02020603050405020304" pitchFamily="18" charset="0"/>
              </a:rPr>
              <a:t>The electron-donating </a:t>
            </a:r>
            <a:r>
              <a:rPr lang="en-US" sz="2200" i="1" dirty="0">
                <a:latin typeface="Times New Roman" panose="02020603050405020304" pitchFamily="18" charset="0"/>
                <a:cs typeface="Times New Roman" panose="02020603050405020304" pitchFamily="18" charset="0"/>
              </a:rPr>
              <a:t>p</a:t>
            </a:r>
            <a:r>
              <a:rPr lang="en-US" sz="2200" dirty="0">
                <a:latin typeface="Times New Roman" panose="02020603050405020304" pitchFamily="18" charset="0"/>
                <a:cs typeface="Times New Roman" panose="02020603050405020304" pitchFamily="18" charset="0"/>
              </a:rPr>
              <a:t>-amino and </a:t>
            </a:r>
            <a:r>
              <a:rPr lang="en-US" sz="2200" i="1" dirty="0">
                <a:latin typeface="Times New Roman" panose="02020603050405020304" pitchFamily="18" charset="0"/>
                <a:cs typeface="Times New Roman" panose="02020603050405020304" pitchFamily="18" charset="0"/>
              </a:rPr>
              <a:t>p</a:t>
            </a:r>
            <a:r>
              <a:rPr lang="en-US" sz="2200" dirty="0">
                <a:latin typeface="Times New Roman" panose="02020603050405020304" pitchFamily="18" charset="0"/>
                <a:cs typeface="Times New Roman" panose="02020603050405020304" pitchFamily="18" charset="0"/>
              </a:rPr>
              <a:t>-</a:t>
            </a:r>
            <a:r>
              <a:rPr lang="en-US" sz="2200" dirty="0" err="1">
                <a:latin typeface="Times New Roman" panose="02020603050405020304" pitchFamily="18" charset="0"/>
                <a:cs typeface="Times New Roman" panose="02020603050405020304" pitchFamily="18" charset="0"/>
              </a:rPr>
              <a:t>methoxy</a:t>
            </a:r>
            <a:r>
              <a:rPr lang="en-US" sz="2200" dirty="0">
                <a:latin typeface="Times New Roman" panose="02020603050405020304" pitchFamily="18" charset="0"/>
                <a:cs typeface="Times New Roman" panose="02020603050405020304" pitchFamily="18" charset="0"/>
              </a:rPr>
              <a:t> groups were found to stabilize a benzyl cation by 26 and 14 kcal/</a:t>
            </a:r>
            <a:r>
              <a:rPr lang="en-US" sz="2200" dirty="0" err="1">
                <a:latin typeface="Times New Roman" panose="02020603050405020304" pitchFamily="18" charset="0"/>
                <a:cs typeface="Times New Roman" panose="02020603050405020304" pitchFamily="18" charset="0"/>
              </a:rPr>
              <a:t>mol</a:t>
            </a:r>
            <a:r>
              <a:rPr lang="en-US" sz="2200" dirty="0">
                <a:latin typeface="Times New Roman" panose="02020603050405020304" pitchFamily="18" charset="0"/>
                <a:cs typeface="Times New Roman" panose="02020603050405020304" pitchFamily="18" charset="0"/>
              </a:rPr>
              <a:t>, respectively. On the other hand, electron attracting groups such as </a:t>
            </a:r>
            <a:r>
              <a:rPr lang="en-US" sz="2200" i="1" dirty="0">
                <a:latin typeface="Times New Roman" panose="02020603050405020304" pitchFamily="18" charset="0"/>
                <a:cs typeface="Times New Roman" panose="02020603050405020304" pitchFamily="18" charset="0"/>
              </a:rPr>
              <a:t>p</a:t>
            </a:r>
            <a:r>
              <a:rPr lang="en-US" sz="2200" dirty="0">
                <a:latin typeface="Times New Roman" panose="02020603050405020304" pitchFamily="18" charset="0"/>
                <a:cs typeface="Times New Roman" panose="02020603050405020304" pitchFamily="18" charset="0"/>
              </a:rPr>
              <a:t>-</a:t>
            </a:r>
            <a:r>
              <a:rPr lang="en-US" sz="2200" dirty="0" err="1">
                <a:latin typeface="Times New Roman" panose="02020603050405020304" pitchFamily="18" charset="0"/>
                <a:cs typeface="Times New Roman" panose="02020603050405020304" pitchFamily="18" charset="0"/>
              </a:rPr>
              <a:t>cyano</a:t>
            </a:r>
            <a:r>
              <a:rPr lang="en-US" sz="2200" dirty="0">
                <a:latin typeface="Times New Roman" panose="02020603050405020304" pitchFamily="18" charset="0"/>
                <a:cs typeface="Times New Roman" panose="02020603050405020304" pitchFamily="18" charset="0"/>
              </a:rPr>
              <a:t> and </a:t>
            </a:r>
            <a:r>
              <a:rPr lang="en-US" sz="2200" i="1" dirty="0">
                <a:latin typeface="Times New Roman" panose="02020603050405020304" pitchFamily="18" charset="0"/>
                <a:cs typeface="Times New Roman" panose="02020603050405020304" pitchFamily="18" charset="0"/>
              </a:rPr>
              <a:t>p</a:t>
            </a:r>
            <a:r>
              <a:rPr lang="en-US" sz="2200" dirty="0">
                <a:latin typeface="Times New Roman" panose="02020603050405020304" pitchFamily="18" charset="0"/>
                <a:cs typeface="Times New Roman" panose="02020603050405020304" pitchFamily="18" charset="0"/>
              </a:rPr>
              <a:t>-nitro were destabilizing by 12 and 20 kcal/</a:t>
            </a:r>
            <a:r>
              <a:rPr lang="en-US" sz="2200" dirty="0" err="1">
                <a:latin typeface="Times New Roman" panose="02020603050405020304" pitchFamily="18" charset="0"/>
                <a:cs typeface="Times New Roman" panose="02020603050405020304" pitchFamily="18" charset="0"/>
              </a:rPr>
              <a:t>mol</a:t>
            </a:r>
            <a:r>
              <a:rPr lang="en-US" sz="2200" dirty="0">
                <a:latin typeface="Times New Roman" panose="02020603050405020304" pitchFamily="18" charset="0"/>
                <a:cs typeface="Times New Roman" panose="02020603050405020304" pitchFamily="18" charset="0"/>
              </a:rPr>
              <a:t>, respectively</a:t>
            </a:r>
            <a:r>
              <a:rPr lang="en-US" sz="2200" dirty="0" smtClean="0">
                <a:latin typeface="Times New Roman" panose="02020603050405020304" pitchFamily="18" charset="0"/>
                <a:cs typeface="Times New Roman" panose="02020603050405020304" pitchFamily="18" charset="0"/>
              </a:rPr>
              <a:t>. </a:t>
            </a:r>
          </a:p>
          <a:p>
            <a:endParaRPr lang="en-US" sz="2200" dirty="0">
              <a:latin typeface="Times New Roman" panose="02020603050405020304" pitchFamily="18" charset="0"/>
              <a:cs typeface="Times New Roman" panose="02020603050405020304" pitchFamily="18" charset="0"/>
            </a:endParaRPr>
          </a:p>
          <a:p>
            <a:endParaRPr lang="en-US" dirty="0"/>
          </a:p>
        </p:txBody>
      </p:sp>
      <p:pic>
        <p:nvPicPr>
          <p:cNvPr id="4" name="Picture 3"/>
          <p:cNvPicPr>
            <a:picLocks noChangeAspect="1"/>
          </p:cNvPicPr>
          <p:nvPr/>
        </p:nvPicPr>
        <p:blipFill>
          <a:blip r:embed="rId2"/>
          <a:stretch>
            <a:fillRect/>
          </a:stretch>
        </p:blipFill>
        <p:spPr>
          <a:xfrm>
            <a:off x="2991678" y="843675"/>
            <a:ext cx="6301409" cy="2901273"/>
          </a:xfrm>
          <a:prstGeom prst="rect">
            <a:avLst/>
          </a:prstGeom>
        </p:spPr>
      </p:pic>
      <p:sp>
        <p:nvSpPr>
          <p:cNvPr id="6" name="Slide Number Placeholder 5"/>
          <p:cNvSpPr>
            <a:spLocks noGrp="1"/>
          </p:cNvSpPr>
          <p:nvPr>
            <p:ph type="sldNum" sz="quarter" idx="12"/>
          </p:nvPr>
        </p:nvSpPr>
        <p:spPr/>
        <p:txBody>
          <a:bodyPr/>
          <a:lstStyle/>
          <a:p>
            <a:fld id="{E97799C9-84D9-46D2-A11E-BCF8A720529D}" type="slidenum">
              <a:rPr lang="en-US" smtClean="0"/>
              <a:t>153</a:t>
            </a:fld>
            <a:endParaRPr lang="en-US" dirty="0"/>
          </a:p>
        </p:txBody>
      </p:sp>
    </p:spTree>
    <p:extLst>
      <p:ext uri="{BB962C8B-B14F-4D97-AF65-F5344CB8AC3E}">
        <p14:creationId xmlns:p14="http://schemas.microsoft.com/office/powerpoint/2010/main" val="465872894"/>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97799C9-84D9-46D2-A11E-BCF8A720529D}" type="slidenum">
              <a:rPr lang="en-US" smtClean="0"/>
              <a:t>154</a:t>
            </a:fld>
            <a:endParaRPr lang="en-US" dirty="0"/>
          </a:p>
        </p:txBody>
      </p:sp>
      <p:pic>
        <p:nvPicPr>
          <p:cNvPr id="5" name="Content Placeholder 4"/>
          <p:cNvPicPr>
            <a:picLocks noGrp="1" noChangeAspect="1"/>
          </p:cNvPicPr>
          <p:nvPr>
            <p:ph idx="1"/>
          </p:nvPr>
        </p:nvPicPr>
        <p:blipFill>
          <a:blip r:embed="rId2"/>
          <a:stretch>
            <a:fillRect/>
          </a:stretch>
        </p:blipFill>
        <p:spPr>
          <a:xfrm>
            <a:off x="2659356" y="1787052"/>
            <a:ext cx="7032314" cy="697731"/>
          </a:xfrm>
          <a:prstGeom prst="rect">
            <a:avLst/>
          </a:prstGeom>
        </p:spPr>
      </p:pic>
      <p:sp>
        <p:nvSpPr>
          <p:cNvPr id="6" name="Rectangle 5"/>
          <p:cNvSpPr/>
          <p:nvPr/>
        </p:nvSpPr>
        <p:spPr>
          <a:xfrm>
            <a:off x="1073426" y="3633905"/>
            <a:ext cx="10058400" cy="1569660"/>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Adjacent atoms with one or more unshared pairs of electrons strongly stabilize a carbocation. Table 3.11 (p. 304) indicates the stabilization of the methyl cation by such substituents. </a:t>
            </a:r>
            <a:r>
              <a:rPr lang="en-US" sz="2400" dirty="0" err="1">
                <a:latin typeface="Times New Roman" panose="02020603050405020304" pitchFamily="18" charset="0"/>
                <a:cs typeface="Times New Roman" panose="02020603050405020304" pitchFamily="18" charset="0"/>
              </a:rPr>
              <a:t>Alkoxy</a:t>
            </a:r>
            <a:r>
              <a:rPr lang="en-US" sz="2400" dirty="0">
                <a:latin typeface="Times New Roman" panose="02020603050405020304" pitchFamily="18" charset="0"/>
                <a:cs typeface="Times New Roman" panose="02020603050405020304" pitchFamily="18" charset="0"/>
              </a:rPr>
              <a:t> and </a:t>
            </a:r>
            <a:r>
              <a:rPr lang="en-US" sz="2400" dirty="0" err="1">
                <a:latin typeface="Times New Roman" panose="02020603050405020304" pitchFamily="18" charset="0"/>
                <a:cs typeface="Times New Roman" panose="02020603050405020304" pitchFamily="18" charset="0"/>
              </a:rPr>
              <a:t>dialkylamino</a:t>
            </a:r>
            <a:r>
              <a:rPr lang="en-US" sz="2400" dirty="0">
                <a:latin typeface="Times New Roman" panose="02020603050405020304" pitchFamily="18" charset="0"/>
                <a:cs typeface="Times New Roman" panose="02020603050405020304" pitchFamily="18" charset="0"/>
              </a:rPr>
              <a:t> groups are important examples of this effect.</a:t>
            </a:r>
          </a:p>
        </p:txBody>
      </p:sp>
    </p:spTree>
    <p:extLst>
      <p:ext uri="{BB962C8B-B14F-4D97-AF65-F5344CB8AC3E}">
        <p14:creationId xmlns:p14="http://schemas.microsoft.com/office/powerpoint/2010/main" val="2648744120"/>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14647" y="2368965"/>
            <a:ext cx="10557164" cy="3318936"/>
          </a:xfrm>
        </p:spPr>
        <p:txBody>
          <a:bodyPr>
            <a:normAutofit/>
          </a:bodyPr>
          <a:lstStyle/>
          <a:p>
            <a:pPr algn="just"/>
            <a:r>
              <a:rPr lang="en-US" sz="2000" dirty="0">
                <a:latin typeface="Times New Roman" panose="02020603050405020304" pitchFamily="18" charset="0"/>
                <a:cs typeface="Times New Roman" panose="02020603050405020304" pitchFamily="18" charset="0"/>
              </a:rPr>
              <a:t>Although these structures have a positive charge on a more electronegative atom, </a:t>
            </a:r>
            <a:r>
              <a:rPr lang="en-US" sz="2000" dirty="0" smtClean="0">
                <a:latin typeface="Times New Roman" panose="02020603050405020304" pitchFamily="18" charset="0"/>
                <a:cs typeface="Times New Roman" panose="02020603050405020304" pitchFamily="18" charset="0"/>
              </a:rPr>
              <a:t>they benefit </a:t>
            </a:r>
            <a:r>
              <a:rPr lang="en-US" sz="2000" dirty="0">
                <a:latin typeface="Times New Roman" panose="02020603050405020304" pitchFamily="18" charset="0"/>
                <a:cs typeface="Times New Roman" panose="02020603050405020304" pitchFamily="18" charset="0"/>
              </a:rPr>
              <a:t>from an additional bond that satisfies the octet requirement of the </a:t>
            </a:r>
            <a:r>
              <a:rPr lang="en-US" sz="2000" dirty="0" err="1" smtClean="0">
                <a:latin typeface="Times New Roman" panose="02020603050405020304" pitchFamily="18" charset="0"/>
                <a:cs typeface="Times New Roman" panose="02020603050405020304" pitchFamily="18" charset="0"/>
              </a:rPr>
              <a:t>tricoordinate</a:t>
            </a:r>
            <a:r>
              <a:rPr lang="en-US" sz="2000" dirty="0" smtClean="0">
                <a:latin typeface="Times New Roman" panose="02020603050405020304" pitchFamily="18" charset="0"/>
                <a:cs typeface="Times New Roman" panose="02020603050405020304" pitchFamily="18" charset="0"/>
              </a:rPr>
              <a:t> carbon</a:t>
            </a:r>
            <a:r>
              <a:rPr lang="en-US" sz="2000" dirty="0">
                <a:latin typeface="Times New Roman" panose="02020603050405020304" pitchFamily="18" charset="0"/>
                <a:cs typeface="Times New Roman" panose="02020603050405020304" pitchFamily="18" charset="0"/>
              </a:rPr>
              <a:t>. These “</a:t>
            </a:r>
            <a:r>
              <a:rPr lang="en-US" sz="2000" dirty="0" err="1">
                <a:latin typeface="Times New Roman" panose="02020603050405020304" pitchFamily="18" charset="0"/>
                <a:cs typeface="Times New Roman" panose="02020603050405020304" pitchFamily="18" charset="0"/>
              </a:rPr>
              <a:t>carbocations</a:t>
            </a:r>
            <a:r>
              <a:rPr lang="en-US" sz="2000" dirty="0">
                <a:latin typeface="Times New Roman" panose="02020603050405020304" pitchFamily="18" charset="0"/>
                <a:cs typeface="Times New Roman" panose="02020603050405020304" pitchFamily="18" charset="0"/>
              </a:rPr>
              <a:t>” are best represented by the doubly bonded </a:t>
            </a:r>
            <a:r>
              <a:rPr lang="en-US" sz="2000" dirty="0" smtClean="0">
                <a:latin typeface="Times New Roman" panose="02020603050405020304" pitchFamily="18" charset="0"/>
                <a:cs typeface="Times New Roman" panose="02020603050405020304" pitchFamily="18" charset="0"/>
              </a:rPr>
              <a:t>resonance structures</a:t>
            </a:r>
            <a:r>
              <a:rPr lang="en-US" sz="2000" dirty="0">
                <a:latin typeface="Times New Roman" panose="02020603050405020304" pitchFamily="18" charset="0"/>
                <a:cs typeface="Times New Roman" panose="02020603050405020304" pitchFamily="18" charset="0"/>
              </a:rPr>
              <a:t>. </a:t>
            </a:r>
            <a:endParaRPr lang="en-US" sz="2000" dirty="0" smtClean="0">
              <a:latin typeface="Times New Roman" panose="02020603050405020304" pitchFamily="18" charset="0"/>
              <a:cs typeface="Times New Roman" panose="02020603050405020304" pitchFamily="18" charset="0"/>
            </a:endParaRPr>
          </a:p>
          <a:p>
            <a:pPr algn="just"/>
            <a:r>
              <a:rPr lang="en-US" sz="2000" dirty="0" smtClean="0">
                <a:latin typeface="Times New Roman" panose="02020603050405020304" pitchFamily="18" charset="0"/>
                <a:cs typeface="Times New Roman" panose="02020603050405020304" pitchFamily="18" charset="0"/>
              </a:rPr>
              <a:t>One </a:t>
            </a:r>
            <a:r>
              <a:rPr lang="en-US" sz="2000" dirty="0">
                <a:latin typeface="Times New Roman" panose="02020603050405020304" pitchFamily="18" charset="0"/>
                <a:cs typeface="Times New Roman" panose="02020603050405020304" pitchFamily="18" charset="0"/>
              </a:rPr>
              <a:t>indication of the strong participation of adjacent oxygen substituents </a:t>
            </a:r>
            <a:r>
              <a:rPr lang="en-US" sz="2000" dirty="0" smtClean="0">
                <a:latin typeface="Times New Roman" panose="02020603050405020304" pitchFamily="18" charset="0"/>
                <a:cs typeface="Times New Roman" panose="02020603050405020304" pitchFamily="18" charset="0"/>
              </a:rPr>
              <a:t>is the </a:t>
            </a:r>
            <a:r>
              <a:rPr lang="en-US" sz="2000" dirty="0">
                <a:latin typeface="Times New Roman" panose="02020603050405020304" pitchFamily="18" charset="0"/>
                <a:cs typeface="Times New Roman" panose="02020603050405020304" pitchFamily="18" charset="0"/>
              </a:rPr>
              <a:t>existence of a barrier to rotation about the C−O bonds in this type of carbocation</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The barrier in </a:t>
            </a:r>
            <a:r>
              <a:rPr lang="en-US" sz="2000" b="1" dirty="0">
                <a:latin typeface="Times New Roman" panose="02020603050405020304" pitchFamily="18" charset="0"/>
                <a:cs typeface="Times New Roman" panose="02020603050405020304" pitchFamily="18" charset="0"/>
              </a:rPr>
              <a:t>A </a:t>
            </a:r>
            <a:r>
              <a:rPr lang="en-US" sz="2000" dirty="0">
                <a:latin typeface="Times New Roman" panose="02020603050405020304" pitchFamily="18" charset="0"/>
                <a:cs typeface="Times New Roman" panose="02020603050405020304" pitchFamily="18" charset="0"/>
              </a:rPr>
              <a:t>is about 14 kcal/mole </a:t>
            </a:r>
            <a:r>
              <a:rPr lang="en-US" sz="2000" dirty="0" smtClean="0">
                <a:latin typeface="Times New Roman" panose="02020603050405020304" pitchFamily="18" charset="0"/>
                <a:cs typeface="Times New Roman" panose="02020603050405020304" pitchFamily="18" charset="0"/>
              </a:rPr>
              <a:t>(</a:t>
            </a:r>
            <a:r>
              <a:rPr lang="en-US" dirty="0" smtClean="0"/>
              <a:t>∆</a:t>
            </a:r>
            <a:r>
              <a:rPr lang="en-US" sz="2000" dirty="0" smtClean="0">
                <a:latin typeface="Times New Roman" panose="02020603050405020304" pitchFamily="18" charset="0"/>
                <a:cs typeface="Times New Roman" panose="02020603050405020304" pitchFamily="18" charset="0"/>
              </a:rPr>
              <a:t>G∗) </a:t>
            </a:r>
            <a:r>
              <a:rPr lang="en-US" sz="2000" dirty="0">
                <a:latin typeface="Times New Roman" panose="02020603050405020304" pitchFamily="18" charset="0"/>
                <a:cs typeface="Times New Roman" panose="02020603050405020304" pitchFamily="18" charset="0"/>
              </a:rPr>
              <a:t>as measured by NMR coalescence </a:t>
            </a:r>
            <a:r>
              <a:rPr lang="en-US" sz="2000" dirty="0" smtClean="0">
                <a:latin typeface="Times New Roman" panose="02020603050405020304" pitchFamily="18" charset="0"/>
                <a:cs typeface="Times New Roman" panose="02020603050405020304" pitchFamily="18" charset="0"/>
              </a:rPr>
              <a:t>of the </a:t>
            </a:r>
            <a:r>
              <a:rPr lang="en-US" sz="2000" dirty="0" err="1">
                <a:latin typeface="Times New Roman" panose="02020603050405020304" pitchFamily="18" charset="0"/>
                <a:cs typeface="Times New Roman" panose="02020603050405020304" pitchFamily="18" charset="0"/>
              </a:rPr>
              <a:t>nonidentical</a:t>
            </a:r>
            <a:r>
              <a:rPr lang="en-US" sz="2000" dirty="0">
                <a:latin typeface="Times New Roman" panose="02020603050405020304" pitchFamily="18" charset="0"/>
                <a:cs typeface="Times New Roman" panose="02020603050405020304" pitchFamily="18" charset="0"/>
              </a:rPr>
              <a:t> vinyl </a:t>
            </a:r>
            <a:r>
              <a:rPr lang="en-US" sz="2000" dirty="0" smtClean="0">
                <a:latin typeface="Times New Roman" panose="02020603050405020304" pitchFamily="18" charset="0"/>
                <a:cs typeface="Times New Roman" panose="02020603050405020304" pitchFamily="18" charset="0"/>
              </a:rPr>
              <a:t>protons. </a:t>
            </a:r>
          </a:p>
        </p:txBody>
      </p:sp>
      <p:pic>
        <p:nvPicPr>
          <p:cNvPr id="4" name="Picture 3"/>
          <p:cNvPicPr>
            <a:picLocks noChangeAspect="1"/>
          </p:cNvPicPr>
          <p:nvPr/>
        </p:nvPicPr>
        <p:blipFill>
          <a:blip r:embed="rId2"/>
          <a:stretch>
            <a:fillRect/>
          </a:stretch>
        </p:blipFill>
        <p:spPr>
          <a:xfrm>
            <a:off x="3011978" y="1089114"/>
            <a:ext cx="6334298" cy="1238368"/>
          </a:xfrm>
          <a:prstGeom prst="rect">
            <a:avLst/>
          </a:prstGeom>
        </p:spPr>
      </p:pic>
      <p:sp>
        <p:nvSpPr>
          <p:cNvPr id="6" name="Slide Number Placeholder 5"/>
          <p:cNvSpPr>
            <a:spLocks noGrp="1"/>
          </p:cNvSpPr>
          <p:nvPr>
            <p:ph type="sldNum" sz="quarter" idx="12"/>
          </p:nvPr>
        </p:nvSpPr>
        <p:spPr/>
        <p:txBody>
          <a:bodyPr/>
          <a:lstStyle/>
          <a:p>
            <a:fld id="{E97799C9-84D9-46D2-A11E-BCF8A720529D}" type="slidenum">
              <a:rPr lang="en-US" smtClean="0"/>
              <a:t>155</a:t>
            </a:fld>
            <a:endParaRPr lang="en-US" dirty="0"/>
          </a:p>
        </p:txBody>
      </p:sp>
    </p:spTree>
    <p:extLst>
      <p:ext uri="{BB962C8B-B14F-4D97-AF65-F5344CB8AC3E}">
        <p14:creationId xmlns:p14="http://schemas.microsoft.com/office/powerpoint/2010/main" val="1714105901"/>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1209262" y="3315067"/>
            <a:ext cx="9601196" cy="1895798"/>
          </a:xfrm>
        </p:spPr>
        <p:txBody>
          <a:bodyPr>
            <a:normAutofit lnSpcReduction="10000"/>
          </a:bodyPr>
          <a:lstStyle/>
          <a:p>
            <a:pPr marL="0" indent="0" algn="just">
              <a:buNone/>
            </a:pPr>
            <a:r>
              <a:rPr lang="en-US" dirty="0">
                <a:latin typeface="Times New Roman" panose="02020603050405020304" pitchFamily="18" charset="0"/>
                <a:cs typeface="Times New Roman" panose="02020603050405020304" pitchFamily="18" charset="0"/>
              </a:rPr>
              <a:t>The gas phase barrier is calculated by MO methods to be 26 kcal/mol. The observed barrier for </a:t>
            </a:r>
            <a:r>
              <a:rPr lang="en-US" b="1" dirty="0">
                <a:latin typeface="Times New Roman" panose="02020603050405020304" pitchFamily="18" charset="0"/>
                <a:cs typeface="Times New Roman" panose="02020603050405020304" pitchFamily="18" charset="0"/>
              </a:rPr>
              <a:t>B </a:t>
            </a:r>
            <a:r>
              <a:rPr lang="en-US" dirty="0">
                <a:latin typeface="Times New Roman" panose="02020603050405020304" pitchFamily="18" charset="0"/>
                <a:cs typeface="Times New Roman" panose="02020603050405020304" pitchFamily="18" charset="0"/>
              </a:rPr>
              <a:t>is 19 kcal/mol. Even halogen substituents stabilize </a:t>
            </a:r>
            <a:r>
              <a:rPr lang="en-US" dirty="0" err="1">
                <a:latin typeface="Times New Roman" panose="02020603050405020304" pitchFamily="18" charset="0"/>
                <a:cs typeface="Times New Roman" panose="02020603050405020304" pitchFamily="18" charset="0"/>
              </a:rPr>
              <a:t>carbocations</a:t>
            </a:r>
            <a:r>
              <a:rPr lang="en-US" dirty="0">
                <a:latin typeface="Times New Roman" panose="02020603050405020304" pitchFamily="18" charset="0"/>
                <a:cs typeface="Times New Roman" panose="02020603050405020304" pitchFamily="18" charset="0"/>
              </a:rPr>
              <a:t> as a result of resonance donation from the halogen electron pairs. A fluorine or chlorine substituent is nearly as stabilizing as a methyl group in the gas phase.</a:t>
            </a:r>
          </a:p>
        </p:txBody>
      </p:sp>
      <p:sp>
        <p:nvSpPr>
          <p:cNvPr id="4" name="Slide Number Placeholder 3"/>
          <p:cNvSpPr>
            <a:spLocks noGrp="1"/>
          </p:cNvSpPr>
          <p:nvPr>
            <p:ph type="sldNum" sz="quarter" idx="12"/>
          </p:nvPr>
        </p:nvSpPr>
        <p:spPr/>
        <p:txBody>
          <a:bodyPr/>
          <a:lstStyle/>
          <a:p>
            <a:fld id="{E97799C9-84D9-46D2-A11E-BCF8A720529D}" type="slidenum">
              <a:rPr lang="en-US" smtClean="0"/>
              <a:t>156</a:t>
            </a:fld>
            <a:endParaRPr lang="en-US" dirty="0"/>
          </a:p>
        </p:txBody>
      </p:sp>
      <p:pic>
        <p:nvPicPr>
          <p:cNvPr id="5" name="Picture 4"/>
          <p:cNvPicPr>
            <a:picLocks noChangeAspect="1"/>
          </p:cNvPicPr>
          <p:nvPr/>
        </p:nvPicPr>
        <p:blipFill>
          <a:blip r:embed="rId2"/>
          <a:stretch>
            <a:fillRect/>
          </a:stretch>
        </p:blipFill>
        <p:spPr>
          <a:xfrm>
            <a:off x="1209262" y="1404296"/>
            <a:ext cx="9773474" cy="1152636"/>
          </a:xfrm>
          <a:prstGeom prst="rect">
            <a:avLst/>
          </a:prstGeom>
        </p:spPr>
      </p:pic>
    </p:spTree>
    <p:extLst>
      <p:ext uri="{BB962C8B-B14F-4D97-AF65-F5344CB8AC3E}">
        <p14:creationId xmlns:p14="http://schemas.microsoft.com/office/powerpoint/2010/main" val="1186265498"/>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1728" y="729372"/>
            <a:ext cx="10728537" cy="5294845"/>
          </a:xfrm>
        </p:spPr>
        <p:txBody>
          <a:bodyPr>
            <a:noAutofit/>
          </a:bodyPr>
          <a:lstStyle/>
          <a:p>
            <a:pPr marL="0" indent="0" algn="just">
              <a:buNone/>
            </a:pPr>
            <a:r>
              <a:rPr lang="en-US" sz="2000" dirty="0">
                <a:latin typeface="Times New Roman" panose="02020603050405020304" pitchFamily="18" charset="0"/>
                <a:cs typeface="Times New Roman" panose="02020603050405020304" pitchFamily="18" charset="0"/>
              </a:rPr>
              <a:t>An NPA analysis has been performed on F</a:t>
            </a:r>
            <a:r>
              <a:rPr lang="en-US" sz="2000" baseline="-25000" dirty="0">
                <a:latin typeface="Times New Roman" panose="02020603050405020304" pitchFamily="18" charset="0"/>
                <a:cs typeface="Times New Roman" panose="02020603050405020304" pitchFamily="18" charset="0"/>
              </a:rPr>
              <a:t>3</a:t>
            </a:r>
            <a:r>
              <a:rPr lang="en-US" sz="2000" dirty="0">
                <a:latin typeface="Times New Roman" panose="02020603050405020304" pitchFamily="18" charset="0"/>
                <a:cs typeface="Times New Roman" panose="02020603050405020304" pitchFamily="18" charset="0"/>
              </a:rPr>
              <a:t>C</a:t>
            </a:r>
            <a:r>
              <a:rPr lang="en-US" sz="2000" baseline="30000" dirty="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and Cl</a:t>
            </a:r>
            <a:r>
              <a:rPr lang="en-US" sz="2000" baseline="-25000" dirty="0">
                <a:latin typeface="Times New Roman" panose="02020603050405020304" pitchFamily="18" charset="0"/>
                <a:cs typeface="Times New Roman" panose="02020603050405020304" pitchFamily="18" charset="0"/>
              </a:rPr>
              <a:t>3</a:t>
            </a:r>
            <a:r>
              <a:rPr lang="en-US" sz="2000" dirty="0">
                <a:latin typeface="Times New Roman" panose="02020603050405020304" pitchFamily="18" charset="0"/>
                <a:cs typeface="Times New Roman" panose="02020603050405020304" pitchFamily="18" charset="0"/>
              </a:rPr>
              <a:t>C</a:t>
            </a:r>
            <a:r>
              <a:rPr lang="en-US" sz="2000" baseline="30000" dirty="0" smtClean="0">
                <a:latin typeface="Times New Roman" panose="02020603050405020304" pitchFamily="18" charset="0"/>
                <a:cs typeface="Times New Roman" panose="02020603050405020304" pitchFamily="18" charset="0"/>
              </a:rPr>
              <a:t>+</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According to this analysis</a:t>
            </a:r>
            <a:r>
              <a:rPr lang="en-US" sz="2000" dirty="0" smtClean="0">
                <a:latin typeface="Times New Roman" panose="02020603050405020304" pitchFamily="18" charset="0"/>
                <a:cs typeface="Times New Roman" panose="02020603050405020304" pitchFamily="18" charset="0"/>
              </a:rPr>
              <a:t>, chlorine </a:t>
            </a:r>
            <a:r>
              <a:rPr lang="en-US" sz="2000" dirty="0">
                <a:latin typeface="Times New Roman" panose="02020603050405020304" pitchFamily="18" charset="0"/>
                <a:cs typeface="Times New Roman" panose="02020603050405020304" pitchFamily="18" charset="0"/>
              </a:rPr>
              <a:t>is a slightly better  donor than fluorine, and fluorine’s polar effect is, </a:t>
            </a:r>
            <a:r>
              <a:rPr lang="en-US" sz="2000" dirty="0" smtClean="0">
                <a:latin typeface="Times New Roman" panose="02020603050405020304" pitchFamily="18" charset="0"/>
                <a:cs typeface="Times New Roman" panose="02020603050405020304" pitchFamily="18" charset="0"/>
              </a:rPr>
              <a:t>of course</a:t>
            </a:r>
            <a:r>
              <a:rPr lang="en-US" sz="2000" dirty="0">
                <a:latin typeface="Times New Roman" panose="02020603050405020304" pitchFamily="18" charset="0"/>
                <a:cs typeface="Times New Roman" panose="02020603050405020304" pitchFamily="18" charset="0"/>
              </a:rPr>
              <a:t>, stronger. The net result is that the carbon in F</a:t>
            </a:r>
            <a:r>
              <a:rPr lang="en-US" sz="2000" baseline="-25000" dirty="0">
                <a:latin typeface="Times New Roman" panose="02020603050405020304" pitchFamily="18" charset="0"/>
                <a:cs typeface="Times New Roman" panose="02020603050405020304" pitchFamily="18" charset="0"/>
              </a:rPr>
              <a:t>3</a:t>
            </a:r>
            <a:r>
              <a:rPr lang="en-US" sz="2000" dirty="0">
                <a:latin typeface="Times New Roman" panose="02020603050405020304" pitchFamily="18" charset="0"/>
                <a:cs typeface="Times New Roman" panose="02020603050405020304" pitchFamily="18" charset="0"/>
              </a:rPr>
              <a:t>C</a:t>
            </a:r>
            <a:r>
              <a:rPr lang="en-US" sz="2000" baseline="30000" dirty="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is much more positive </a:t>
            </a:r>
            <a:r>
              <a:rPr lang="en-US" sz="2000" dirty="0" smtClean="0">
                <a:latin typeface="Times New Roman" panose="02020603050405020304" pitchFamily="18" charset="0"/>
                <a:cs typeface="Times New Roman" panose="02020603050405020304" pitchFamily="18" charset="0"/>
              </a:rPr>
              <a:t>than the </a:t>
            </a:r>
            <a:r>
              <a:rPr lang="en-US" sz="2000" dirty="0">
                <a:latin typeface="Times New Roman" panose="02020603050405020304" pitchFamily="18" charset="0"/>
                <a:cs typeface="Times New Roman" panose="02020603050405020304" pitchFamily="18" charset="0"/>
              </a:rPr>
              <a:t>carbon in Cl</a:t>
            </a:r>
            <a:r>
              <a:rPr lang="en-US" sz="2000" baseline="-25000" dirty="0">
                <a:latin typeface="Times New Roman" panose="02020603050405020304" pitchFamily="18" charset="0"/>
                <a:cs typeface="Times New Roman" panose="02020603050405020304" pitchFamily="18" charset="0"/>
              </a:rPr>
              <a:t>3</a:t>
            </a:r>
            <a:r>
              <a:rPr lang="en-US" sz="2000" dirty="0">
                <a:latin typeface="Times New Roman" panose="02020603050405020304" pitchFamily="18" charset="0"/>
                <a:cs typeface="Times New Roman" panose="02020603050405020304" pitchFamily="18" charset="0"/>
              </a:rPr>
              <a:t>C</a:t>
            </a:r>
            <a:r>
              <a:rPr lang="en-US" sz="2000" baseline="30000" dirty="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Note that even the Cl  electrons are slightly shifted to the </a:t>
            </a:r>
            <a:r>
              <a:rPr lang="en-US" sz="2000" dirty="0" smtClean="0">
                <a:latin typeface="Times New Roman" panose="02020603050405020304" pitchFamily="18" charset="0"/>
                <a:cs typeface="Times New Roman" panose="02020603050405020304" pitchFamily="18" charset="0"/>
              </a:rPr>
              <a:t>sp</a:t>
            </a:r>
            <a:r>
              <a:rPr lang="en-US" sz="2000" baseline="30000" dirty="0" smtClean="0">
                <a:latin typeface="Times New Roman" panose="02020603050405020304" pitchFamily="18" charset="0"/>
                <a:cs typeface="Times New Roman" panose="02020603050405020304" pitchFamily="18" charset="0"/>
              </a:rPr>
              <a:t>2</a:t>
            </a:r>
            <a:r>
              <a:rPr lang="en-US" sz="2000" dirty="0" smtClean="0">
                <a:latin typeface="Times New Roman" panose="02020603050405020304" pitchFamily="18" charset="0"/>
                <a:cs typeface="Times New Roman" panose="02020603050405020304" pitchFamily="18" charset="0"/>
              </a:rPr>
              <a:t> carbon</a:t>
            </a: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According </a:t>
            </a:r>
            <a:r>
              <a:rPr lang="en-US" sz="2000" dirty="0">
                <a:latin typeface="Times New Roman" panose="02020603050405020304" pitchFamily="18" charset="0"/>
                <a:cs typeface="Times New Roman" panose="02020603050405020304" pitchFamily="18" charset="0"/>
              </a:rPr>
              <a:t>to this analysis, the positive charge in Cl</a:t>
            </a:r>
            <a:r>
              <a:rPr lang="en-US" sz="2000" baseline="-25000" dirty="0">
                <a:latin typeface="Times New Roman" panose="02020603050405020304" pitchFamily="18" charset="0"/>
                <a:cs typeface="Times New Roman" panose="02020603050405020304" pitchFamily="18" charset="0"/>
              </a:rPr>
              <a:t>3</a:t>
            </a:r>
            <a:r>
              <a:rPr lang="en-US" sz="2000" dirty="0">
                <a:latin typeface="Times New Roman" panose="02020603050405020304" pitchFamily="18" charset="0"/>
                <a:cs typeface="Times New Roman" panose="02020603050405020304" pitchFamily="18" charset="0"/>
              </a:rPr>
              <a:t>C</a:t>
            </a:r>
            <a:r>
              <a:rPr lang="en-US" sz="2000" baseline="30000" dirty="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is carried entirely </a:t>
            </a:r>
            <a:r>
              <a:rPr lang="en-US" sz="2000" dirty="0" smtClean="0">
                <a:latin typeface="Times New Roman" panose="02020603050405020304" pitchFamily="18" charset="0"/>
                <a:cs typeface="Times New Roman" panose="02020603050405020304" pitchFamily="18" charset="0"/>
              </a:rPr>
              <a:t>by the </a:t>
            </a:r>
            <a:r>
              <a:rPr lang="en-US" sz="2000" dirty="0">
                <a:latin typeface="Times New Roman" panose="02020603050405020304" pitchFamily="18" charset="0"/>
                <a:cs typeface="Times New Roman" panose="02020603050405020304" pitchFamily="18" charset="0"/>
              </a:rPr>
              <a:t>chlorines, </a:t>
            </a:r>
            <a:r>
              <a:rPr lang="en-US" sz="2000" dirty="0" smtClean="0">
                <a:latin typeface="Times New Roman" panose="02020603050405020304" pitchFamily="18" charset="0"/>
                <a:cs typeface="Times New Roman" panose="02020603050405020304" pitchFamily="18" charset="0"/>
              </a:rPr>
              <a:t>whereas in F</a:t>
            </a:r>
            <a:r>
              <a:rPr lang="en-US" sz="2000" baseline="-25000" dirty="0" smtClean="0">
                <a:latin typeface="Times New Roman" panose="02020603050405020304" pitchFamily="18" charset="0"/>
                <a:cs typeface="Times New Roman" panose="02020603050405020304" pitchFamily="18" charset="0"/>
              </a:rPr>
              <a:t>3</a:t>
            </a:r>
            <a:r>
              <a:rPr lang="en-US" sz="2000" dirty="0" smtClean="0">
                <a:latin typeface="Times New Roman" panose="02020603050405020304" pitchFamily="18" charset="0"/>
                <a:cs typeface="Times New Roman" panose="02020603050405020304" pitchFamily="18" charset="0"/>
              </a:rPr>
              <a:t>C</a:t>
            </a:r>
            <a:r>
              <a:rPr lang="en-US" sz="2000" baseline="30000" dirty="0" smtClean="0">
                <a:latin typeface="Times New Roman" panose="02020603050405020304" pitchFamily="18" charset="0"/>
                <a:cs typeface="Times New Roman" panose="02020603050405020304" pitchFamily="18" charset="0"/>
              </a:rPr>
              <a:t>+</a:t>
            </a:r>
            <a:r>
              <a:rPr lang="en-US" sz="2000" dirty="0" smtClean="0">
                <a:latin typeface="Times New Roman" panose="02020603050405020304" pitchFamily="18" charset="0"/>
                <a:cs typeface="Times New Roman" panose="02020603050405020304" pitchFamily="18" charset="0"/>
              </a:rPr>
              <a:t> the positive charge resides entirely on carbon. </a:t>
            </a:r>
          </a:p>
          <a:p>
            <a:pPr algn="just"/>
            <a:endParaRPr lang="en-US" sz="2000" dirty="0" smtClean="0">
              <a:latin typeface="Times New Roman" panose="02020603050405020304" pitchFamily="18" charset="0"/>
              <a:cs typeface="Times New Roman" panose="02020603050405020304" pitchFamily="18" charset="0"/>
            </a:endParaRPr>
          </a:p>
          <a:p>
            <a:pPr algn="just"/>
            <a:endParaRPr lang="en-US" sz="2000" dirty="0">
              <a:latin typeface="Times New Roman" panose="02020603050405020304" pitchFamily="18" charset="0"/>
              <a:cs typeface="Times New Roman" panose="02020603050405020304" pitchFamily="18" charset="0"/>
            </a:endParaRPr>
          </a:p>
          <a:p>
            <a:pPr algn="just"/>
            <a:endParaRPr lang="en-US" sz="2000" dirty="0" smtClean="0">
              <a:latin typeface="Times New Roman" panose="02020603050405020304" pitchFamily="18" charset="0"/>
              <a:cs typeface="Times New Roman" panose="02020603050405020304" pitchFamily="18" charset="0"/>
            </a:endParaRPr>
          </a:p>
          <a:p>
            <a:pPr algn="just"/>
            <a:endParaRPr lang="en-US" sz="2000" dirty="0" smtClean="0">
              <a:latin typeface="Times New Roman" panose="02020603050405020304" pitchFamily="18" charset="0"/>
              <a:cs typeface="Times New Roman" panose="02020603050405020304" pitchFamily="18" charset="0"/>
            </a:endParaRPr>
          </a:p>
          <a:p>
            <a:pPr algn="just"/>
            <a:endParaRPr lang="en-US" sz="2000" dirty="0">
              <a:latin typeface="Times New Roman" panose="02020603050405020304" pitchFamily="18" charset="0"/>
              <a:cs typeface="Times New Roman" panose="02020603050405020304" pitchFamily="18" charset="0"/>
            </a:endParaRPr>
          </a:p>
          <a:p>
            <a:pPr marL="0" indent="0" algn="just">
              <a:buNone/>
            </a:pPr>
            <a:r>
              <a:rPr lang="en-US" sz="2000" dirty="0" smtClean="0">
                <a:latin typeface="Times New Roman" panose="02020603050405020304" pitchFamily="18" charset="0"/>
                <a:cs typeface="Times New Roman" panose="02020603050405020304" pitchFamily="18" charset="0"/>
              </a:rPr>
              <a:t>Electron-withdrawing groups that are substituted directly on the cationic site are destabilizing</a:t>
            </a:r>
            <a:r>
              <a:rPr lang="en-US" sz="2000" dirty="0">
                <a:latin typeface="Times New Roman" panose="02020603050405020304" pitchFamily="18" charset="0"/>
                <a:cs typeface="Times New Roman" panose="02020603050405020304" pitchFamily="18" charset="0"/>
              </a:rPr>
              <a:t>. Table 4.18 gives an indication of the relative retardation of the rate </a:t>
            </a:r>
            <a:r>
              <a:rPr lang="en-US" sz="2000" dirty="0" smtClean="0">
                <a:latin typeface="Times New Roman" panose="02020603050405020304" pitchFamily="18" charset="0"/>
                <a:cs typeface="Times New Roman" panose="02020603050405020304" pitchFamily="18" charset="0"/>
              </a:rPr>
              <a:t>of ionization </a:t>
            </a:r>
            <a:r>
              <a:rPr lang="en-US" sz="2000" dirty="0">
                <a:latin typeface="Times New Roman" panose="02020603050405020304" pitchFamily="18" charset="0"/>
                <a:cs typeface="Times New Roman" panose="02020603050405020304" pitchFamily="18" charset="0"/>
              </a:rPr>
              <a:t>and the calculated destabilization for several substituents</a:t>
            </a:r>
            <a:r>
              <a:rPr lang="en-US" sz="2000" dirty="0" smtClean="0">
                <a:latin typeface="Times New Roman" panose="02020603050405020304" pitchFamily="18" charset="0"/>
                <a:cs typeface="Times New Roman" panose="02020603050405020304" pitchFamily="18" charset="0"/>
              </a:rPr>
              <a:t>. The </a:t>
            </a:r>
            <a:r>
              <a:rPr lang="en-US" sz="2000" b="1" dirty="0" err="1">
                <a:latin typeface="Times New Roman" panose="02020603050405020304" pitchFamily="18" charset="0"/>
                <a:cs typeface="Times New Roman" panose="02020603050405020304" pitchFamily="18" charset="0"/>
              </a:rPr>
              <a:t>trifluoromethyl</a:t>
            </a:r>
            <a:r>
              <a:rPr lang="en-US" sz="2000" b="1" dirty="0">
                <a:latin typeface="Times New Roman" panose="02020603050405020304" pitchFamily="18" charset="0"/>
                <a:cs typeface="Times New Roman" panose="02020603050405020304" pitchFamily="18" charset="0"/>
              </a:rPr>
              <a:t> group</a:t>
            </a:r>
            <a:r>
              <a:rPr lang="en-US" sz="2000" dirty="0">
                <a:latin typeface="Times New Roman" panose="02020603050405020304" pitchFamily="18" charset="0"/>
                <a:cs typeface="Times New Roman" panose="02020603050405020304" pitchFamily="18" charset="0"/>
              </a:rPr>
              <a:t>, which exerts a powerful polar effect, is </a:t>
            </a:r>
            <a:r>
              <a:rPr lang="en-US" sz="2000" dirty="0" smtClean="0">
                <a:latin typeface="Times New Roman" panose="02020603050405020304" pitchFamily="18" charset="0"/>
                <a:cs typeface="Times New Roman" panose="02020603050405020304" pitchFamily="18" charset="0"/>
              </a:rPr>
              <a:t>strongly </a:t>
            </a:r>
            <a:r>
              <a:rPr lang="en-US" sz="2000" b="1" dirty="0" smtClean="0">
                <a:latin typeface="Times New Roman" panose="02020603050405020304" pitchFamily="18" charset="0"/>
                <a:cs typeface="Times New Roman" panose="02020603050405020304" pitchFamily="18" charset="0"/>
              </a:rPr>
              <a:t>destabilizing </a:t>
            </a:r>
            <a:r>
              <a:rPr lang="en-US" sz="2000" b="1" dirty="0">
                <a:latin typeface="Times New Roman" panose="02020603050405020304" pitchFamily="18" charset="0"/>
                <a:cs typeface="Times New Roman" panose="02020603050405020304" pitchFamily="18" charset="0"/>
              </a:rPr>
              <a:t>both on the basis of the kinetic data and the MO calculations</a:t>
            </a:r>
            <a:r>
              <a:rPr lang="en-US" sz="2000" dirty="0">
                <a:latin typeface="Times New Roman" panose="02020603050405020304" pitchFamily="18" charset="0"/>
                <a:cs typeface="Times New Roman" panose="02020603050405020304" pitchFamily="18" charset="0"/>
              </a:rPr>
              <a:t>. </a:t>
            </a:r>
          </a:p>
        </p:txBody>
      </p:sp>
      <p:pic>
        <p:nvPicPr>
          <p:cNvPr id="4" name="Picture 3"/>
          <p:cNvPicPr>
            <a:picLocks noChangeAspect="1"/>
          </p:cNvPicPr>
          <p:nvPr/>
        </p:nvPicPr>
        <p:blipFill>
          <a:blip r:embed="rId2"/>
          <a:stretch>
            <a:fillRect/>
          </a:stretch>
        </p:blipFill>
        <p:spPr>
          <a:xfrm>
            <a:off x="3279913" y="2733262"/>
            <a:ext cx="4964744" cy="1643535"/>
          </a:xfrm>
          <a:prstGeom prst="rect">
            <a:avLst/>
          </a:prstGeom>
        </p:spPr>
      </p:pic>
      <p:sp>
        <p:nvSpPr>
          <p:cNvPr id="2" name="Slide Number Placeholder 1"/>
          <p:cNvSpPr>
            <a:spLocks noGrp="1"/>
          </p:cNvSpPr>
          <p:nvPr>
            <p:ph type="sldNum" sz="quarter" idx="12"/>
          </p:nvPr>
        </p:nvSpPr>
        <p:spPr/>
        <p:txBody>
          <a:bodyPr/>
          <a:lstStyle/>
          <a:p>
            <a:fld id="{E97799C9-84D9-46D2-A11E-BCF8A720529D}" type="slidenum">
              <a:rPr lang="en-US" smtClean="0"/>
              <a:t>157</a:t>
            </a:fld>
            <a:endParaRPr lang="en-US" dirty="0"/>
          </a:p>
        </p:txBody>
      </p:sp>
    </p:spTree>
    <p:extLst>
      <p:ext uri="{BB962C8B-B14F-4D97-AF65-F5344CB8AC3E}">
        <p14:creationId xmlns:p14="http://schemas.microsoft.com/office/powerpoint/2010/main" val="147759805"/>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310938" y="1371600"/>
            <a:ext cx="7348450" cy="4529694"/>
          </a:xfrm>
          <a:prstGeom prst="rect">
            <a:avLst/>
          </a:prstGeom>
        </p:spPr>
      </p:pic>
      <p:sp>
        <p:nvSpPr>
          <p:cNvPr id="3" name="Slide Number Placeholder 2"/>
          <p:cNvSpPr>
            <a:spLocks noGrp="1"/>
          </p:cNvSpPr>
          <p:nvPr>
            <p:ph type="sldNum" sz="quarter" idx="12"/>
          </p:nvPr>
        </p:nvSpPr>
        <p:spPr/>
        <p:txBody>
          <a:bodyPr/>
          <a:lstStyle/>
          <a:p>
            <a:fld id="{E97799C9-84D9-46D2-A11E-BCF8A720529D}" type="slidenum">
              <a:rPr lang="en-US" smtClean="0"/>
              <a:t>158</a:t>
            </a:fld>
            <a:endParaRPr lang="en-US" dirty="0"/>
          </a:p>
        </p:txBody>
      </p:sp>
    </p:spTree>
    <p:extLst>
      <p:ext uri="{BB962C8B-B14F-4D97-AF65-F5344CB8AC3E}">
        <p14:creationId xmlns:p14="http://schemas.microsoft.com/office/powerpoint/2010/main" val="3212393134"/>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954517" y="2391748"/>
            <a:ext cx="10282965" cy="3856652"/>
          </a:xfrm>
        </p:spPr>
        <p:txBody>
          <a:bodyPr>
            <a:noAutofit/>
          </a:bodyPr>
          <a:lstStyle/>
          <a:p>
            <a:pPr marL="0" indent="0" algn="just">
              <a:buNone/>
            </a:pPr>
            <a:r>
              <a:rPr lang="en-US" sz="2200" dirty="0" smtClean="0">
                <a:latin typeface="Times New Roman" panose="02020603050405020304" pitchFamily="18" charset="0"/>
                <a:cs typeface="Times New Roman" panose="02020603050405020304" pitchFamily="18" charset="0"/>
              </a:rPr>
              <a:t>The </a:t>
            </a:r>
            <a:r>
              <a:rPr lang="en-US" sz="2200" dirty="0" err="1">
                <a:latin typeface="Times New Roman" panose="02020603050405020304" pitchFamily="18" charset="0"/>
                <a:cs typeface="Times New Roman" panose="02020603050405020304" pitchFamily="18" charset="0"/>
              </a:rPr>
              <a:t>cyano</a:t>
            </a:r>
            <a:r>
              <a:rPr lang="en-US" sz="2200" dirty="0">
                <a:latin typeface="Times New Roman" panose="02020603050405020304" pitchFamily="18" charset="0"/>
                <a:cs typeface="Times New Roman" panose="02020603050405020304" pitchFamily="18" charset="0"/>
              </a:rPr>
              <a:t> and formyl groups are less so. In fact, the destabilization of these groups is considerably less than would be predicted on the basis of their polar substituent constants. </a:t>
            </a:r>
            <a:endParaRPr lang="en-US" sz="2200" dirty="0" smtClean="0">
              <a:latin typeface="Times New Roman" panose="02020603050405020304" pitchFamily="18" charset="0"/>
              <a:cs typeface="Times New Roman" panose="02020603050405020304" pitchFamily="18" charset="0"/>
            </a:endParaRPr>
          </a:p>
          <a:p>
            <a:pPr marL="0" indent="0" algn="just">
              <a:buNone/>
            </a:pPr>
            <a:endParaRPr lang="en-US" sz="2200" dirty="0">
              <a:latin typeface="Times New Roman" panose="02020603050405020304" pitchFamily="18" charset="0"/>
              <a:cs typeface="Times New Roman" panose="02020603050405020304" pitchFamily="18" charset="0"/>
            </a:endParaRPr>
          </a:p>
          <a:p>
            <a:pPr marL="0" indent="0" algn="just">
              <a:buNone/>
            </a:pPr>
            <a:r>
              <a:rPr lang="en-US" sz="2200" dirty="0" smtClean="0">
                <a:latin typeface="Times New Roman" panose="02020603050405020304" pitchFamily="18" charset="0"/>
                <a:cs typeface="Times New Roman" panose="02020603050405020304" pitchFamily="18" charset="0"/>
              </a:rPr>
              <a:t>Both </a:t>
            </a:r>
            <a:r>
              <a:rPr lang="en-US" sz="2200" dirty="0">
                <a:latin typeface="Times New Roman" panose="02020603050405020304" pitchFamily="18" charset="0"/>
                <a:cs typeface="Times New Roman" panose="02020603050405020304" pitchFamily="18" charset="0"/>
              </a:rPr>
              <a:t>the </a:t>
            </a:r>
            <a:r>
              <a:rPr lang="en-US" sz="2200" dirty="0" err="1">
                <a:latin typeface="Times New Roman" panose="02020603050405020304" pitchFamily="18" charset="0"/>
                <a:cs typeface="Times New Roman" panose="02020603050405020304" pitchFamily="18" charset="0"/>
              </a:rPr>
              <a:t>cyano</a:t>
            </a:r>
            <a:r>
              <a:rPr lang="en-US" sz="2200" dirty="0">
                <a:latin typeface="Times New Roman" panose="02020603050405020304" pitchFamily="18" charset="0"/>
                <a:cs typeface="Times New Roman" panose="02020603050405020304" pitchFamily="18" charset="0"/>
              </a:rPr>
              <a:t> and formyl groups can act as </a:t>
            </a:r>
            <a:r>
              <a:rPr lang="en-US" sz="2200" dirty="0" smtClean="0">
                <a:latin typeface="Times New Roman" panose="02020603050405020304" pitchFamily="18" charset="0"/>
                <a:cs typeface="Times New Roman" panose="02020603050405020304" pitchFamily="18" charset="0"/>
              </a:rPr>
              <a:t>π donors</a:t>
            </a:r>
            <a:r>
              <a:rPr lang="en-US" sz="2200" dirty="0">
                <a:latin typeface="Times New Roman" panose="02020603050405020304" pitchFamily="18" charset="0"/>
                <a:cs typeface="Times New Roman" panose="02020603050405020304" pitchFamily="18" charset="0"/>
              </a:rPr>
              <a:t>, even though the effect is to place partial positive charge and electron deficiency on nitrogen and oxygen atoms, </a:t>
            </a:r>
            <a:r>
              <a:rPr lang="en-US" sz="2200" dirty="0" smtClean="0">
                <a:latin typeface="Times New Roman" panose="02020603050405020304" pitchFamily="18" charset="0"/>
                <a:cs typeface="Times New Roman" panose="02020603050405020304" pitchFamily="18" charset="0"/>
              </a:rPr>
              <a:t>respectively. </a:t>
            </a:r>
          </a:p>
          <a:p>
            <a:pPr marL="0" indent="0" algn="just">
              <a:buNone/>
            </a:pPr>
            <a:endParaRPr lang="en-US" sz="2200" dirty="0" smtClean="0">
              <a:latin typeface="Times New Roman" panose="02020603050405020304" pitchFamily="18" charset="0"/>
              <a:cs typeface="Times New Roman" panose="02020603050405020304" pitchFamily="18" charset="0"/>
            </a:endParaRPr>
          </a:p>
          <a:p>
            <a:pPr marL="0" indent="0" algn="just">
              <a:buNone/>
            </a:pPr>
            <a:r>
              <a:rPr lang="en-US" sz="2200" dirty="0" smtClean="0">
                <a:latin typeface="Times New Roman" panose="02020603050405020304" pitchFamily="18" charset="0"/>
                <a:cs typeface="Times New Roman" panose="02020603050405020304" pitchFamily="18" charset="0"/>
              </a:rPr>
              <a:t>These </a:t>
            </a:r>
            <a:r>
              <a:rPr lang="en-US" sz="2200" dirty="0">
                <a:latin typeface="Times New Roman" panose="02020603050405020304" pitchFamily="18" charset="0"/>
                <a:cs typeface="Times New Roman" panose="02020603050405020304" pitchFamily="18" charset="0"/>
              </a:rPr>
              <a:t>resonance structures are the nitrogen and oxygen analogs of the allyl cation. The effect of </a:t>
            </a:r>
            <a:r>
              <a:rPr lang="en-US" sz="2200" dirty="0" smtClean="0">
                <a:latin typeface="Times New Roman" panose="02020603050405020304" pitchFamily="18" charset="0"/>
                <a:cs typeface="Times New Roman" panose="02020603050405020304" pitchFamily="18" charset="0"/>
              </a:rPr>
              <a:t>this delocalization </a:t>
            </a:r>
            <a:r>
              <a:rPr lang="en-US" sz="2200" dirty="0">
                <a:latin typeface="Times New Roman" panose="02020603050405020304" pitchFamily="18" charset="0"/>
                <a:cs typeface="Times New Roman" panose="02020603050405020304" pitchFamily="18" charset="0"/>
              </a:rPr>
              <a:t>is to </a:t>
            </a:r>
            <a:r>
              <a:rPr lang="en-US" sz="2200" dirty="0" smtClean="0">
                <a:latin typeface="Times New Roman" panose="02020603050405020304" pitchFamily="18" charset="0"/>
                <a:cs typeface="Times New Roman" panose="02020603050405020304" pitchFamily="18" charset="0"/>
              </a:rPr>
              <a:t>attenuate </a:t>
            </a:r>
            <a:r>
              <a:rPr lang="en-US" sz="2200" dirty="0">
                <a:latin typeface="Times New Roman" panose="02020603050405020304" pitchFamily="18" charset="0"/>
                <a:cs typeface="Times New Roman" panose="02020603050405020304" pitchFamily="18" charset="0"/>
              </a:rPr>
              <a:t>the polar destabilization by </a:t>
            </a:r>
            <a:r>
              <a:rPr lang="en-US" sz="2200" dirty="0" smtClean="0">
                <a:latin typeface="Times New Roman" panose="02020603050405020304" pitchFamily="18" charset="0"/>
                <a:cs typeface="Times New Roman" panose="02020603050405020304" pitchFamily="18" charset="0"/>
              </a:rPr>
              <a:t>these substituents. </a:t>
            </a:r>
          </a:p>
          <a:p>
            <a:pPr marL="0" indent="0" algn="just">
              <a:buNone/>
            </a:pPr>
            <a:endParaRPr lang="en-US" sz="1800" dirty="0" smtClean="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3024446" y="1278432"/>
            <a:ext cx="6143105" cy="1113316"/>
          </a:xfrm>
          <a:prstGeom prst="rect">
            <a:avLst/>
          </a:prstGeom>
        </p:spPr>
      </p:pic>
      <p:sp>
        <p:nvSpPr>
          <p:cNvPr id="4" name="Slide Number Placeholder 3"/>
          <p:cNvSpPr>
            <a:spLocks noGrp="1"/>
          </p:cNvSpPr>
          <p:nvPr>
            <p:ph type="sldNum" sz="quarter" idx="12"/>
          </p:nvPr>
        </p:nvSpPr>
        <p:spPr/>
        <p:txBody>
          <a:bodyPr/>
          <a:lstStyle/>
          <a:p>
            <a:fld id="{E97799C9-84D9-46D2-A11E-BCF8A720529D}" type="slidenum">
              <a:rPr lang="en-US" smtClean="0"/>
              <a:t>159</a:t>
            </a:fld>
            <a:endParaRPr lang="en-US" dirty="0"/>
          </a:p>
        </p:txBody>
      </p:sp>
    </p:spTree>
    <p:extLst>
      <p:ext uri="{BB962C8B-B14F-4D97-AF65-F5344CB8AC3E}">
        <p14:creationId xmlns:p14="http://schemas.microsoft.com/office/powerpoint/2010/main" val="42801104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4228" y="1313816"/>
            <a:ext cx="10623665" cy="4540331"/>
          </a:xfrm>
        </p:spPr>
        <p:txBody>
          <a:bodyPr>
            <a:noAutofit/>
          </a:bodyPr>
          <a:lstStyle/>
          <a:p>
            <a:pPr marL="0" indent="0" algn="just">
              <a:buNone/>
            </a:pPr>
            <a:r>
              <a:rPr lang="en-US" sz="2000" b="1" dirty="0" smtClean="0">
                <a:latin typeface="Times New Roman" panose="02020603050405020304" pitchFamily="18" charset="0"/>
                <a:cs typeface="Times New Roman" panose="02020603050405020304" pitchFamily="18" charset="0"/>
              </a:rPr>
              <a:t>The </a:t>
            </a:r>
            <a:r>
              <a:rPr lang="en-US" sz="2000" b="1" dirty="0">
                <a:latin typeface="Times New Roman" panose="02020603050405020304" pitchFamily="18" charset="0"/>
                <a:cs typeface="Times New Roman" panose="02020603050405020304" pitchFamily="18" charset="0"/>
              </a:rPr>
              <a:t>frontier orbitals </a:t>
            </a:r>
            <a:r>
              <a:rPr lang="en-US" sz="2000" dirty="0" smtClean="0">
                <a:latin typeface="Times New Roman" panose="02020603050405020304" pitchFamily="18" charset="0"/>
                <a:cs typeface="Times New Roman" panose="02020603050405020304" pitchFamily="18" charset="0"/>
              </a:rPr>
              <a:t>in S</a:t>
            </a:r>
            <a:r>
              <a:rPr lang="en-US" sz="2000" baseline="-25000" dirty="0" smtClean="0">
                <a:latin typeface="Times New Roman" panose="02020603050405020304" pitchFamily="18" charset="0"/>
                <a:cs typeface="Times New Roman" panose="02020603050405020304" pitchFamily="18" charset="0"/>
              </a:rPr>
              <a:t>N</a:t>
            </a:r>
            <a:r>
              <a:rPr lang="en-US" sz="2000" dirty="0" smtClean="0">
                <a:latin typeface="Times New Roman" panose="02020603050405020304" pitchFamily="18" charset="0"/>
                <a:cs typeface="Times New Roman" panose="02020603050405020304" pitchFamily="18" charset="0"/>
              </a:rPr>
              <a:t>2 are </a:t>
            </a:r>
            <a:r>
              <a:rPr lang="en-US" sz="2000" b="1" dirty="0">
                <a:latin typeface="Times New Roman" panose="02020603050405020304" pitchFamily="18" charset="0"/>
                <a:cs typeface="Times New Roman" panose="02020603050405020304" pitchFamily="18" charset="0"/>
              </a:rPr>
              <a:t>a filled </a:t>
            </a:r>
            <a:r>
              <a:rPr lang="en-US" sz="2000" b="1" dirty="0" smtClean="0">
                <a:latin typeface="Times New Roman" panose="02020603050405020304" pitchFamily="18" charset="0"/>
                <a:cs typeface="Times New Roman" panose="02020603050405020304" pitchFamily="18" charset="0"/>
              </a:rPr>
              <a:t>nonbonding orbital</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on the nucleophile </a:t>
            </a:r>
            <a:r>
              <a:rPr lang="en-US" sz="2000" b="1" dirty="0">
                <a:latin typeface="Times New Roman" panose="02020603050405020304" pitchFamily="18" charset="0"/>
                <a:cs typeface="Times New Roman" panose="02020603050405020304" pitchFamily="18" charset="0"/>
              </a:rPr>
              <a:t>Y</a:t>
            </a:r>
            <a:r>
              <a:rPr lang="en-US" sz="2000" dirty="0">
                <a:latin typeface="Times New Roman" panose="02020603050405020304" pitchFamily="18" charset="0"/>
                <a:cs typeface="Times New Roman" panose="02020603050405020304" pitchFamily="18" charset="0"/>
              </a:rPr>
              <a:t>: and the </a:t>
            </a:r>
            <a:r>
              <a:rPr lang="en-US" b="1" dirty="0">
                <a:latin typeface="Times New Roman" panose="02020603050405020304" pitchFamily="18" charset="0"/>
                <a:cs typeface="Times New Roman" panose="02020603050405020304" pitchFamily="18" charset="0"/>
              </a:rPr>
              <a:t>σ</a:t>
            </a:r>
            <a:r>
              <a:rPr lang="en-US" sz="2000" b="1" dirty="0" smtClean="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antibonding orbital</a:t>
            </a:r>
            <a:r>
              <a:rPr lang="en-US" sz="2000" dirty="0">
                <a:latin typeface="Times New Roman" panose="02020603050405020304" pitchFamily="18" charset="0"/>
                <a:cs typeface="Times New Roman" panose="02020603050405020304" pitchFamily="18" charset="0"/>
              </a:rPr>
              <a:t> associated with </a:t>
            </a:r>
            <a:r>
              <a:rPr lang="en-US" sz="2000" dirty="0" smtClean="0">
                <a:latin typeface="Times New Roman" panose="02020603050405020304" pitchFamily="18" charset="0"/>
                <a:cs typeface="Times New Roman" panose="02020603050405020304" pitchFamily="18" charset="0"/>
              </a:rPr>
              <a:t>the carbon </a:t>
            </a:r>
            <a:r>
              <a:rPr lang="en-US" sz="2000" dirty="0">
                <a:latin typeface="Times New Roman" panose="02020603050405020304" pitchFamily="18" charset="0"/>
                <a:cs typeface="Times New Roman" panose="02020603050405020304" pitchFamily="18" charset="0"/>
              </a:rPr>
              <a:t>undergoing substitution </a:t>
            </a:r>
            <a:r>
              <a:rPr lang="en-US" sz="2000" dirty="0" smtClean="0">
                <a:latin typeface="Times New Roman" panose="02020603050405020304" pitchFamily="18" charset="0"/>
                <a:cs typeface="Times New Roman" panose="02020603050405020304" pitchFamily="18" charset="0"/>
              </a:rPr>
              <a:t>with </a:t>
            </a:r>
            <a:r>
              <a:rPr lang="en-US" sz="2000" dirty="0">
                <a:latin typeface="Times New Roman" panose="02020603050405020304" pitchFamily="18" charset="0"/>
                <a:cs typeface="Times New Roman" panose="02020603050405020304" pitchFamily="18" charset="0"/>
              </a:rPr>
              <a:t>the leaving group </a:t>
            </a:r>
            <a:r>
              <a:rPr lang="en-US" sz="2000" b="1" dirty="0">
                <a:latin typeface="Times New Roman" panose="02020603050405020304" pitchFamily="18" charset="0"/>
                <a:cs typeface="Times New Roman" panose="02020603050405020304" pitchFamily="18" charset="0"/>
              </a:rPr>
              <a:t>X</a:t>
            </a:r>
            <a:r>
              <a:rPr lang="en-US" sz="2000" dirty="0">
                <a:latin typeface="Times New Roman" panose="02020603050405020304" pitchFamily="18" charset="0"/>
                <a:cs typeface="Times New Roman" panose="02020603050405020304" pitchFamily="18" charset="0"/>
              </a:rPr>
              <a:t>. </a:t>
            </a:r>
            <a:endParaRPr lang="en-US" sz="2000" dirty="0" smtClean="0">
              <a:latin typeface="Times New Roman" panose="02020603050405020304" pitchFamily="18" charset="0"/>
              <a:cs typeface="Times New Roman" panose="02020603050405020304" pitchFamily="18" charset="0"/>
            </a:endParaRPr>
          </a:p>
          <a:p>
            <a:pPr marL="0" indent="0" algn="just">
              <a:buNone/>
            </a:pPr>
            <a:endParaRPr lang="en-US" sz="2000" dirty="0" smtClean="0">
              <a:latin typeface="Times New Roman" panose="02020603050405020304" pitchFamily="18" charset="0"/>
              <a:cs typeface="Times New Roman" panose="02020603050405020304" pitchFamily="18" charset="0"/>
            </a:endParaRPr>
          </a:p>
          <a:p>
            <a:pPr marL="0" indent="0" algn="just">
              <a:buNone/>
            </a:pPr>
            <a:r>
              <a:rPr lang="en-US" sz="2000" dirty="0" smtClean="0">
                <a:latin typeface="Times New Roman" panose="02020603050405020304" pitchFamily="18" charset="0"/>
                <a:cs typeface="Times New Roman" panose="02020603050405020304" pitchFamily="18" charset="0"/>
              </a:rPr>
              <a:t>This </a:t>
            </a:r>
            <a:r>
              <a:rPr lang="en-US" sz="2000" dirty="0">
                <a:latin typeface="Times New Roman" panose="02020603050405020304" pitchFamily="18" charset="0"/>
                <a:cs typeface="Times New Roman" panose="02020603050405020304" pitchFamily="18" charset="0"/>
              </a:rPr>
              <a:t>antibonding orbital </a:t>
            </a:r>
            <a:r>
              <a:rPr lang="en-US" sz="2000" dirty="0" smtClean="0">
                <a:latin typeface="Times New Roman" panose="02020603050405020304" pitchFamily="18" charset="0"/>
                <a:cs typeface="Times New Roman" panose="02020603050405020304" pitchFamily="18" charset="0"/>
              </a:rPr>
              <a:t>has a </a:t>
            </a:r>
            <a:r>
              <a:rPr lang="en-US" sz="2000" dirty="0">
                <a:latin typeface="Times New Roman" panose="02020603050405020304" pitchFamily="18" charset="0"/>
                <a:cs typeface="Times New Roman" panose="02020603050405020304" pitchFamily="18" charset="0"/>
              </a:rPr>
              <a:t>large lobe on carbon directed away from the C−X bond</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Back-side approach </a:t>
            </a:r>
            <a:r>
              <a:rPr lang="en-US" sz="2000" dirty="0" smtClean="0">
                <a:latin typeface="Times New Roman" panose="02020603050405020304" pitchFamily="18" charset="0"/>
                <a:cs typeface="Times New Roman" panose="02020603050405020304" pitchFamily="18" charset="0"/>
              </a:rPr>
              <a:t>by the </a:t>
            </a:r>
            <a:r>
              <a:rPr lang="en-US" sz="2000" dirty="0">
                <a:latin typeface="Times New Roman" panose="02020603050405020304" pitchFamily="18" charset="0"/>
                <a:cs typeface="Times New Roman" panose="02020603050405020304" pitchFamily="18" charset="0"/>
              </a:rPr>
              <a:t>nucleophile is favored because the strongest initial interaction is between the </a:t>
            </a:r>
            <a:r>
              <a:rPr lang="en-US" sz="2000" dirty="0" smtClean="0">
                <a:latin typeface="Times New Roman" panose="02020603050405020304" pitchFamily="18" charset="0"/>
                <a:cs typeface="Times New Roman" panose="02020603050405020304" pitchFamily="18" charset="0"/>
              </a:rPr>
              <a:t>filled orbital </a:t>
            </a:r>
            <a:r>
              <a:rPr lang="en-US" sz="2000" dirty="0">
                <a:latin typeface="Times New Roman" panose="02020603050405020304" pitchFamily="18" charset="0"/>
                <a:cs typeface="Times New Roman" panose="02020603050405020304" pitchFamily="18" charset="0"/>
              </a:rPr>
              <a:t>on the nucleophile and the antibonding </a:t>
            </a:r>
            <a:r>
              <a:rPr lang="en-US" dirty="0">
                <a:latin typeface="Times New Roman" panose="02020603050405020304" pitchFamily="18" charset="0"/>
                <a:cs typeface="Times New Roman" panose="02020603050405020304" pitchFamily="18" charset="0"/>
              </a:rPr>
              <a:t>σ</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orbital. As the transition state </a:t>
            </a:r>
            <a:r>
              <a:rPr lang="en-US" sz="2000" dirty="0" smtClean="0">
                <a:latin typeface="Times New Roman" panose="02020603050405020304" pitchFamily="18" charset="0"/>
                <a:cs typeface="Times New Roman" panose="02020603050405020304" pitchFamily="18" charset="0"/>
              </a:rPr>
              <a:t>is approached</a:t>
            </a:r>
            <a:r>
              <a:rPr lang="en-US" sz="2000" dirty="0">
                <a:latin typeface="Times New Roman" panose="02020603050405020304" pitchFamily="18" charset="0"/>
                <a:cs typeface="Times New Roman" panose="02020603050405020304" pitchFamily="18" charset="0"/>
              </a:rPr>
              <a:t>, the orbital at the substitution site has p character. </a:t>
            </a:r>
            <a:endParaRPr lang="en-US" sz="2000" dirty="0" smtClean="0">
              <a:latin typeface="Times New Roman" panose="02020603050405020304" pitchFamily="18" charset="0"/>
              <a:cs typeface="Times New Roman" panose="02020603050405020304" pitchFamily="18" charset="0"/>
            </a:endParaRPr>
          </a:p>
          <a:p>
            <a:pPr marL="0" indent="0" algn="just">
              <a:buNone/>
            </a:pPr>
            <a:endParaRPr lang="en-US" sz="2000" i="1" dirty="0" smtClean="0">
              <a:latin typeface="Times New Roman" panose="02020603050405020304" pitchFamily="18" charset="0"/>
              <a:cs typeface="Times New Roman" panose="02020603050405020304" pitchFamily="18" charset="0"/>
            </a:endParaRPr>
          </a:p>
          <a:p>
            <a:pPr marL="0" indent="0" algn="just">
              <a:buNone/>
            </a:pPr>
            <a:r>
              <a:rPr lang="en-US" sz="2000" i="1" dirty="0" smtClean="0">
                <a:latin typeface="Times New Roman" panose="02020603050405020304" pitchFamily="18" charset="0"/>
                <a:cs typeface="Times New Roman" panose="02020603050405020304" pitchFamily="18" charset="0"/>
              </a:rPr>
              <a:t>The </a:t>
            </a:r>
            <a:r>
              <a:rPr lang="en-US" sz="2000" i="1" dirty="0">
                <a:latin typeface="Times New Roman" panose="02020603050405020304" pitchFamily="18" charset="0"/>
                <a:cs typeface="Times New Roman" panose="02020603050405020304" pitchFamily="18" charset="0"/>
              </a:rPr>
              <a:t>MO picture </a:t>
            </a:r>
            <a:r>
              <a:rPr lang="en-US" sz="2000" i="1" dirty="0" smtClean="0">
                <a:latin typeface="Times New Roman" panose="02020603050405020304" pitchFamily="18" charset="0"/>
                <a:cs typeface="Times New Roman" panose="02020603050405020304" pitchFamily="18" charset="0"/>
              </a:rPr>
              <a:t>predicts </a:t>
            </a:r>
            <a:r>
              <a:rPr lang="en-US" sz="2000" dirty="0" smtClean="0">
                <a:latin typeface="Times New Roman" panose="02020603050405020304" pitchFamily="18" charset="0"/>
                <a:cs typeface="Times New Roman" panose="02020603050405020304" pitchFamily="18" charset="0"/>
              </a:rPr>
              <a:t>that </a:t>
            </a:r>
            <a:r>
              <a:rPr lang="en-US" sz="2000" dirty="0">
                <a:latin typeface="Times New Roman" panose="02020603050405020304" pitchFamily="18" charset="0"/>
                <a:cs typeface="Times New Roman" panose="02020603050405020304" pitchFamily="18" charset="0"/>
              </a:rPr>
              <a:t>the reaction will proceed with </a:t>
            </a:r>
            <a:r>
              <a:rPr lang="en-US" sz="2000" i="1" dirty="0">
                <a:latin typeface="Times New Roman" panose="02020603050405020304" pitchFamily="18" charset="0"/>
                <a:cs typeface="Times New Roman" panose="02020603050405020304" pitchFamily="18" charset="0"/>
              </a:rPr>
              <a:t>inversion of configuration</a:t>
            </a:r>
            <a:r>
              <a:rPr lang="en-US" sz="2000" dirty="0">
                <a:latin typeface="Times New Roman" panose="02020603050405020304" pitchFamily="18" charset="0"/>
                <a:cs typeface="Times New Roman" panose="02020603050405020304" pitchFamily="18" charset="0"/>
              </a:rPr>
              <a:t>, because the </a:t>
            </a:r>
            <a:r>
              <a:rPr lang="en-US" sz="2000" dirty="0" smtClean="0">
                <a:latin typeface="Times New Roman" panose="02020603050405020304" pitchFamily="18" charset="0"/>
                <a:cs typeface="Times New Roman" panose="02020603050405020304" pitchFamily="18" charset="0"/>
              </a:rPr>
              <a:t>development </a:t>
            </a:r>
            <a:r>
              <a:rPr lang="en-US" sz="2000" dirty="0">
                <a:latin typeface="Times New Roman" panose="02020603050405020304" pitchFamily="18" charset="0"/>
                <a:cs typeface="Times New Roman" panose="02020603050405020304" pitchFamily="18" charset="0"/>
              </a:rPr>
              <a:t>of the TS is accompanied by </a:t>
            </a:r>
            <a:r>
              <a:rPr lang="en-US" sz="2000" dirty="0" err="1">
                <a:latin typeface="Times New Roman" panose="02020603050405020304" pitchFamily="18" charset="0"/>
                <a:cs typeface="Times New Roman" panose="02020603050405020304" pitchFamily="18" charset="0"/>
              </a:rPr>
              <a:t>rehybridization</a:t>
            </a:r>
            <a:r>
              <a:rPr lang="en-US" sz="2000" dirty="0">
                <a:latin typeface="Times New Roman" panose="02020603050405020304" pitchFamily="18" charset="0"/>
                <a:cs typeface="Times New Roman" panose="02020603050405020304" pitchFamily="18" charset="0"/>
              </a:rPr>
              <a:t> of the carbon to the trigonal </a:t>
            </a:r>
            <a:r>
              <a:rPr lang="en-US" sz="2000" dirty="0" err="1" smtClean="0">
                <a:latin typeface="Times New Roman" panose="02020603050405020304" pitchFamily="18" charset="0"/>
                <a:cs typeface="Times New Roman" panose="02020603050405020304" pitchFamily="18" charset="0"/>
              </a:rPr>
              <a:t>bipyramidal</a:t>
            </a:r>
            <a:r>
              <a:rPr lang="en-US" sz="2000" dirty="0" smtClean="0">
                <a:latin typeface="Times New Roman" panose="02020603050405020304" pitchFamily="18" charset="0"/>
                <a:cs typeface="Times New Roman" panose="02020603050405020304" pitchFamily="18" charset="0"/>
              </a:rPr>
              <a:t> geometry</a:t>
            </a:r>
            <a:r>
              <a:rPr lang="en-US" sz="2000" dirty="0">
                <a:latin typeface="Times New Roman" panose="02020603050405020304" pitchFamily="18" charset="0"/>
                <a:cs typeface="Times New Roman" panose="02020603050405020304" pitchFamily="18" charset="0"/>
              </a:rPr>
              <a:t>. As the reaction proceeds on to product, sp3 hybridization is </a:t>
            </a:r>
            <a:r>
              <a:rPr lang="en-US" sz="2000" dirty="0" smtClean="0">
                <a:latin typeface="Times New Roman" panose="02020603050405020304" pitchFamily="18" charset="0"/>
                <a:cs typeface="Times New Roman" panose="02020603050405020304" pitchFamily="18" charset="0"/>
              </a:rPr>
              <a:t>reestablished in </a:t>
            </a:r>
            <a:r>
              <a:rPr lang="en-US" sz="2000" dirty="0">
                <a:latin typeface="Times New Roman" panose="02020603050405020304" pitchFamily="18" charset="0"/>
                <a:cs typeface="Times New Roman" panose="02020603050405020304" pitchFamily="18" charset="0"/>
              </a:rPr>
              <a:t>the product with inversion of configuration.</a:t>
            </a:r>
          </a:p>
        </p:txBody>
      </p:sp>
      <p:sp>
        <p:nvSpPr>
          <p:cNvPr id="2" name="Slide Number Placeholder 1"/>
          <p:cNvSpPr>
            <a:spLocks noGrp="1"/>
          </p:cNvSpPr>
          <p:nvPr>
            <p:ph type="sldNum" sz="quarter" idx="12"/>
          </p:nvPr>
        </p:nvSpPr>
        <p:spPr/>
        <p:txBody>
          <a:bodyPr/>
          <a:lstStyle/>
          <a:p>
            <a:fld id="{E97799C9-84D9-46D2-A11E-BCF8A720529D}" type="slidenum">
              <a:rPr lang="en-US" smtClean="0"/>
              <a:t>16</a:t>
            </a:fld>
            <a:endParaRPr lang="en-US" dirty="0"/>
          </a:p>
        </p:txBody>
      </p:sp>
    </p:spTree>
    <p:extLst>
      <p:ext uri="{BB962C8B-B14F-4D97-AF65-F5344CB8AC3E}">
        <p14:creationId xmlns:p14="http://schemas.microsoft.com/office/powerpoint/2010/main" val="850754678"/>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97799C9-84D9-46D2-A11E-BCF8A720529D}" type="slidenum">
              <a:rPr lang="en-US" smtClean="0"/>
              <a:t>160</a:t>
            </a:fld>
            <a:endParaRPr lang="en-US" dirty="0"/>
          </a:p>
        </p:txBody>
      </p:sp>
      <p:sp>
        <p:nvSpPr>
          <p:cNvPr id="5" name="Content Placeholder 4"/>
          <p:cNvSpPr>
            <a:spLocks noGrp="1"/>
          </p:cNvSpPr>
          <p:nvPr>
            <p:ph idx="1"/>
          </p:nvPr>
        </p:nvSpPr>
        <p:spPr>
          <a:xfrm>
            <a:off x="1981200" y="2377789"/>
            <a:ext cx="8136835" cy="4238083"/>
          </a:xfrm>
          <a:prstGeom prst="rect">
            <a:avLst/>
          </a:prstGeom>
        </p:spPr>
        <p:txBody>
          <a:bodyPr wrap="square">
            <a:spAutoFit/>
          </a:bodyPr>
          <a:lstStyle/>
          <a:p>
            <a:pPr marL="0" indent="0" algn="just">
              <a:buNone/>
            </a:pPr>
            <a:r>
              <a:rPr lang="en-US" sz="2000" dirty="0">
                <a:latin typeface="Times New Roman" panose="02020603050405020304" pitchFamily="18" charset="0"/>
                <a:cs typeface="Times New Roman" panose="02020603050405020304" pitchFamily="18" charset="0"/>
              </a:rPr>
              <a:t>Up to this point, we have considered only </a:t>
            </a:r>
            <a:r>
              <a:rPr lang="en-US" sz="2000" dirty="0" err="1">
                <a:latin typeface="Times New Roman" panose="02020603050405020304" pitchFamily="18" charset="0"/>
                <a:cs typeface="Times New Roman" panose="02020603050405020304" pitchFamily="18" charset="0"/>
              </a:rPr>
              <a:t>carbocations</a:t>
            </a:r>
            <a:r>
              <a:rPr lang="en-US" sz="2000" dirty="0">
                <a:latin typeface="Times New Roman" panose="02020603050405020304" pitchFamily="18" charset="0"/>
                <a:cs typeface="Times New Roman" panose="02020603050405020304" pitchFamily="18" charset="0"/>
              </a:rPr>
              <a:t> in which the cationic carbons are sp</a:t>
            </a:r>
            <a:r>
              <a:rPr lang="en-US" sz="2000" baseline="30000" dirty="0">
                <a:latin typeface="Times New Roman" panose="02020603050405020304" pitchFamily="18" charset="0"/>
                <a:cs typeface="Times New Roman" panose="02020603050405020304" pitchFamily="18" charset="0"/>
              </a:rPr>
              <a:t>2</a:t>
            </a:r>
            <a:r>
              <a:rPr lang="en-US" sz="2000" dirty="0">
                <a:latin typeface="Times New Roman" panose="02020603050405020304" pitchFamily="18" charset="0"/>
                <a:cs typeface="Times New Roman" panose="02020603050405020304" pitchFamily="18" charset="0"/>
              </a:rPr>
              <a:t> hybridized and planar. When this hybridization cannot be achieved, </a:t>
            </a:r>
            <a:r>
              <a:rPr lang="en-US" sz="2000" dirty="0" err="1">
                <a:latin typeface="Times New Roman" panose="02020603050405020304" pitchFamily="18" charset="0"/>
                <a:cs typeface="Times New Roman" panose="02020603050405020304" pitchFamily="18" charset="0"/>
              </a:rPr>
              <a:t>carbocations</a:t>
            </a:r>
            <a:r>
              <a:rPr lang="en-US" sz="2000" dirty="0">
                <a:latin typeface="Times New Roman" panose="02020603050405020304" pitchFamily="18" charset="0"/>
                <a:cs typeface="Times New Roman" panose="02020603050405020304" pitchFamily="18" charset="0"/>
              </a:rPr>
              <a:t> are of higher energy. In a classic experiment, Bartlett and Knox demonstrated that the tertiary chloride 1-chloroapocamphane was inert to nucleophilic substitution. </a:t>
            </a:r>
            <a:endParaRPr lang="en-US" sz="2000" dirty="0" smtClean="0">
              <a:latin typeface="Times New Roman" panose="02020603050405020304" pitchFamily="18" charset="0"/>
              <a:cs typeface="Times New Roman" panose="02020603050405020304" pitchFamily="18" charset="0"/>
            </a:endParaRPr>
          </a:p>
          <a:p>
            <a:pPr marL="0" indent="0" algn="just">
              <a:buNone/>
            </a:pPr>
            <a:endParaRPr lang="en-US" sz="2000" dirty="0">
              <a:latin typeface="Times New Roman" panose="02020603050405020304" pitchFamily="18" charset="0"/>
              <a:cs typeface="Times New Roman" panose="02020603050405020304" pitchFamily="18" charset="0"/>
            </a:endParaRPr>
          </a:p>
          <a:p>
            <a:pPr marL="0" indent="0">
              <a:buNone/>
            </a:pPr>
            <a:r>
              <a:rPr lang="en-US" sz="2000" dirty="0" smtClean="0">
                <a:latin typeface="Times New Roman" panose="02020603050405020304" pitchFamily="18" charset="0"/>
                <a:cs typeface="Times New Roman" panose="02020603050405020304" pitchFamily="18" charset="0"/>
              </a:rPr>
              <a:t>The </a:t>
            </a:r>
            <a:r>
              <a:rPr lang="en-US" sz="2000" dirty="0" err="1">
                <a:latin typeface="Times New Roman" panose="02020603050405020304" pitchFamily="18" charset="0"/>
                <a:cs typeface="Times New Roman" panose="02020603050405020304" pitchFamily="18" charset="0"/>
              </a:rPr>
              <a:t>apocamphyl</a:t>
            </a:r>
            <a:r>
              <a:rPr lang="en-US" sz="2000" dirty="0">
                <a:latin typeface="Times New Roman" panose="02020603050405020304" pitchFamily="18" charset="0"/>
                <a:cs typeface="Times New Roman" panose="02020603050405020304" pitchFamily="18" charset="0"/>
              </a:rPr>
              <a:t> structure is particularly rigid, and bridgehead </a:t>
            </a:r>
            <a:r>
              <a:rPr lang="en-US" sz="2000" dirty="0" err="1">
                <a:latin typeface="Times New Roman" panose="02020603050405020304" pitchFamily="18" charset="0"/>
                <a:cs typeface="Times New Roman" panose="02020603050405020304" pitchFamily="18" charset="0"/>
              </a:rPr>
              <a:t>carbocations</a:t>
            </a:r>
            <a:r>
              <a:rPr lang="en-US" sz="2000" dirty="0">
                <a:latin typeface="Times New Roman" panose="02020603050405020304" pitchFamily="18" charset="0"/>
                <a:cs typeface="Times New Roman" panose="02020603050405020304" pitchFamily="18" charset="0"/>
              </a:rPr>
              <a:t> become accessible in more flexible structures. The relative </a:t>
            </a:r>
            <a:r>
              <a:rPr lang="en-US" sz="2000" dirty="0" err="1">
                <a:latin typeface="Times New Roman" panose="02020603050405020304" pitchFamily="18" charset="0"/>
                <a:cs typeface="Times New Roman" panose="02020603050405020304" pitchFamily="18" charset="0"/>
              </a:rPr>
              <a:t>solvolysis</a:t>
            </a:r>
            <a:r>
              <a:rPr lang="en-US" sz="2000" dirty="0">
                <a:latin typeface="Times New Roman" panose="02020603050405020304" pitchFamily="18" charset="0"/>
                <a:cs typeface="Times New Roman" panose="02020603050405020304" pitchFamily="18" charset="0"/>
              </a:rPr>
              <a:t> rates of the bridgehead bromides 1-bromoadamantane, 1-bromobicyclo[2.2.2]octane, and 1-bromobicyclo[2.2.1]heptane illustrate this trend. The relative rates for </a:t>
            </a:r>
            <a:r>
              <a:rPr lang="en-US" sz="2000" dirty="0" err="1">
                <a:latin typeface="Times New Roman" panose="02020603050405020304" pitchFamily="18" charset="0"/>
                <a:cs typeface="Times New Roman" panose="02020603050405020304" pitchFamily="18" charset="0"/>
              </a:rPr>
              <a:t>solvolysis</a:t>
            </a:r>
            <a:r>
              <a:rPr lang="en-US" sz="2000" dirty="0">
                <a:latin typeface="Times New Roman" panose="02020603050405020304" pitchFamily="18" charset="0"/>
                <a:cs typeface="Times New Roman" panose="02020603050405020304" pitchFamily="18" charset="0"/>
              </a:rPr>
              <a:t> in 80% ethanol at 25  </a:t>
            </a:r>
            <a:r>
              <a:rPr lang="en-US" sz="2000" baseline="30000" dirty="0" err="1">
                <a:latin typeface="Times New Roman" panose="02020603050405020304" pitchFamily="18" charset="0"/>
                <a:cs typeface="Times New Roman" panose="02020603050405020304" pitchFamily="18" charset="0"/>
              </a:rPr>
              <a:t>o</a:t>
            </a:r>
            <a:r>
              <a:rPr lang="en-US" sz="2000" dirty="0" err="1">
                <a:latin typeface="Times New Roman" panose="02020603050405020304" pitchFamily="18" charset="0"/>
                <a:cs typeface="Times New Roman" panose="02020603050405020304" pitchFamily="18" charset="0"/>
              </a:rPr>
              <a:t>C</a:t>
            </a:r>
            <a:r>
              <a:rPr lang="en-US" sz="2000" dirty="0">
                <a:latin typeface="Times New Roman" panose="02020603050405020304" pitchFamily="18" charset="0"/>
                <a:cs typeface="Times New Roman" panose="02020603050405020304" pitchFamily="18" charset="0"/>
              </a:rPr>
              <a:t> are shown. </a:t>
            </a:r>
          </a:p>
          <a:p>
            <a:endParaRPr lang="en-US" sz="2200" dirty="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stretch>
            <a:fillRect/>
          </a:stretch>
        </p:blipFill>
        <p:spPr>
          <a:xfrm>
            <a:off x="5294869" y="876981"/>
            <a:ext cx="2149539" cy="1500808"/>
          </a:xfrm>
          <a:prstGeom prst="rect">
            <a:avLst/>
          </a:prstGeom>
        </p:spPr>
      </p:pic>
    </p:spTree>
    <p:extLst>
      <p:ext uri="{BB962C8B-B14F-4D97-AF65-F5344CB8AC3E}">
        <p14:creationId xmlns:p14="http://schemas.microsoft.com/office/powerpoint/2010/main" val="3283644787"/>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809105" y="2376940"/>
            <a:ext cx="10573789" cy="4215053"/>
          </a:xfrm>
        </p:spPr>
        <p:txBody>
          <a:bodyPr>
            <a:normAutofit/>
          </a:bodyPr>
          <a:lstStyle/>
          <a:p>
            <a:pPr marL="0" indent="0" algn="just">
              <a:buNone/>
            </a:pPr>
            <a:r>
              <a:rPr lang="en-US" sz="2100" dirty="0">
                <a:latin typeface="Times New Roman" panose="02020603050405020304" pitchFamily="18" charset="0"/>
                <a:cs typeface="Times New Roman" panose="02020603050405020304" pitchFamily="18" charset="0"/>
              </a:rPr>
              <a:t>Starting material was recovered unchanged even after refluxing for 48 h in </a:t>
            </a:r>
            <a:r>
              <a:rPr lang="en-US" sz="2100" dirty="0" err="1">
                <a:latin typeface="Times New Roman" panose="02020603050405020304" pitchFamily="18" charset="0"/>
                <a:cs typeface="Times New Roman" panose="02020603050405020304" pitchFamily="18" charset="0"/>
              </a:rPr>
              <a:t>ethanolic</a:t>
            </a:r>
            <a:r>
              <a:rPr lang="en-US" sz="2100" dirty="0">
                <a:latin typeface="Times New Roman" panose="02020603050405020304" pitchFamily="18" charset="0"/>
                <a:cs typeface="Times New Roman" panose="02020603050405020304" pitchFamily="18" charset="0"/>
              </a:rPr>
              <a:t> silver nitrate. The </a:t>
            </a:r>
            <a:r>
              <a:rPr lang="en-US" sz="2100" dirty="0" err="1">
                <a:latin typeface="Times New Roman" panose="02020603050405020304" pitchFamily="18" charset="0"/>
                <a:cs typeface="Times New Roman" panose="02020603050405020304" pitchFamily="18" charset="0"/>
              </a:rPr>
              <a:t>unreactivity</a:t>
            </a:r>
            <a:r>
              <a:rPr lang="en-US" sz="2100" dirty="0">
                <a:latin typeface="Times New Roman" panose="02020603050405020304" pitchFamily="18" charset="0"/>
                <a:cs typeface="Times New Roman" panose="02020603050405020304" pitchFamily="18" charset="0"/>
              </a:rPr>
              <a:t> of this compound is attributed to the structure of the bicyclic system, which prevents </a:t>
            </a:r>
            <a:r>
              <a:rPr lang="en-US" sz="2100" dirty="0" err="1">
                <a:latin typeface="Times New Roman" panose="02020603050405020304" pitchFamily="18" charset="0"/>
                <a:cs typeface="Times New Roman" panose="02020603050405020304" pitchFamily="18" charset="0"/>
              </a:rPr>
              <a:t>rehybridization</a:t>
            </a:r>
            <a:r>
              <a:rPr lang="en-US" sz="2100" dirty="0">
                <a:latin typeface="Times New Roman" panose="02020603050405020304" pitchFamily="18" charset="0"/>
                <a:cs typeface="Times New Roman" panose="02020603050405020304" pitchFamily="18" charset="0"/>
              </a:rPr>
              <a:t> to a planar sp</a:t>
            </a:r>
            <a:r>
              <a:rPr lang="en-US" sz="2100" baseline="30000" dirty="0">
                <a:latin typeface="Times New Roman" panose="02020603050405020304" pitchFamily="18" charset="0"/>
                <a:cs typeface="Times New Roman" panose="02020603050405020304" pitchFamily="18" charset="0"/>
              </a:rPr>
              <a:t>2</a:t>
            </a:r>
            <a:r>
              <a:rPr lang="en-US" sz="2100" dirty="0">
                <a:latin typeface="Times New Roman" panose="02020603050405020304" pitchFamily="18" charset="0"/>
                <a:cs typeface="Times New Roman" panose="02020603050405020304" pitchFamily="18" charset="0"/>
              </a:rPr>
              <a:t> carbon. Backside nucleophilic solvent participation is also precluded because of the bridgehead location of the C−Cl bond. </a:t>
            </a:r>
            <a:endParaRPr lang="en-US" sz="2100" dirty="0" smtClean="0">
              <a:latin typeface="Times New Roman" panose="02020603050405020304" pitchFamily="18" charset="0"/>
              <a:cs typeface="Times New Roman" panose="02020603050405020304" pitchFamily="18" charset="0"/>
            </a:endParaRPr>
          </a:p>
          <a:p>
            <a:pPr algn="just"/>
            <a:endParaRPr lang="en-US" sz="2100" dirty="0">
              <a:latin typeface="Times New Roman" panose="02020603050405020304" pitchFamily="18" charset="0"/>
              <a:cs typeface="Times New Roman" panose="02020603050405020304" pitchFamily="18" charset="0"/>
            </a:endParaRPr>
          </a:p>
          <a:p>
            <a:pPr algn="just"/>
            <a:endParaRPr lang="en-US" sz="2100" dirty="0" smtClean="0">
              <a:latin typeface="Times New Roman" panose="02020603050405020304" pitchFamily="18" charset="0"/>
              <a:cs typeface="Times New Roman" panose="02020603050405020304" pitchFamily="18" charset="0"/>
            </a:endParaRPr>
          </a:p>
          <a:p>
            <a:pPr marL="0" indent="0" algn="just">
              <a:buNone/>
            </a:pPr>
            <a:r>
              <a:rPr lang="en-US" sz="2100" dirty="0" smtClean="0">
                <a:latin typeface="Times New Roman" panose="02020603050405020304" pitchFamily="18" charset="0"/>
                <a:cs typeface="Times New Roman" panose="02020603050405020304" pitchFamily="18" charset="0"/>
              </a:rPr>
              <a:t>The </a:t>
            </a:r>
            <a:r>
              <a:rPr lang="en-US" sz="2100" dirty="0">
                <a:latin typeface="Times New Roman" panose="02020603050405020304" pitchFamily="18" charset="0"/>
                <a:cs typeface="Times New Roman" panose="02020603050405020304" pitchFamily="18" charset="0"/>
              </a:rPr>
              <a:t>relative reactivity of tertiary bridgehead systems toward </a:t>
            </a:r>
            <a:r>
              <a:rPr lang="en-US" sz="2100" dirty="0" err="1">
                <a:latin typeface="Times New Roman" panose="02020603050405020304" pitchFamily="18" charset="0"/>
                <a:cs typeface="Times New Roman" panose="02020603050405020304" pitchFamily="18" charset="0"/>
              </a:rPr>
              <a:t>solvolysis</a:t>
            </a:r>
            <a:r>
              <a:rPr lang="en-US" sz="2100" dirty="0">
                <a:latin typeface="Times New Roman" panose="02020603050405020304" pitchFamily="18" charset="0"/>
                <a:cs typeface="Times New Roman" panose="02020603050405020304" pitchFamily="18" charset="0"/>
              </a:rPr>
              <a:t> is well </a:t>
            </a:r>
            <a:r>
              <a:rPr lang="en-US" sz="2100" dirty="0" smtClean="0">
                <a:latin typeface="Times New Roman" panose="02020603050405020304" pitchFamily="18" charset="0"/>
                <a:cs typeface="Times New Roman" panose="02020603050405020304" pitchFamily="18" charset="0"/>
              </a:rPr>
              <a:t>correlated with </a:t>
            </a:r>
            <a:r>
              <a:rPr lang="en-US" sz="2100" dirty="0">
                <a:latin typeface="Times New Roman" panose="02020603050405020304" pitchFamily="18" charset="0"/>
                <a:cs typeface="Times New Roman" panose="02020603050405020304" pitchFamily="18" charset="0"/>
              </a:rPr>
              <a:t>the increase in strain that </a:t>
            </a:r>
            <a:r>
              <a:rPr lang="en-US" sz="2100" dirty="0" smtClean="0">
                <a:latin typeface="Times New Roman" panose="02020603050405020304" pitchFamily="18" charset="0"/>
                <a:cs typeface="Times New Roman" panose="02020603050405020304" pitchFamily="18" charset="0"/>
              </a:rPr>
              <a:t>results from conversion </a:t>
            </a:r>
            <a:r>
              <a:rPr lang="en-US" sz="2100" dirty="0">
                <a:latin typeface="Times New Roman" panose="02020603050405020304" pitchFamily="18" charset="0"/>
                <a:cs typeface="Times New Roman" panose="02020603050405020304" pitchFamily="18" charset="0"/>
              </a:rPr>
              <a:t>of the ring structure to a carbocation</a:t>
            </a:r>
            <a:r>
              <a:rPr lang="en-US" sz="2100" dirty="0" smtClean="0">
                <a:latin typeface="Times New Roman" panose="02020603050405020304" pitchFamily="18" charset="0"/>
                <a:cs typeface="Times New Roman" panose="02020603050405020304" pitchFamily="18" charset="0"/>
              </a:rPr>
              <a:t>, as </a:t>
            </a:r>
            <a:r>
              <a:rPr lang="en-US" sz="2100" dirty="0">
                <a:latin typeface="Times New Roman" panose="02020603050405020304" pitchFamily="18" charset="0"/>
                <a:cs typeface="Times New Roman" panose="02020603050405020304" pitchFamily="18" charset="0"/>
              </a:rPr>
              <a:t>calculated by molecular </a:t>
            </a:r>
            <a:r>
              <a:rPr lang="en-US" sz="2100" dirty="0" smtClean="0">
                <a:latin typeface="Times New Roman" panose="02020603050405020304" pitchFamily="18" charset="0"/>
                <a:cs typeface="Times New Roman" panose="02020603050405020304" pitchFamily="18" charset="0"/>
              </a:rPr>
              <a:t>mechanics. </a:t>
            </a:r>
            <a:r>
              <a:rPr lang="en-US" sz="2100" dirty="0">
                <a:latin typeface="Times New Roman" panose="02020603050405020304" pitchFamily="18" charset="0"/>
                <a:cs typeface="Times New Roman" panose="02020603050405020304" pitchFamily="18" charset="0"/>
              </a:rPr>
              <a:t>This result implies that the increased </a:t>
            </a:r>
            <a:r>
              <a:rPr lang="en-US" sz="2100" dirty="0" smtClean="0">
                <a:latin typeface="Times New Roman" panose="02020603050405020304" pitchFamily="18" charset="0"/>
                <a:cs typeface="Times New Roman" panose="02020603050405020304" pitchFamily="18" charset="0"/>
              </a:rPr>
              <a:t>energy associated </a:t>
            </a:r>
            <a:r>
              <a:rPr lang="en-US" sz="2100" dirty="0">
                <a:latin typeface="Times New Roman" panose="02020603050405020304" pitchFamily="18" charset="0"/>
                <a:cs typeface="Times New Roman" panose="02020603050405020304" pitchFamily="18" charset="0"/>
              </a:rPr>
              <a:t>with a nonplanar carbocation is proportional to the strain energy present in </a:t>
            </a:r>
            <a:r>
              <a:rPr lang="en-US" sz="2100" dirty="0" smtClean="0">
                <a:latin typeface="Times New Roman" panose="02020603050405020304" pitchFamily="18" charset="0"/>
                <a:cs typeface="Times New Roman" panose="02020603050405020304" pitchFamily="18" charset="0"/>
              </a:rPr>
              <a:t>the ground </a:t>
            </a:r>
            <a:r>
              <a:rPr lang="en-US" sz="2100" dirty="0">
                <a:latin typeface="Times New Roman" panose="02020603050405020304" pitchFamily="18" charset="0"/>
                <a:cs typeface="Times New Roman" panose="02020603050405020304" pitchFamily="18" charset="0"/>
              </a:rPr>
              <a:t>state reactant. </a:t>
            </a:r>
            <a:endParaRPr lang="en-US" sz="2100" dirty="0" smtClean="0">
              <a:latin typeface="Times New Roman" panose="02020603050405020304" pitchFamily="18" charset="0"/>
              <a:cs typeface="Times New Roman" panose="02020603050405020304" pitchFamily="18" charset="0"/>
            </a:endParaRPr>
          </a:p>
          <a:p>
            <a:pPr algn="just"/>
            <a:endParaRPr lang="en-US" dirty="0" smtClean="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4656755" y="1118544"/>
            <a:ext cx="3043861" cy="1212926"/>
          </a:xfrm>
          <a:prstGeom prst="rect">
            <a:avLst/>
          </a:prstGeom>
        </p:spPr>
      </p:pic>
      <p:sp>
        <p:nvSpPr>
          <p:cNvPr id="5" name="Slide Number Placeholder 4"/>
          <p:cNvSpPr>
            <a:spLocks noGrp="1"/>
          </p:cNvSpPr>
          <p:nvPr>
            <p:ph type="sldNum" sz="quarter" idx="12"/>
          </p:nvPr>
        </p:nvSpPr>
        <p:spPr/>
        <p:txBody>
          <a:bodyPr/>
          <a:lstStyle/>
          <a:p>
            <a:fld id="{E97799C9-84D9-46D2-A11E-BCF8A720529D}" type="slidenum">
              <a:rPr lang="en-US" smtClean="0"/>
              <a:t>161</a:t>
            </a:fld>
            <a:endParaRPr lang="en-US" dirty="0"/>
          </a:p>
        </p:txBody>
      </p:sp>
    </p:spTree>
    <p:extLst>
      <p:ext uri="{BB962C8B-B14F-4D97-AF65-F5344CB8AC3E}">
        <p14:creationId xmlns:p14="http://schemas.microsoft.com/office/powerpoint/2010/main" val="4161938900"/>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0667" y="2445171"/>
            <a:ext cx="10490662" cy="3523830"/>
          </a:xfrm>
        </p:spPr>
        <p:txBody>
          <a:bodyPr>
            <a:noAutofit/>
          </a:bodyPr>
          <a:lstStyle/>
          <a:p>
            <a:pPr algn="just"/>
            <a:r>
              <a:rPr lang="en-US" sz="2000" dirty="0">
                <a:latin typeface="Times New Roman" panose="02020603050405020304" pitchFamily="18" charset="0"/>
                <a:cs typeface="Times New Roman" panose="02020603050405020304" pitchFamily="18" charset="0"/>
              </a:rPr>
              <a:t>The </a:t>
            </a:r>
            <a:r>
              <a:rPr lang="en-US" sz="2000" dirty="0" err="1">
                <a:latin typeface="Times New Roman" panose="02020603050405020304" pitchFamily="18" charset="0"/>
                <a:cs typeface="Times New Roman" panose="02020603050405020304" pitchFamily="18" charset="0"/>
              </a:rPr>
              <a:t>solvolysis</a:t>
            </a:r>
            <a:r>
              <a:rPr lang="en-US" sz="2000" dirty="0">
                <a:latin typeface="Times New Roman" panose="02020603050405020304" pitchFamily="18" charset="0"/>
                <a:cs typeface="Times New Roman" panose="02020603050405020304" pitchFamily="18" charset="0"/>
              </a:rPr>
              <a:t> rates also correlate with bridgehead cation stability measured by gas phase hydride affinity and MP2/6-311G∗∗ MO calculations. Alkenyl </a:t>
            </a:r>
            <a:r>
              <a:rPr lang="en-US" sz="2000" dirty="0" err="1">
                <a:latin typeface="Times New Roman" panose="02020603050405020304" pitchFamily="18" charset="0"/>
                <a:cs typeface="Times New Roman" panose="02020603050405020304" pitchFamily="18" charset="0"/>
              </a:rPr>
              <a:t>carbocations</a:t>
            </a:r>
            <a:r>
              <a:rPr lang="en-US" sz="2000" dirty="0">
                <a:latin typeface="Times New Roman" panose="02020603050405020304" pitchFamily="18" charset="0"/>
                <a:cs typeface="Times New Roman" panose="02020603050405020304" pitchFamily="18" charset="0"/>
              </a:rPr>
              <a:t> in which the cationic carbon is </a:t>
            </a:r>
            <a:r>
              <a:rPr lang="en-US" sz="2000" i="1" dirty="0" err="1">
                <a:latin typeface="Times New Roman" panose="02020603050405020304" pitchFamily="18" charset="0"/>
                <a:cs typeface="Times New Roman" panose="02020603050405020304" pitchFamily="18" charset="0"/>
              </a:rPr>
              <a:t>sp</a:t>
            </a:r>
            <a:r>
              <a:rPr lang="en-US" sz="2000" i="1"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hybridized are about 15 kcal higher in energy than similar cations in which the cationic center is sp</a:t>
            </a:r>
            <a:r>
              <a:rPr lang="en-US" sz="2000" baseline="30000" dirty="0">
                <a:latin typeface="Times New Roman" panose="02020603050405020304" pitchFamily="18" charset="0"/>
                <a:cs typeface="Times New Roman" panose="02020603050405020304" pitchFamily="18" charset="0"/>
              </a:rPr>
              <a:t>2</a:t>
            </a:r>
            <a:r>
              <a:rPr lang="en-US" sz="2000" dirty="0">
                <a:latin typeface="Times New Roman" panose="02020603050405020304" pitchFamily="18" charset="0"/>
                <a:cs typeface="Times New Roman" panose="02020603050405020304" pitchFamily="18" charset="0"/>
              </a:rPr>
              <a:t> (see Figure 3.18). </a:t>
            </a:r>
            <a:endParaRPr lang="en-US" sz="2000" dirty="0" smtClean="0">
              <a:latin typeface="Times New Roman" panose="02020603050405020304" pitchFamily="18" charset="0"/>
              <a:cs typeface="Times New Roman" panose="02020603050405020304" pitchFamily="18" charset="0"/>
            </a:endParaRPr>
          </a:p>
          <a:p>
            <a:pPr algn="just"/>
            <a:r>
              <a:rPr lang="en-US" sz="2000" dirty="0" smtClean="0">
                <a:latin typeface="Times New Roman" panose="02020603050405020304" pitchFamily="18" charset="0"/>
                <a:cs typeface="Times New Roman" panose="02020603050405020304" pitchFamily="18" charset="0"/>
              </a:rPr>
              <a:t>This </a:t>
            </a:r>
            <a:r>
              <a:rPr lang="en-US" sz="2000" dirty="0">
                <a:latin typeface="Times New Roman" panose="02020603050405020304" pitchFamily="18" charset="0"/>
                <a:cs typeface="Times New Roman" panose="02020603050405020304" pitchFamily="18" charset="0"/>
              </a:rPr>
              <a:t>is because of the higher electronegativity of the orbital with increasing s-character. The intermediacy of substituted vinyl cations in </a:t>
            </a:r>
            <a:r>
              <a:rPr lang="en-US" sz="2000" dirty="0" err="1">
                <a:latin typeface="Times New Roman" panose="02020603050405020304" pitchFamily="18" charset="0"/>
                <a:cs typeface="Times New Roman" panose="02020603050405020304" pitchFamily="18" charset="0"/>
              </a:rPr>
              <a:t>solvolysis</a:t>
            </a:r>
            <a:r>
              <a:rPr lang="en-US" sz="2000" dirty="0">
                <a:latin typeface="Times New Roman" panose="02020603050405020304" pitchFamily="18" charset="0"/>
                <a:cs typeface="Times New Roman" panose="02020603050405020304" pitchFamily="18" charset="0"/>
              </a:rPr>
              <a:t> reactions has been demonstrated, but direct observation has not been possible for simple vinyl cations. </a:t>
            </a:r>
            <a:endParaRPr lang="en-US" sz="2000" dirty="0" smtClean="0">
              <a:latin typeface="Times New Roman" panose="02020603050405020304" pitchFamily="18" charset="0"/>
              <a:cs typeface="Times New Roman" panose="02020603050405020304" pitchFamily="18" charset="0"/>
            </a:endParaRPr>
          </a:p>
          <a:p>
            <a:pPr algn="just"/>
            <a:r>
              <a:rPr lang="en-US" sz="2000" dirty="0" smtClean="0">
                <a:latin typeface="Times New Roman" panose="02020603050405020304" pitchFamily="18" charset="0"/>
                <a:cs typeface="Times New Roman" panose="02020603050405020304" pitchFamily="18" charset="0"/>
              </a:rPr>
              <a:t>Most </a:t>
            </a:r>
            <a:r>
              <a:rPr lang="en-US" sz="2000" dirty="0">
                <a:latin typeface="Times New Roman" panose="02020603050405020304" pitchFamily="18" charset="0"/>
                <a:cs typeface="Times New Roman" panose="02020603050405020304" pitchFamily="18" charset="0"/>
              </a:rPr>
              <a:t>examples of </a:t>
            </a:r>
            <a:r>
              <a:rPr lang="en-US" sz="2000" dirty="0" err="1">
                <a:latin typeface="Times New Roman" panose="02020603050405020304" pitchFamily="18" charset="0"/>
                <a:cs typeface="Times New Roman" panose="02020603050405020304" pitchFamily="18" charset="0"/>
              </a:rPr>
              <a:t>solvolytic</a:t>
            </a:r>
            <a:r>
              <a:rPr lang="en-US" sz="2000" dirty="0">
                <a:latin typeface="Times New Roman" panose="02020603050405020304" pitchFamily="18" charset="0"/>
                <a:cs typeface="Times New Roman" panose="02020603050405020304" pitchFamily="18" charset="0"/>
              </a:rPr>
              <a:t> generation of vinyl cations involve very reactive leaving groups, especially </a:t>
            </a:r>
            <a:r>
              <a:rPr lang="en-US" sz="2000" dirty="0" err="1">
                <a:latin typeface="Times New Roman" panose="02020603050405020304" pitchFamily="18" charset="0"/>
                <a:cs typeface="Times New Roman" panose="02020603050405020304" pitchFamily="18" charset="0"/>
              </a:rPr>
              <a:t>trifluoromethanesulfonate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triflates</a:t>
            </a:r>
            <a:r>
              <a:rPr lang="en-US" sz="2000" dirty="0">
                <a:latin typeface="Times New Roman" panose="02020603050405020304" pitchFamily="18" charset="0"/>
                <a:cs typeface="Times New Roman" panose="02020603050405020304" pitchFamily="18" charset="0"/>
              </a:rPr>
              <a:t>). Typical products include </a:t>
            </a:r>
            <a:r>
              <a:rPr lang="en-US" sz="2000" dirty="0" err="1">
                <a:latin typeface="Times New Roman" panose="02020603050405020304" pitchFamily="18" charset="0"/>
                <a:cs typeface="Times New Roman" panose="02020603050405020304" pitchFamily="18" charset="0"/>
              </a:rPr>
              <a:t>allenes</a:t>
            </a:r>
            <a:r>
              <a:rPr lang="en-US" sz="2000" dirty="0">
                <a:latin typeface="Times New Roman" panose="02020603050405020304" pitchFamily="18" charset="0"/>
                <a:cs typeface="Times New Roman" panose="02020603050405020304" pitchFamily="18" charset="0"/>
              </a:rPr>
              <a:t>, alkynes, and vinyl </a:t>
            </a:r>
            <a:r>
              <a:rPr lang="en-US" sz="2000" dirty="0" smtClean="0">
                <a:latin typeface="Times New Roman" panose="02020603050405020304" pitchFamily="18" charset="0"/>
                <a:cs typeface="Times New Roman" panose="02020603050405020304" pitchFamily="18" charset="0"/>
              </a:rPr>
              <a:t>esters.</a:t>
            </a:r>
            <a:endParaRPr lang="en-US" sz="2000" dirty="0">
              <a:latin typeface="Times New Roman" panose="02020603050405020304" pitchFamily="18" charset="0"/>
              <a:cs typeface="Times New Roman" panose="02020603050405020304" pitchFamily="18" charset="0"/>
            </a:endParaRPr>
          </a:p>
          <a:p>
            <a:pPr algn="just"/>
            <a:endParaRPr lang="en-US" sz="20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2217776" y="914401"/>
            <a:ext cx="7756443" cy="1463039"/>
          </a:xfrm>
          <a:prstGeom prst="rect">
            <a:avLst/>
          </a:prstGeom>
        </p:spPr>
      </p:pic>
      <p:sp>
        <p:nvSpPr>
          <p:cNvPr id="2" name="Slide Number Placeholder 1"/>
          <p:cNvSpPr>
            <a:spLocks noGrp="1"/>
          </p:cNvSpPr>
          <p:nvPr>
            <p:ph type="sldNum" sz="quarter" idx="12"/>
          </p:nvPr>
        </p:nvSpPr>
        <p:spPr/>
        <p:txBody>
          <a:bodyPr/>
          <a:lstStyle/>
          <a:p>
            <a:fld id="{E97799C9-84D9-46D2-A11E-BCF8A720529D}" type="slidenum">
              <a:rPr lang="en-US" smtClean="0"/>
              <a:t>162</a:t>
            </a:fld>
            <a:endParaRPr lang="en-US" dirty="0"/>
          </a:p>
        </p:txBody>
      </p:sp>
    </p:spTree>
    <p:extLst>
      <p:ext uri="{BB962C8B-B14F-4D97-AF65-F5344CB8AC3E}">
        <p14:creationId xmlns:p14="http://schemas.microsoft.com/office/powerpoint/2010/main" val="498494810"/>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4524" y="2448866"/>
            <a:ext cx="10490662" cy="3702552"/>
          </a:xfrm>
        </p:spPr>
        <p:txBody>
          <a:bodyPr>
            <a:normAutofit fontScale="92500" lnSpcReduction="10000"/>
          </a:bodyPr>
          <a:lstStyle/>
          <a:p>
            <a:r>
              <a:rPr lang="en-US" dirty="0">
                <a:latin typeface="Times New Roman" panose="02020603050405020304" pitchFamily="18" charset="0"/>
                <a:cs typeface="Times New Roman" panose="02020603050405020304" pitchFamily="18" charset="0"/>
              </a:rPr>
              <a:t>The phenyl cation is a very unstable cation, as is reflected by the high hydride affinity shown in Figure 3.18. In this case, the ring geometry resists </a:t>
            </a:r>
            <a:r>
              <a:rPr lang="en-US" dirty="0" err="1">
                <a:latin typeface="Times New Roman" panose="02020603050405020304" pitchFamily="18" charset="0"/>
                <a:cs typeface="Times New Roman" panose="02020603050405020304" pitchFamily="18" charset="0"/>
              </a:rPr>
              <a:t>rehybridization</a:t>
            </a:r>
            <a:r>
              <a:rPr lang="en-US" dirty="0">
                <a:latin typeface="Times New Roman" panose="02020603050405020304" pitchFamily="18" charset="0"/>
                <a:cs typeface="Times New Roman" panose="02020603050405020304" pitchFamily="18" charset="0"/>
              </a:rPr>
              <a:t> so the vacant orbital retains sp</a:t>
            </a:r>
            <a:r>
              <a:rPr lang="en-US" baseline="30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 character. Since the empty orbital is in the nodal plane of the ring, it receives no stabilization </a:t>
            </a:r>
            <a:r>
              <a:rPr lang="en-US" dirty="0" smtClean="0">
                <a:latin typeface="Times New Roman" panose="02020603050405020304" pitchFamily="18" charset="0"/>
                <a:cs typeface="Times New Roman" panose="02020603050405020304" pitchFamily="18" charset="0"/>
              </a:rPr>
              <a:t>from Phenyl </a:t>
            </a:r>
            <a:r>
              <a:rPr lang="en-US" dirty="0">
                <a:latin typeface="Times New Roman" panose="02020603050405020304" pitchFamily="18" charset="0"/>
                <a:cs typeface="Times New Roman" panose="02020603050405020304" pitchFamily="18" charset="0"/>
              </a:rPr>
              <a:t>cations are formed by thermal decomposition of </a:t>
            </a:r>
            <a:r>
              <a:rPr lang="en-US" dirty="0" smtClean="0">
                <a:latin typeface="Times New Roman" panose="02020603050405020304" pitchFamily="18" charset="0"/>
                <a:cs typeface="Times New Roman" panose="02020603050405020304" pitchFamily="18" charset="0"/>
              </a:rPr>
              <a:t>aryl </a:t>
            </a:r>
            <a:r>
              <a:rPr lang="en-US" dirty="0" err="1" smtClean="0">
                <a:latin typeface="Times New Roman" panose="02020603050405020304" pitchFamily="18" charset="0"/>
                <a:cs typeface="Times New Roman" panose="02020603050405020304" pitchFamily="18" charset="0"/>
              </a:rPr>
              <a:t>diazonium</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ions. </a:t>
            </a:r>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en-US" dirty="0" smtClean="0">
                <a:solidFill>
                  <a:schemeClr val="tx1"/>
                </a:solidFill>
                <a:latin typeface="Times New Roman" panose="02020603050405020304" pitchFamily="18" charset="0"/>
                <a:cs typeface="Times New Roman" panose="02020603050405020304" pitchFamily="18" charset="0"/>
              </a:rPr>
              <a:t>The </a:t>
            </a:r>
            <a:r>
              <a:rPr lang="en-US" dirty="0">
                <a:solidFill>
                  <a:schemeClr val="tx1"/>
                </a:solidFill>
                <a:latin typeface="Times New Roman" panose="02020603050405020304" pitchFamily="18" charset="0"/>
                <a:cs typeface="Times New Roman" panose="02020603050405020304" pitchFamily="18" charset="0"/>
              </a:rPr>
              <a:t>cation is so reactive that under some circumstances it can recapture the nitrogen generated in the decomposition. Attempts to observe formation of phenyl cations by ionization of aryl </a:t>
            </a:r>
            <a:r>
              <a:rPr lang="en-US" dirty="0" err="1">
                <a:solidFill>
                  <a:schemeClr val="tx1"/>
                </a:solidFill>
                <a:latin typeface="Times New Roman" panose="02020603050405020304" pitchFamily="18" charset="0"/>
                <a:cs typeface="Times New Roman" panose="02020603050405020304" pitchFamily="18" charset="0"/>
              </a:rPr>
              <a:t>triflates</a:t>
            </a:r>
            <a:r>
              <a:rPr lang="en-US" dirty="0">
                <a:solidFill>
                  <a:schemeClr val="tx1"/>
                </a:solidFill>
                <a:latin typeface="Times New Roman" panose="02020603050405020304" pitchFamily="18" charset="0"/>
                <a:cs typeface="Times New Roman" panose="02020603050405020304" pitchFamily="18" charset="0"/>
              </a:rPr>
              <a:t> have only succeeded when especially stabilizing groups, such as </a:t>
            </a:r>
            <a:r>
              <a:rPr lang="en-US" dirty="0" err="1">
                <a:solidFill>
                  <a:schemeClr val="tx1"/>
                </a:solidFill>
                <a:latin typeface="Times New Roman" panose="02020603050405020304" pitchFamily="18" charset="0"/>
                <a:cs typeface="Times New Roman" panose="02020603050405020304" pitchFamily="18" charset="0"/>
              </a:rPr>
              <a:t>trimethylsilyl</a:t>
            </a:r>
            <a:r>
              <a:rPr lang="en-US" dirty="0">
                <a:solidFill>
                  <a:schemeClr val="tx1"/>
                </a:solidFill>
                <a:latin typeface="Times New Roman" panose="02020603050405020304" pitchFamily="18" charset="0"/>
                <a:cs typeface="Times New Roman" panose="02020603050405020304" pitchFamily="18" charset="0"/>
              </a:rPr>
              <a:t> groups are present at the 2- and 6-positions of the aromatic </a:t>
            </a:r>
            <a:r>
              <a:rPr lang="en-US" dirty="0" smtClean="0">
                <a:solidFill>
                  <a:schemeClr val="tx1"/>
                </a:solidFill>
                <a:latin typeface="Times New Roman" panose="02020603050405020304" pitchFamily="18" charset="0"/>
                <a:cs typeface="Times New Roman" panose="02020603050405020304" pitchFamily="18" charset="0"/>
              </a:rPr>
              <a:t>ring. </a:t>
            </a:r>
            <a:endParaRPr lang="en-US" dirty="0">
              <a:solidFill>
                <a:schemeClr val="tx1"/>
              </a:solidFill>
              <a:latin typeface="Times New Roman" panose="02020603050405020304" pitchFamily="18" charset="0"/>
              <a:cs typeface="Times New Roman" panose="02020603050405020304" pitchFamily="18" charset="0"/>
            </a:endParaRPr>
          </a:p>
          <a:p>
            <a:endParaRPr lang="en-US" dirty="0"/>
          </a:p>
        </p:txBody>
      </p:sp>
      <p:pic>
        <p:nvPicPr>
          <p:cNvPr id="4" name="Picture 3"/>
          <p:cNvPicPr>
            <a:picLocks noChangeAspect="1"/>
          </p:cNvPicPr>
          <p:nvPr/>
        </p:nvPicPr>
        <p:blipFill>
          <a:blip r:embed="rId2"/>
          <a:stretch>
            <a:fillRect/>
          </a:stretch>
        </p:blipFill>
        <p:spPr>
          <a:xfrm>
            <a:off x="5785996" y="1230520"/>
            <a:ext cx="1013815" cy="997291"/>
          </a:xfrm>
          <a:prstGeom prst="rect">
            <a:avLst/>
          </a:prstGeom>
        </p:spPr>
      </p:pic>
      <p:sp>
        <p:nvSpPr>
          <p:cNvPr id="2" name="Slide Number Placeholder 1"/>
          <p:cNvSpPr>
            <a:spLocks noGrp="1"/>
          </p:cNvSpPr>
          <p:nvPr>
            <p:ph type="sldNum" sz="quarter" idx="12"/>
          </p:nvPr>
        </p:nvSpPr>
        <p:spPr/>
        <p:txBody>
          <a:bodyPr/>
          <a:lstStyle/>
          <a:p>
            <a:fld id="{E97799C9-84D9-46D2-A11E-BCF8A720529D}" type="slidenum">
              <a:rPr lang="en-US" smtClean="0"/>
              <a:t>163</a:t>
            </a:fld>
            <a:endParaRPr lang="en-US" dirty="0"/>
          </a:p>
        </p:txBody>
      </p:sp>
    </p:spTree>
    <p:extLst>
      <p:ext uri="{BB962C8B-B14F-4D97-AF65-F5344CB8AC3E}">
        <p14:creationId xmlns:p14="http://schemas.microsoft.com/office/powerpoint/2010/main" val="1646769647"/>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Direct Observation of </a:t>
            </a:r>
            <a:r>
              <a:rPr lang="en-US" b="1" dirty="0" err="1"/>
              <a:t>Carbocations</a:t>
            </a:r>
            <a:endParaRPr lang="en-US" dirty="0"/>
          </a:p>
        </p:txBody>
      </p:sp>
      <p:sp>
        <p:nvSpPr>
          <p:cNvPr id="3" name="Content Placeholder 2"/>
          <p:cNvSpPr>
            <a:spLocks noGrp="1"/>
          </p:cNvSpPr>
          <p:nvPr>
            <p:ph idx="1"/>
          </p:nvPr>
        </p:nvSpPr>
        <p:spPr/>
        <p:txBody>
          <a:bodyPr>
            <a:normAutofit fontScale="70000" lnSpcReduction="20000"/>
          </a:bodyPr>
          <a:lstStyle/>
          <a:p>
            <a:pPr algn="just"/>
            <a:r>
              <a:rPr lang="en-US" dirty="0" smtClean="0">
                <a:latin typeface="Times New Roman" panose="02020603050405020304" pitchFamily="18" charset="0"/>
                <a:cs typeface="Times New Roman" panose="02020603050405020304" pitchFamily="18" charset="0"/>
              </a:rPr>
              <a:t>The term </a:t>
            </a:r>
            <a:r>
              <a:rPr lang="en-US" i="1" dirty="0" err="1" smtClean="0">
                <a:latin typeface="Times New Roman" panose="02020603050405020304" pitchFamily="18" charset="0"/>
                <a:cs typeface="Times New Roman" panose="02020603050405020304" pitchFamily="18" charset="0"/>
              </a:rPr>
              <a:t>superacid</a:t>
            </a:r>
            <a:r>
              <a:rPr lang="en-US" i="1"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refers to media of very high proton-donating capacity, e.g., more </a:t>
            </a:r>
            <a:r>
              <a:rPr lang="en-US" dirty="0" smtClean="0">
                <a:latin typeface="Times New Roman" panose="02020603050405020304" pitchFamily="18" charset="0"/>
                <a:cs typeface="Times New Roman" panose="02020603050405020304" pitchFamily="18" charset="0"/>
              </a:rPr>
              <a:t>acidic than </a:t>
            </a:r>
            <a:r>
              <a:rPr lang="en-US" dirty="0">
                <a:latin typeface="Times New Roman" panose="02020603050405020304" pitchFamily="18" charset="0"/>
                <a:cs typeface="Times New Roman" panose="02020603050405020304" pitchFamily="18" charset="0"/>
              </a:rPr>
              <a:t>100% sulfuric acid. A convenient medium for these studies is FSO</a:t>
            </a:r>
            <a:r>
              <a:rPr lang="en-US" baseline="-25000" dirty="0">
                <a:latin typeface="Times New Roman" panose="02020603050405020304" pitchFamily="18" charset="0"/>
                <a:cs typeface="Times New Roman" panose="02020603050405020304" pitchFamily="18" charset="0"/>
              </a:rPr>
              <a:t>3</a:t>
            </a:r>
            <a:r>
              <a:rPr lang="en-US" dirty="0">
                <a:latin typeface="Times New Roman" panose="02020603050405020304" pitchFamily="18" charset="0"/>
                <a:cs typeface="Times New Roman" panose="02020603050405020304" pitchFamily="18" charset="0"/>
              </a:rPr>
              <a:t>H−</a:t>
            </a:r>
            <a:r>
              <a:rPr lang="en-US" dirty="0" smtClean="0">
                <a:latin typeface="Times New Roman" panose="02020603050405020304" pitchFamily="18" charset="0"/>
                <a:cs typeface="Times New Roman" panose="02020603050405020304" pitchFamily="18" charset="0"/>
              </a:rPr>
              <a:t>SbF</a:t>
            </a:r>
            <a:r>
              <a:rPr lang="en-US" baseline="-25000" dirty="0" smtClean="0">
                <a:latin typeface="Times New Roman" panose="02020603050405020304" pitchFamily="18" charset="0"/>
                <a:cs typeface="Times New Roman" panose="02020603050405020304" pitchFamily="18" charset="0"/>
              </a:rPr>
              <a:t>5</a:t>
            </a:r>
            <a:r>
              <a:rPr lang="en-US" dirty="0" smtClean="0">
                <a:latin typeface="Times New Roman" panose="02020603050405020304" pitchFamily="18" charset="0"/>
                <a:cs typeface="Times New Roman" panose="02020603050405020304" pitchFamily="18" charset="0"/>
              </a:rPr>
              <a:t>−SO</a:t>
            </a:r>
            <a:r>
              <a:rPr lang="en-US" baseline="-25000" dirty="0" smtClean="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 The </a:t>
            </a:r>
            <a:r>
              <a:rPr lang="en-US" dirty="0" err="1">
                <a:latin typeface="Times New Roman" panose="02020603050405020304" pitchFamily="18" charset="0"/>
                <a:cs typeface="Times New Roman" panose="02020603050405020304" pitchFamily="18" charset="0"/>
              </a:rPr>
              <a:t>fluorosulfonic</a:t>
            </a:r>
            <a:r>
              <a:rPr lang="en-US" dirty="0">
                <a:latin typeface="Times New Roman" panose="02020603050405020304" pitchFamily="18" charset="0"/>
                <a:cs typeface="Times New Roman" panose="02020603050405020304" pitchFamily="18" charset="0"/>
              </a:rPr>
              <a:t> acid acts as a proton donor and antimony </a:t>
            </a:r>
            <a:r>
              <a:rPr lang="en-US" dirty="0" err="1" smtClean="0">
                <a:latin typeface="Times New Roman" panose="02020603050405020304" pitchFamily="18" charset="0"/>
                <a:cs typeface="Times New Roman" panose="02020603050405020304" pitchFamily="18" charset="0"/>
              </a:rPr>
              <a:t>pentafluoride</a:t>
            </a:r>
            <a:r>
              <a:rPr lang="en-US" dirty="0" smtClean="0">
                <a:latin typeface="Times New Roman" panose="02020603050405020304" pitchFamily="18" charset="0"/>
                <a:cs typeface="Times New Roman" panose="02020603050405020304" pitchFamily="18" charset="0"/>
              </a:rPr>
              <a:t> is a </a:t>
            </a:r>
            <a:r>
              <a:rPr lang="en-US" dirty="0">
                <a:latin typeface="Times New Roman" panose="02020603050405020304" pitchFamily="18" charset="0"/>
                <a:cs typeface="Times New Roman" panose="02020603050405020304" pitchFamily="18" charset="0"/>
              </a:rPr>
              <a:t>powerful Lewis acid that assists ionization. This particular combination has </a:t>
            </a:r>
            <a:r>
              <a:rPr lang="en-US" dirty="0" smtClean="0">
                <a:latin typeface="Times New Roman" panose="02020603050405020304" pitchFamily="18" charset="0"/>
                <a:cs typeface="Times New Roman" panose="02020603050405020304" pitchFamily="18" charset="0"/>
              </a:rPr>
              <a:t>been dubbed </a:t>
            </a:r>
            <a:r>
              <a:rPr lang="en-US" dirty="0">
                <a:latin typeface="Times New Roman" panose="02020603050405020304" pitchFamily="18" charset="0"/>
                <a:cs typeface="Times New Roman" panose="02020603050405020304" pitchFamily="18" charset="0"/>
              </a:rPr>
              <a:t>“magic acid” because of its powerful protonating ability. </a:t>
            </a:r>
            <a:endParaRPr lang="en-US" dirty="0" smtClean="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solution </a:t>
            </a:r>
            <a:r>
              <a:rPr lang="en-US" dirty="0" smtClean="0">
                <a:latin typeface="Times New Roman" panose="02020603050405020304" pitchFamily="18" charset="0"/>
                <a:cs typeface="Times New Roman" panose="02020603050405020304" pitchFamily="18" charset="0"/>
              </a:rPr>
              <a:t>is essentially </a:t>
            </a:r>
            <a:r>
              <a:rPr lang="en-US" dirty="0" err="1">
                <a:latin typeface="Times New Roman" panose="02020603050405020304" pitchFamily="18" charset="0"/>
                <a:cs typeface="Times New Roman" panose="02020603050405020304" pitchFamily="18" charset="0"/>
              </a:rPr>
              <a:t>nonnucleophilic</a:t>
            </a:r>
            <a:r>
              <a:rPr lang="en-US" dirty="0">
                <a:latin typeface="Times New Roman" panose="02020603050405020304" pitchFamily="18" charset="0"/>
                <a:cs typeface="Times New Roman" panose="02020603050405020304" pitchFamily="18" charset="0"/>
              </a:rPr>
              <a:t>, so carbocation of even moderate stability can be </a:t>
            </a:r>
            <a:r>
              <a:rPr lang="en-US" dirty="0" smtClean="0">
                <a:latin typeface="Times New Roman" panose="02020603050405020304" pitchFamily="18" charset="0"/>
                <a:cs typeface="Times New Roman" panose="02020603050405020304" pitchFamily="18" charset="0"/>
              </a:rPr>
              <a:t>generated and </a:t>
            </a:r>
            <a:r>
              <a:rPr lang="en-US" dirty="0">
                <a:latin typeface="Times New Roman" panose="02020603050405020304" pitchFamily="18" charset="0"/>
                <a:cs typeface="Times New Roman" panose="02020603050405020304" pitchFamily="18" charset="0"/>
              </a:rPr>
              <a:t>observed by NMR </a:t>
            </a:r>
            <a:r>
              <a:rPr lang="en-US" dirty="0" smtClean="0">
                <a:latin typeface="Times New Roman" panose="02020603050405020304" pitchFamily="18" charset="0"/>
                <a:cs typeface="Times New Roman" panose="02020603050405020304" pitchFamily="18" charset="0"/>
              </a:rPr>
              <a:t>spectroscopy. </a:t>
            </a:r>
            <a:r>
              <a:rPr lang="en-US" dirty="0">
                <a:latin typeface="Times New Roman" panose="02020603050405020304" pitchFamily="18" charset="0"/>
                <a:cs typeface="Times New Roman" panose="02020603050405020304" pitchFamily="18" charset="0"/>
              </a:rPr>
              <a:t>Some examples of these studies are given </a:t>
            </a:r>
            <a:r>
              <a:rPr lang="en-US" dirty="0" smtClean="0">
                <a:solidFill>
                  <a:schemeClr val="tx1"/>
                </a:solidFill>
                <a:latin typeface="Times New Roman" panose="02020603050405020304" pitchFamily="18" charset="0"/>
                <a:cs typeface="Times New Roman" panose="02020603050405020304" pitchFamily="18" charset="0"/>
              </a:rPr>
              <a:t>in Scheme </a:t>
            </a:r>
            <a:r>
              <a:rPr lang="en-US" dirty="0">
                <a:solidFill>
                  <a:schemeClr val="tx1"/>
                </a:solidFill>
                <a:latin typeface="Times New Roman" panose="02020603050405020304" pitchFamily="18" charset="0"/>
                <a:cs typeface="Times New Roman" panose="02020603050405020304" pitchFamily="18" charset="0"/>
              </a:rPr>
              <a:t>4.4. </a:t>
            </a:r>
            <a:r>
              <a:rPr lang="en-US" dirty="0">
                <a:latin typeface="Times New Roman" panose="02020603050405020304" pitchFamily="18" charset="0"/>
                <a:cs typeface="Times New Roman" panose="02020603050405020304" pitchFamily="18" charset="0"/>
              </a:rPr>
              <a:t>Alkyl halides and alcohols, depending on the structure of the alkyl group</a:t>
            </a:r>
            <a:r>
              <a:rPr lang="en-US" dirty="0" smtClean="0">
                <a:latin typeface="Times New Roman" panose="02020603050405020304" pitchFamily="18" charset="0"/>
                <a:cs typeface="Times New Roman" panose="02020603050405020304" pitchFamily="18" charset="0"/>
              </a:rPr>
              <a:t>, react </a:t>
            </a:r>
            <a:r>
              <a:rPr lang="en-US" dirty="0">
                <a:latin typeface="Times New Roman" panose="02020603050405020304" pitchFamily="18" charset="0"/>
                <a:cs typeface="Times New Roman" panose="02020603050405020304" pitchFamily="18" charset="0"/>
              </a:rPr>
              <a:t>with magic acid and give rise to </a:t>
            </a:r>
            <a:r>
              <a:rPr lang="en-US" dirty="0" err="1">
                <a:latin typeface="Times New Roman" panose="02020603050405020304" pitchFamily="18" charset="0"/>
                <a:cs typeface="Times New Roman" panose="02020603050405020304" pitchFamily="18" charset="0"/>
              </a:rPr>
              <a:t>carbocations</a:t>
            </a:r>
            <a:r>
              <a:rPr lang="en-US" dirty="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Primary </a:t>
            </a:r>
            <a:r>
              <a:rPr lang="en-US" dirty="0">
                <a:latin typeface="Times New Roman" panose="02020603050405020304" pitchFamily="18" charset="0"/>
                <a:cs typeface="Times New Roman" panose="02020603050405020304" pitchFamily="18" charset="0"/>
              </a:rPr>
              <a:t>and secondary </a:t>
            </a:r>
            <a:r>
              <a:rPr lang="en-US" dirty="0" smtClean="0">
                <a:latin typeface="Times New Roman" panose="02020603050405020304" pitchFamily="18" charset="0"/>
                <a:cs typeface="Times New Roman" panose="02020603050405020304" pitchFamily="18" charset="0"/>
              </a:rPr>
              <a:t>alcohols are </a:t>
            </a:r>
            <a:r>
              <a:rPr lang="en-US" dirty="0">
                <a:latin typeface="Times New Roman" panose="02020603050405020304" pitchFamily="18" charset="0"/>
                <a:cs typeface="Times New Roman" panose="02020603050405020304" pitchFamily="18" charset="0"/>
              </a:rPr>
              <a:t>protonated at −60  </a:t>
            </a:r>
            <a:r>
              <a:rPr lang="en-US" baseline="30000" dirty="0" err="1" smtClean="0">
                <a:latin typeface="Times New Roman" panose="02020603050405020304" pitchFamily="18" charset="0"/>
                <a:cs typeface="Times New Roman" panose="02020603050405020304" pitchFamily="18" charset="0"/>
              </a:rPr>
              <a:t>o</a:t>
            </a:r>
            <a:r>
              <a:rPr lang="en-US" dirty="0" err="1" smtClean="0">
                <a:latin typeface="Times New Roman" panose="02020603050405020304" pitchFamily="18" charset="0"/>
                <a:cs typeface="Times New Roman" panose="02020603050405020304" pitchFamily="18" charset="0"/>
              </a:rPr>
              <a:t>C</a:t>
            </a:r>
            <a:r>
              <a:rPr lang="en-US" dirty="0">
                <a:latin typeface="Times New Roman" panose="02020603050405020304" pitchFamily="18" charset="0"/>
                <a:cs typeface="Times New Roman" panose="02020603050405020304" pitchFamily="18" charset="0"/>
              </a:rPr>
              <a:t>, but do not ionize. Tertiary alcohols do ionize, giving rise </a:t>
            </a:r>
            <a:r>
              <a:rPr lang="en-US" dirty="0" smtClean="0">
                <a:latin typeface="Times New Roman" panose="02020603050405020304" pitchFamily="18" charset="0"/>
                <a:cs typeface="Times New Roman" panose="02020603050405020304" pitchFamily="18" charset="0"/>
              </a:rPr>
              <a:t>to the </a:t>
            </a:r>
            <a:r>
              <a:rPr lang="en-US" dirty="0">
                <a:latin typeface="Times New Roman" panose="02020603050405020304" pitchFamily="18" charset="0"/>
                <a:cs typeface="Times New Roman" panose="02020603050405020304" pitchFamily="18" charset="0"/>
              </a:rPr>
              <a:t>corresponding cation. As the temperature is increased, carbocation formation </a:t>
            </a:r>
            <a:r>
              <a:rPr lang="en-US" dirty="0" smtClean="0">
                <a:latin typeface="Times New Roman" panose="02020603050405020304" pitchFamily="18" charset="0"/>
                <a:cs typeface="Times New Roman" panose="02020603050405020304" pitchFamily="18" charset="0"/>
              </a:rPr>
              <a:t>also occurs from secondary alcohols. </a:t>
            </a:r>
            <a:r>
              <a:rPr lang="en-US" i="1" dirty="0" smtClean="0">
                <a:latin typeface="Times New Roman" panose="02020603050405020304" pitchFamily="18" charset="0"/>
                <a:cs typeface="Times New Roman" panose="02020603050405020304" pitchFamily="18" charset="0"/>
              </a:rPr>
              <a:t>sec</a:t>
            </a:r>
            <a:r>
              <a:rPr lang="en-US" dirty="0" smtClean="0">
                <a:latin typeface="Times New Roman" panose="02020603050405020304" pitchFamily="18" charset="0"/>
                <a:cs typeface="Times New Roman" panose="02020603050405020304" pitchFamily="18" charset="0"/>
              </a:rPr>
              <a:t>-Butyl alcohol ionizes with rearrangement to the  </a:t>
            </a:r>
            <a:r>
              <a:rPr lang="en-US" i="1" dirty="0" err="1">
                <a:latin typeface="Times New Roman" panose="02020603050405020304" pitchFamily="18" charset="0"/>
                <a:cs typeface="Times New Roman" panose="02020603050405020304" pitchFamily="18" charset="0"/>
              </a:rPr>
              <a:t>tert</a:t>
            </a:r>
            <a:r>
              <a:rPr lang="en-US" dirty="0">
                <a:latin typeface="Times New Roman" panose="02020603050405020304" pitchFamily="18" charset="0"/>
                <a:cs typeface="Times New Roman" panose="02020603050405020304" pitchFamily="18" charset="0"/>
              </a:rPr>
              <a:t>-butyl cation.</a:t>
            </a:r>
          </a:p>
        </p:txBody>
      </p:sp>
      <p:sp>
        <p:nvSpPr>
          <p:cNvPr id="4" name="Slide Number Placeholder 3"/>
          <p:cNvSpPr>
            <a:spLocks noGrp="1"/>
          </p:cNvSpPr>
          <p:nvPr>
            <p:ph type="sldNum" sz="quarter" idx="12"/>
          </p:nvPr>
        </p:nvSpPr>
        <p:spPr/>
        <p:txBody>
          <a:bodyPr/>
          <a:lstStyle/>
          <a:p>
            <a:fld id="{E97799C9-84D9-46D2-A11E-BCF8A720529D}" type="slidenum">
              <a:rPr lang="en-US" smtClean="0"/>
              <a:t>164</a:t>
            </a:fld>
            <a:endParaRPr lang="en-US" dirty="0"/>
          </a:p>
        </p:txBody>
      </p:sp>
    </p:spTree>
    <p:extLst>
      <p:ext uri="{BB962C8B-B14F-4D97-AF65-F5344CB8AC3E}">
        <p14:creationId xmlns:p14="http://schemas.microsoft.com/office/powerpoint/2010/main" val="3491606868"/>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3507970" y="623455"/>
            <a:ext cx="5120641" cy="5660967"/>
          </a:xfrm>
          <a:prstGeom prst="rect">
            <a:avLst/>
          </a:prstGeom>
        </p:spPr>
      </p:pic>
      <p:sp>
        <p:nvSpPr>
          <p:cNvPr id="3" name="Slide Number Placeholder 2"/>
          <p:cNvSpPr>
            <a:spLocks noGrp="1"/>
          </p:cNvSpPr>
          <p:nvPr>
            <p:ph type="sldNum" sz="quarter" idx="12"/>
          </p:nvPr>
        </p:nvSpPr>
        <p:spPr/>
        <p:txBody>
          <a:bodyPr/>
          <a:lstStyle/>
          <a:p>
            <a:fld id="{E97799C9-84D9-46D2-A11E-BCF8A720529D}" type="slidenum">
              <a:rPr lang="en-US" smtClean="0"/>
              <a:t>165</a:t>
            </a:fld>
            <a:endParaRPr lang="en-US" dirty="0"/>
          </a:p>
        </p:txBody>
      </p:sp>
    </p:spTree>
    <p:extLst>
      <p:ext uri="{BB962C8B-B14F-4D97-AF65-F5344CB8AC3E}">
        <p14:creationId xmlns:p14="http://schemas.microsoft.com/office/powerpoint/2010/main" val="214984668"/>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04949" y="2423927"/>
            <a:ext cx="10582101" cy="3810617"/>
          </a:xfrm>
        </p:spPr>
        <p:txBody>
          <a:bodyPr>
            <a:normAutofit fontScale="77500" lnSpcReduction="20000"/>
          </a:bodyPr>
          <a:lstStyle/>
          <a:p>
            <a:pPr algn="just"/>
            <a:r>
              <a:rPr lang="en-US" dirty="0">
                <a:latin typeface="Times New Roman" panose="02020603050405020304" pitchFamily="18" charset="0"/>
                <a:cs typeface="Times New Roman" panose="02020603050405020304" pitchFamily="18" charset="0"/>
              </a:rPr>
              <a:t>At −30 </a:t>
            </a:r>
            <a:r>
              <a:rPr lang="en-US" baseline="30000" dirty="0" err="1" smtClean="0">
                <a:latin typeface="Times New Roman" panose="02020603050405020304" pitchFamily="18" charset="0"/>
                <a:cs typeface="Times New Roman" panose="02020603050405020304" pitchFamily="18" charset="0"/>
              </a:rPr>
              <a:t>o</a:t>
            </a:r>
            <a:r>
              <a:rPr lang="en-US" dirty="0" err="1" smtClean="0">
                <a:latin typeface="Times New Roman" panose="02020603050405020304" pitchFamily="18" charset="0"/>
                <a:cs typeface="Times New Roman" panose="02020603050405020304" pitchFamily="18" charset="0"/>
              </a:rPr>
              <a:t>C</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 protonated primary isomer, </a:t>
            </a:r>
            <a:r>
              <a:rPr lang="en-US" i="1" dirty="0" err="1">
                <a:latin typeface="Times New Roman" panose="02020603050405020304" pitchFamily="18" charset="0"/>
                <a:cs typeface="Times New Roman" panose="02020603050405020304" pitchFamily="18" charset="0"/>
              </a:rPr>
              <a:t>iso</a:t>
            </a:r>
            <a:r>
              <a:rPr lang="en-US" dirty="0">
                <a:latin typeface="Times New Roman" panose="02020603050405020304" pitchFamily="18" charset="0"/>
                <a:cs typeface="Times New Roman" panose="02020603050405020304" pitchFamily="18" charset="0"/>
              </a:rPr>
              <a:t>-butyl alcohol, ionizes</a:t>
            </a:r>
            <a:r>
              <a:rPr lang="en-US" dirty="0" smtClean="0">
                <a:latin typeface="Times New Roman" panose="02020603050405020304" pitchFamily="18" charset="0"/>
                <a:cs typeface="Times New Roman" panose="02020603050405020304" pitchFamily="18" charset="0"/>
              </a:rPr>
              <a:t>, also </a:t>
            </a:r>
            <a:r>
              <a:rPr lang="en-US" dirty="0">
                <a:latin typeface="Times New Roman" panose="02020603050405020304" pitchFamily="18" charset="0"/>
                <a:cs typeface="Times New Roman" panose="02020603050405020304" pitchFamily="18" charset="0"/>
              </a:rPr>
              <a:t>forming the </a:t>
            </a:r>
            <a:r>
              <a:rPr lang="en-US" i="1" dirty="0" err="1">
                <a:latin typeface="Times New Roman" panose="02020603050405020304" pitchFamily="18" charset="0"/>
                <a:cs typeface="Times New Roman" panose="02020603050405020304" pitchFamily="18" charset="0"/>
              </a:rPr>
              <a:t>tert</a:t>
            </a:r>
            <a:r>
              <a:rPr lang="en-US" dirty="0">
                <a:latin typeface="Times New Roman" panose="02020603050405020304" pitchFamily="18" charset="0"/>
                <a:cs typeface="Times New Roman" panose="02020603050405020304" pitchFamily="18" charset="0"/>
              </a:rPr>
              <a:t>-butyl cation. Protonated n-butanol is stable to 0 </a:t>
            </a:r>
            <a:r>
              <a:rPr lang="en-US" baseline="30000" dirty="0" err="1" smtClean="0">
                <a:latin typeface="Times New Roman" panose="02020603050405020304" pitchFamily="18" charset="0"/>
                <a:cs typeface="Times New Roman" panose="02020603050405020304" pitchFamily="18" charset="0"/>
              </a:rPr>
              <a:t>o</a:t>
            </a:r>
            <a:r>
              <a:rPr lang="en-US" dirty="0" err="1" smtClean="0">
                <a:latin typeface="Times New Roman" panose="02020603050405020304" pitchFamily="18" charset="0"/>
                <a:cs typeface="Times New Roman" panose="02020603050405020304" pitchFamily="18" charset="0"/>
              </a:rPr>
              <a:t>C</a:t>
            </a:r>
            <a:r>
              <a:rPr lang="en-US" dirty="0">
                <a:latin typeface="Times New Roman" panose="02020603050405020304" pitchFamily="18" charset="0"/>
                <a:cs typeface="Times New Roman" panose="02020603050405020304" pitchFamily="18" charset="0"/>
              </a:rPr>
              <a:t>, at </a:t>
            </a:r>
            <a:r>
              <a:rPr lang="en-US" dirty="0" smtClean="0">
                <a:latin typeface="Times New Roman" panose="02020603050405020304" pitchFamily="18" charset="0"/>
                <a:cs typeface="Times New Roman" panose="02020603050405020304" pitchFamily="18" charset="0"/>
              </a:rPr>
              <a:t>which point </a:t>
            </a:r>
            <a:r>
              <a:rPr lang="en-US" dirty="0">
                <a:latin typeface="Times New Roman" panose="02020603050405020304" pitchFamily="18" charset="0"/>
                <a:cs typeface="Times New Roman" panose="02020603050405020304" pitchFamily="18" charset="0"/>
              </a:rPr>
              <a:t>it, too, gives rise to the t-butyl cation. It is typically observed that </a:t>
            </a:r>
            <a:r>
              <a:rPr lang="en-US" dirty="0" smtClean="0">
                <a:latin typeface="Times New Roman" panose="02020603050405020304" pitchFamily="18" charset="0"/>
                <a:cs typeface="Times New Roman" panose="02020603050405020304" pitchFamily="18" charset="0"/>
              </a:rPr>
              <a:t> ionizations in </a:t>
            </a:r>
            <a:r>
              <a:rPr lang="en-US" dirty="0" err="1" smtClean="0">
                <a:latin typeface="Times New Roman" panose="02020603050405020304" pitchFamily="18" charset="0"/>
                <a:cs typeface="Times New Roman" panose="02020603050405020304" pitchFamily="18" charset="0"/>
              </a:rPr>
              <a:t>superacids</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give rise to the most stable of the isomeric </a:t>
            </a:r>
            <a:r>
              <a:rPr lang="en-US" dirty="0" err="1">
                <a:latin typeface="Times New Roman" panose="02020603050405020304" pitchFamily="18" charset="0"/>
                <a:cs typeface="Times New Roman" panose="02020603050405020304" pitchFamily="18" charset="0"/>
              </a:rPr>
              <a:t>carbocations</a:t>
            </a:r>
            <a:r>
              <a:rPr lang="en-US" dirty="0">
                <a:latin typeface="Times New Roman" panose="02020603050405020304" pitchFamily="18" charset="0"/>
                <a:cs typeface="Times New Roman" panose="02020603050405020304" pitchFamily="18" charset="0"/>
              </a:rPr>
              <a:t> that can </a:t>
            </a:r>
            <a:r>
              <a:rPr lang="en-US" dirty="0" smtClean="0">
                <a:latin typeface="Times New Roman" panose="02020603050405020304" pitchFamily="18" charset="0"/>
                <a:cs typeface="Times New Roman" panose="02020603050405020304" pitchFamily="18" charset="0"/>
              </a:rPr>
              <a:t>be derived </a:t>
            </a:r>
            <a:r>
              <a:rPr lang="en-US" dirty="0">
                <a:latin typeface="Times New Roman" panose="02020603050405020304" pitchFamily="18" charset="0"/>
                <a:cs typeface="Times New Roman" panose="02020603050405020304" pitchFamily="18" charset="0"/>
              </a:rPr>
              <a:t>from the alkyl group. </a:t>
            </a:r>
            <a:endParaRPr lang="en-US" dirty="0" smtClean="0">
              <a:latin typeface="Times New Roman" panose="02020603050405020304" pitchFamily="18" charset="0"/>
              <a:cs typeface="Times New Roman" panose="02020603050405020304" pitchFamily="18" charset="0"/>
            </a:endParaRPr>
          </a:p>
          <a:p>
            <a:pPr algn="just"/>
            <a:endParaRPr lang="en-US" dirty="0" smtClean="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t-butyl cation is generated from C4 systems, </a:t>
            </a:r>
            <a:r>
              <a:rPr lang="en-US" dirty="0" smtClean="0">
                <a:latin typeface="Times New Roman" panose="02020603050405020304" pitchFamily="18" charset="0"/>
                <a:cs typeface="Times New Roman" panose="02020603050405020304" pitchFamily="18" charset="0"/>
              </a:rPr>
              <a:t>whereas C5 </a:t>
            </a:r>
            <a:r>
              <a:rPr lang="en-US" dirty="0">
                <a:latin typeface="Times New Roman" panose="02020603050405020304" pitchFamily="18" charset="0"/>
                <a:cs typeface="Times New Roman" panose="02020603050405020304" pitchFamily="18" charset="0"/>
              </a:rPr>
              <a:t>and C6 alcohols give rise to the t-</a:t>
            </a:r>
            <a:r>
              <a:rPr lang="en-US" dirty="0" err="1">
                <a:latin typeface="Times New Roman" panose="02020603050405020304" pitchFamily="18" charset="0"/>
                <a:cs typeface="Times New Roman" panose="02020603050405020304" pitchFamily="18" charset="0"/>
              </a:rPr>
              <a:t>pentyl</a:t>
            </a:r>
            <a:r>
              <a:rPr lang="en-US" dirty="0">
                <a:latin typeface="Times New Roman" panose="02020603050405020304" pitchFamily="18" charset="0"/>
                <a:cs typeface="Times New Roman" panose="02020603050405020304" pitchFamily="18" charset="0"/>
              </a:rPr>
              <a:t> and t-hexyl ions, respectively. </a:t>
            </a:r>
            <a:r>
              <a:rPr lang="en-US" dirty="0" smtClean="0">
                <a:latin typeface="Times New Roman" panose="02020603050405020304" pitchFamily="18" charset="0"/>
                <a:cs typeface="Times New Roman" panose="02020603050405020304" pitchFamily="18" charset="0"/>
              </a:rPr>
              <a:t>Some examples </a:t>
            </a:r>
            <a:r>
              <a:rPr lang="en-US" dirty="0">
                <a:latin typeface="Times New Roman" panose="02020603050405020304" pitchFamily="18" charset="0"/>
                <a:cs typeface="Times New Roman" panose="02020603050405020304" pitchFamily="18" charset="0"/>
              </a:rPr>
              <a:t>of these studies are given in Scheme 4.4. Entries 6 to 9 and 10 to 12 </a:t>
            </a:r>
            <a:r>
              <a:rPr lang="en-US" dirty="0" smtClean="0">
                <a:latin typeface="Times New Roman" panose="02020603050405020304" pitchFamily="18" charset="0"/>
                <a:cs typeface="Times New Roman" panose="02020603050405020304" pitchFamily="18" charset="0"/>
              </a:rPr>
              <a:t>further illustrate </a:t>
            </a:r>
            <a:r>
              <a:rPr lang="en-US" dirty="0">
                <a:latin typeface="Times New Roman" panose="02020603050405020304" pitchFamily="18" charset="0"/>
                <a:cs typeface="Times New Roman" panose="02020603050405020304" pitchFamily="18" charset="0"/>
              </a:rPr>
              <a:t>the tendency for rearrangement to the most stable cation to occur. </a:t>
            </a:r>
            <a:endParaRPr lang="en-US" dirty="0" smtClean="0">
              <a:latin typeface="Times New Roman" panose="02020603050405020304" pitchFamily="18" charset="0"/>
              <a:cs typeface="Times New Roman" panose="02020603050405020304" pitchFamily="18" charset="0"/>
            </a:endParaRPr>
          </a:p>
          <a:p>
            <a:pPr algn="just"/>
            <a:endParaRPr lang="en-US" dirty="0" smtClean="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The tertiary 1-methylcyclopentyl </a:t>
            </a:r>
            <a:r>
              <a:rPr lang="en-US" dirty="0">
                <a:latin typeface="Times New Roman" panose="02020603050405020304" pitchFamily="18" charset="0"/>
                <a:cs typeface="Times New Roman" panose="02020603050405020304" pitchFamily="18" charset="0"/>
              </a:rPr>
              <a:t>cation is the only ion observed from a variety of five- and </a:t>
            </a:r>
            <a:r>
              <a:rPr lang="en-US" dirty="0" smtClean="0">
                <a:latin typeface="Times New Roman" panose="02020603050405020304" pitchFamily="18" charset="0"/>
                <a:cs typeface="Times New Roman" panose="02020603050405020304" pitchFamily="18" charset="0"/>
              </a:rPr>
              <a:t>six membered ring </a:t>
            </a:r>
            <a:r>
              <a:rPr lang="en-US" dirty="0">
                <a:latin typeface="Times New Roman" panose="02020603050405020304" pitchFamily="18" charset="0"/>
                <a:cs typeface="Times New Roman" panose="02020603050405020304" pitchFamily="18" charset="0"/>
              </a:rPr>
              <a:t>derivatives. The tertiary </a:t>
            </a:r>
            <a:r>
              <a:rPr lang="en-US" dirty="0" err="1">
                <a:latin typeface="Times New Roman" panose="02020603050405020304" pitchFamily="18" charset="0"/>
                <a:cs typeface="Times New Roman" panose="02020603050405020304" pitchFamily="18" charset="0"/>
              </a:rPr>
              <a:t>bicyclo</a:t>
            </a:r>
            <a:r>
              <a:rPr lang="en-US" dirty="0">
                <a:latin typeface="Times New Roman" panose="02020603050405020304" pitchFamily="18" charset="0"/>
                <a:cs typeface="Times New Roman" panose="02020603050405020304" pitchFamily="18" charset="0"/>
              </a:rPr>
              <a:t>[3.3.0]</a:t>
            </a:r>
            <a:r>
              <a:rPr lang="en-US" dirty="0" err="1">
                <a:latin typeface="Times New Roman" panose="02020603050405020304" pitchFamily="18" charset="0"/>
                <a:cs typeface="Times New Roman" panose="02020603050405020304" pitchFamily="18" charset="0"/>
              </a:rPr>
              <a:t>octyl</a:t>
            </a:r>
            <a:r>
              <a:rPr lang="en-US" dirty="0">
                <a:latin typeface="Times New Roman" panose="02020603050405020304" pitchFamily="18" charset="0"/>
                <a:cs typeface="Times New Roman" panose="02020603050405020304" pitchFamily="18" charset="0"/>
              </a:rPr>
              <a:t> cation is formed from </a:t>
            </a:r>
            <a:r>
              <a:rPr lang="en-US" dirty="0" smtClean="0">
                <a:latin typeface="Times New Roman" panose="02020603050405020304" pitchFamily="18" charset="0"/>
                <a:cs typeface="Times New Roman" panose="02020603050405020304" pitchFamily="18" charset="0"/>
              </a:rPr>
              <a:t>all </a:t>
            </a:r>
            <a:r>
              <a:rPr lang="en-US" dirty="0" err="1" smtClean="0">
                <a:latin typeface="Times New Roman" panose="02020603050405020304" pitchFamily="18" charset="0"/>
                <a:cs typeface="Times New Roman" panose="02020603050405020304" pitchFamily="18" charset="0"/>
              </a:rPr>
              <a:t>bicyclooctyl</a:t>
            </a:r>
            <a:r>
              <a:rPr lang="en-US" dirty="0">
                <a:latin typeface="Times New Roman" panose="02020603050405020304" pitchFamily="18" charset="0"/>
                <a:cs typeface="Times New Roman" panose="02020603050405020304" pitchFamily="18" charset="0"/>
              </a:rPr>
              <a:t> C</a:t>
            </a:r>
            <a:r>
              <a:rPr lang="en-US" baseline="-25000" dirty="0">
                <a:latin typeface="Times New Roman" panose="02020603050405020304" pitchFamily="18" charset="0"/>
                <a:cs typeface="Times New Roman" panose="02020603050405020304" pitchFamily="18" charset="0"/>
              </a:rPr>
              <a:t>8</a:t>
            </a:r>
            <a:r>
              <a:rPr lang="en-US" dirty="0">
                <a:latin typeface="Times New Roman" panose="02020603050405020304" pitchFamily="18" charset="0"/>
                <a:cs typeface="Times New Roman" panose="02020603050405020304" pitchFamily="18" charset="0"/>
              </a:rPr>
              <a:t>H</a:t>
            </a:r>
            <a:r>
              <a:rPr lang="en-US" baseline="-25000" dirty="0">
                <a:latin typeface="Times New Roman" panose="02020603050405020304" pitchFamily="18" charset="0"/>
                <a:cs typeface="Times New Roman" panose="02020603050405020304" pitchFamily="18" charset="0"/>
              </a:rPr>
              <a:t>13</a:t>
            </a:r>
            <a:r>
              <a:rPr lang="en-US" baseline="30000"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precursors. The tendency to rearrange to the </a:t>
            </a:r>
            <a:r>
              <a:rPr lang="en-US" dirty="0" smtClean="0">
                <a:latin typeface="Times New Roman" panose="02020603050405020304" pitchFamily="18" charset="0"/>
                <a:cs typeface="Times New Roman" panose="02020603050405020304" pitchFamily="18" charset="0"/>
              </a:rPr>
              <a:t>thermodynamically stable </a:t>
            </a:r>
            <a:r>
              <a:rPr lang="en-US" dirty="0">
                <a:latin typeface="Times New Roman" panose="02020603050405020304" pitchFamily="18" charset="0"/>
                <a:cs typeface="Times New Roman" panose="02020603050405020304" pitchFamily="18" charset="0"/>
              </a:rPr>
              <a:t>ions by multiple migrations is a consequence of the very low </a:t>
            </a:r>
            <a:r>
              <a:rPr lang="en-US" dirty="0" err="1">
                <a:latin typeface="Times New Roman" panose="02020603050405020304" pitchFamily="18" charset="0"/>
                <a:cs typeface="Times New Roman" panose="02020603050405020304" pitchFamily="18" charset="0"/>
              </a:rPr>
              <a:t>nucleophilicity</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of the </a:t>
            </a:r>
            <a:r>
              <a:rPr lang="en-US" dirty="0">
                <a:latin typeface="Times New Roman" panose="02020603050405020304" pitchFamily="18" charset="0"/>
                <a:cs typeface="Times New Roman" panose="02020603050405020304" pitchFamily="18" charset="0"/>
              </a:rPr>
              <a:t>solvent system. </a:t>
            </a:r>
            <a:endParaRPr lang="en-US" dirty="0"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E97799C9-84D9-46D2-A11E-BCF8A720529D}" type="slidenum">
              <a:rPr lang="en-US" smtClean="0"/>
              <a:t>166</a:t>
            </a:fld>
            <a:endParaRPr lang="en-US" dirty="0"/>
          </a:p>
        </p:txBody>
      </p:sp>
    </p:spTree>
    <p:extLst>
      <p:ext uri="{BB962C8B-B14F-4D97-AF65-F5344CB8AC3E}">
        <p14:creationId xmlns:p14="http://schemas.microsoft.com/office/powerpoint/2010/main" val="2209033020"/>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8144" y="2531994"/>
            <a:ext cx="10607040" cy="3600450"/>
          </a:xfrm>
        </p:spPr>
        <p:txBody>
          <a:bodyPr>
            <a:noAutofit/>
          </a:bodyPr>
          <a:lstStyle/>
          <a:p>
            <a:pPr algn="just"/>
            <a:r>
              <a:rPr lang="en-US" sz="1800" dirty="0">
                <a:latin typeface="Times New Roman" panose="02020603050405020304" pitchFamily="18" charset="0"/>
                <a:cs typeface="Times New Roman" panose="02020603050405020304" pitchFamily="18" charset="0"/>
              </a:rPr>
              <a:t>In the absence of nucleophilic capture by solvent, the </a:t>
            </a:r>
            <a:r>
              <a:rPr lang="en-US" sz="1800" dirty="0" err="1">
                <a:latin typeface="Times New Roman" panose="02020603050405020304" pitchFamily="18" charset="0"/>
                <a:cs typeface="Times New Roman" panose="02020603050405020304" pitchFamily="18" charset="0"/>
              </a:rPr>
              <a:t>carbocations</a:t>
            </a:r>
            <a:r>
              <a:rPr lang="en-US" sz="1800" dirty="0">
                <a:latin typeface="Times New Roman" panose="02020603050405020304" pitchFamily="18" charset="0"/>
                <a:cs typeface="Times New Roman" panose="02020603050405020304" pitchFamily="18" charset="0"/>
              </a:rPr>
              <a:t> undergo extensive skeletal rearrangement and accumulate as the most stable isomer. Another important development in permitting structural conclusions from NMR studies on </a:t>
            </a:r>
            <a:r>
              <a:rPr lang="en-US" sz="1800" dirty="0" err="1">
                <a:latin typeface="Times New Roman" panose="02020603050405020304" pitchFamily="18" charset="0"/>
                <a:cs typeface="Times New Roman" panose="02020603050405020304" pitchFamily="18" charset="0"/>
              </a:rPr>
              <a:t>carbocations</a:t>
            </a:r>
            <a:r>
              <a:rPr lang="en-US" sz="1800" dirty="0">
                <a:latin typeface="Times New Roman" panose="02020603050405020304" pitchFamily="18" charset="0"/>
                <a:cs typeface="Times New Roman" panose="02020603050405020304" pitchFamily="18" charset="0"/>
              </a:rPr>
              <a:t> resulted from the use of theoretical computations of </a:t>
            </a:r>
            <a:r>
              <a:rPr lang="en-US" sz="1800" baseline="30000" dirty="0">
                <a:latin typeface="Times New Roman" panose="02020603050405020304" pitchFamily="18" charset="0"/>
                <a:cs typeface="Times New Roman" panose="02020603050405020304" pitchFamily="18" charset="0"/>
              </a:rPr>
              <a:t>13</a:t>
            </a:r>
            <a:r>
              <a:rPr lang="en-US" sz="1800" dirty="0">
                <a:latin typeface="Times New Roman" panose="02020603050405020304" pitchFamily="18" charset="0"/>
                <a:cs typeface="Times New Roman" panose="02020603050405020304" pitchFamily="18" charset="0"/>
              </a:rPr>
              <a:t>C and </a:t>
            </a:r>
            <a:r>
              <a:rPr lang="en-US" sz="1800" baseline="30000" dirty="0">
                <a:latin typeface="Times New Roman" panose="02020603050405020304" pitchFamily="18" charset="0"/>
                <a:cs typeface="Times New Roman" panose="02020603050405020304" pitchFamily="18" charset="0"/>
              </a:rPr>
              <a:t>1</a:t>
            </a:r>
            <a:r>
              <a:rPr lang="en-US" sz="1800" dirty="0">
                <a:latin typeface="Times New Roman" panose="02020603050405020304" pitchFamily="18" charset="0"/>
                <a:cs typeface="Times New Roman" panose="02020603050405020304" pitchFamily="18" charset="0"/>
              </a:rPr>
              <a:t>H chemical shifts. Known as the MP2-GIAO method, it has also been applied successfully to allylic, </a:t>
            </a:r>
            <a:r>
              <a:rPr lang="en-US" sz="1800" dirty="0" err="1">
                <a:latin typeface="Times New Roman" panose="02020603050405020304" pitchFamily="18" charset="0"/>
                <a:cs typeface="Times New Roman" panose="02020603050405020304" pitchFamily="18" charset="0"/>
              </a:rPr>
              <a:t>cyclopropylmethyl</a:t>
            </a:r>
            <a:r>
              <a:rPr lang="en-US" sz="1800" dirty="0">
                <a:latin typeface="Times New Roman" panose="02020603050405020304" pitchFamily="18" charset="0"/>
                <a:cs typeface="Times New Roman" panose="02020603050405020304" pitchFamily="18" charset="0"/>
              </a:rPr>
              <a:t>, and </a:t>
            </a:r>
            <a:r>
              <a:rPr lang="en-US" sz="1800" dirty="0" err="1">
                <a:latin typeface="Times New Roman" panose="02020603050405020304" pitchFamily="18" charset="0"/>
                <a:cs typeface="Times New Roman" panose="02020603050405020304" pitchFamily="18" charset="0"/>
              </a:rPr>
              <a:t>phenonium</a:t>
            </a:r>
            <a:r>
              <a:rPr lang="en-US" sz="1800" dirty="0">
                <a:latin typeface="Times New Roman" panose="02020603050405020304" pitchFamily="18" charset="0"/>
                <a:cs typeface="Times New Roman" panose="02020603050405020304" pitchFamily="18" charset="0"/>
              </a:rPr>
              <a:t> ions. </a:t>
            </a:r>
            <a:endParaRPr lang="en-US" sz="1800" dirty="0" smtClean="0">
              <a:latin typeface="Times New Roman" panose="02020603050405020304" pitchFamily="18" charset="0"/>
              <a:cs typeface="Times New Roman" panose="02020603050405020304" pitchFamily="18" charset="0"/>
            </a:endParaRPr>
          </a:p>
          <a:p>
            <a:pPr marL="0" indent="0" algn="just">
              <a:buNone/>
            </a:pPr>
            <a:endParaRPr lang="en-US" sz="1800" dirty="0">
              <a:latin typeface="Times New Roman" panose="02020603050405020304" pitchFamily="18" charset="0"/>
              <a:cs typeface="Times New Roman" panose="02020603050405020304" pitchFamily="18" charset="0"/>
            </a:endParaRPr>
          </a:p>
          <a:p>
            <a:pPr algn="just"/>
            <a:r>
              <a:rPr lang="en-US" sz="1800" dirty="0" smtClean="0">
                <a:latin typeface="Times New Roman" panose="02020603050405020304" pitchFamily="18" charset="0"/>
                <a:cs typeface="Times New Roman" panose="02020603050405020304" pitchFamily="18" charset="0"/>
              </a:rPr>
              <a:t>Carbocation's </a:t>
            </a:r>
            <a:r>
              <a:rPr lang="en-US" sz="1800" dirty="0">
                <a:latin typeface="Times New Roman" panose="02020603050405020304" pitchFamily="18" charset="0"/>
                <a:cs typeface="Times New Roman" panose="02020603050405020304" pitchFamily="18" charset="0"/>
              </a:rPr>
              <a:t>can also be studied by X-ray </a:t>
            </a:r>
            <a:r>
              <a:rPr lang="en-US" sz="1800" dirty="0" smtClean="0">
                <a:latin typeface="Times New Roman" panose="02020603050405020304" pitchFamily="18" charset="0"/>
                <a:cs typeface="Times New Roman" panose="02020603050405020304" pitchFamily="18" charset="0"/>
              </a:rPr>
              <a:t>crystallography. </a:t>
            </a:r>
            <a:r>
              <a:rPr lang="en-US" sz="1800" dirty="0">
                <a:latin typeface="Times New Roman" panose="02020603050405020304" pitchFamily="18" charset="0"/>
                <a:cs typeface="Times New Roman" panose="02020603050405020304" pitchFamily="18" charset="0"/>
              </a:rPr>
              <a:t>Early </a:t>
            </a:r>
            <a:r>
              <a:rPr lang="en-US" sz="1800" dirty="0" smtClean="0">
                <a:latin typeface="Times New Roman" panose="02020603050405020304" pitchFamily="18" charset="0"/>
                <a:cs typeface="Times New Roman" panose="02020603050405020304" pitchFamily="18" charset="0"/>
              </a:rPr>
              <a:t>studies involved </a:t>
            </a:r>
            <a:r>
              <a:rPr lang="en-US" sz="1800" dirty="0">
                <a:latin typeface="Times New Roman" panose="02020603050405020304" pitchFamily="18" charset="0"/>
                <a:cs typeface="Times New Roman" panose="02020603050405020304" pitchFamily="18" charset="0"/>
              </a:rPr>
              <a:t>strongly stabilized cations such as </a:t>
            </a:r>
            <a:r>
              <a:rPr lang="en-US" sz="1800" dirty="0" err="1" smtClean="0">
                <a:latin typeface="Times New Roman" panose="02020603050405020304" pitchFamily="18" charset="0"/>
                <a:cs typeface="Times New Roman" panose="02020603050405020304" pitchFamily="18" charset="0"/>
              </a:rPr>
              <a:t>triphenylmethyl</a:t>
            </a:r>
            <a:r>
              <a:rPr lang="en-US" sz="1800" dirty="0" smtClean="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and </a:t>
            </a:r>
            <a:r>
              <a:rPr lang="en-US" sz="1800" dirty="0" err="1" smtClean="0">
                <a:latin typeface="Times New Roman" panose="02020603050405020304" pitchFamily="18" charset="0"/>
                <a:cs typeface="Times New Roman" panose="02020603050405020304" pitchFamily="18" charset="0"/>
              </a:rPr>
              <a:t>cyclopropylmethyl</a:t>
            </a:r>
            <a:r>
              <a:rPr lang="en-US" sz="1800" dirty="0" smtClean="0">
                <a:latin typeface="Times New Roman" panose="02020603050405020304" pitchFamily="18" charset="0"/>
                <a:cs typeface="Times New Roman" panose="02020603050405020304" pitchFamily="18" charset="0"/>
              </a:rPr>
              <a:t> cations. </a:t>
            </a:r>
            <a:r>
              <a:rPr lang="en-US" sz="1800" dirty="0">
                <a:latin typeface="Times New Roman" panose="02020603050405020304" pitchFamily="18" charset="0"/>
                <a:cs typeface="Times New Roman" panose="02020603050405020304" pitchFamily="18" charset="0"/>
              </a:rPr>
              <a:t>More recently, the structure of less stable ions, including the t-butyl cation</a:t>
            </a:r>
            <a:r>
              <a:rPr lang="en-US" sz="1800" dirty="0" smtClean="0">
                <a:latin typeface="Times New Roman" panose="02020603050405020304" pitchFamily="18" charset="0"/>
                <a:cs typeface="Times New Roman" panose="02020603050405020304" pitchFamily="18" charset="0"/>
              </a:rPr>
              <a:t>, have </a:t>
            </a:r>
            <a:r>
              <a:rPr lang="en-US" sz="1800" dirty="0">
                <a:latin typeface="Times New Roman" panose="02020603050405020304" pitchFamily="18" charset="0"/>
                <a:cs typeface="Times New Roman" panose="02020603050405020304" pitchFamily="18" charset="0"/>
              </a:rPr>
              <a:t>been </a:t>
            </a:r>
            <a:r>
              <a:rPr lang="en-US" sz="1800" dirty="0" smtClean="0">
                <a:latin typeface="Times New Roman" panose="02020603050405020304" pitchFamily="18" charset="0"/>
                <a:cs typeface="Times New Roman" panose="02020603050405020304" pitchFamily="18" charset="0"/>
              </a:rPr>
              <a:t>obtained. </a:t>
            </a:r>
            <a:r>
              <a:rPr lang="en-US" sz="1800" dirty="0">
                <a:latin typeface="Times New Roman" panose="02020603050405020304" pitchFamily="18" charset="0"/>
                <a:cs typeface="Times New Roman" panose="02020603050405020304" pitchFamily="18" charset="0"/>
              </a:rPr>
              <a:t>The structure is planar with C−C bonds averaging </a:t>
            </a:r>
            <a:r>
              <a:rPr lang="en-US" sz="1800" dirty="0" smtClean="0">
                <a:latin typeface="Times New Roman" panose="02020603050405020304" pitchFamily="18" charset="0"/>
                <a:cs typeface="Times New Roman" panose="02020603050405020304" pitchFamily="18" charset="0"/>
              </a:rPr>
              <a:t>1.442Å. This </a:t>
            </a:r>
            <a:r>
              <a:rPr lang="en-US" sz="1800" dirty="0">
                <a:latin typeface="Times New Roman" panose="02020603050405020304" pitchFamily="18" charset="0"/>
                <a:cs typeface="Times New Roman" panose="02020603050405020304" pitchFamily="18" charset="0"/>
              </a:rPr>
              <a:t>is substantially </a:t>
            </a:r>
            <a:r>
              <a:rPr lang="en-US" sz="1800" b="1" dirty="0">
                <a:latin typeface="Times New Roman" panose="02020603050405020304" pitchFamily="18" charset="0"/>
                <a:cs typeface="Times New Roman" panose="02020603050405020304" pitchFamily="18" charset="0"/>
              </a:rPr>
              <a:t>less than the sp</a:t>
            </a:r>
            <a:r>
              <a:rPr lang="en-US" sz="1800" b="1" baseline="30000" dirty="0">
                <a:latin typeface="Times New Roman" panose="02020603050405020304" pitchFamily="18" charset="0"/>
                <a:cs typeface="Times New Roman" panose="02020603050405020304" pitchFamily="18" charset="0"/>
              </a:rPr>
              <a:t>2</a:t>
            </a:r>
            <a:r>
              <a:rPr lang="en-US" sz="1800" b="1" dirty="0">
                <a:latin typeface="Times New Roman" panose="02020603050405020304" pitchFamily="18" charset="0"/>
                <a:cs typeface="Times New Roman" panose="02020603050405020304" pitchFamily="18" charset="0"/>
              </a:rPr>
              <a:t>–sp</a:t>
            </a:r>
            <a:r>
              <a:rPr lang="en-US" sz="1800" b="1" baseline="30000" dirty="0">
                <a:latin typeface="Times New Roman" panose="02020603050405020304" pitchFamily="18" charset="0"/>
                <a:cs typeface="Times New Roman" panose="02020603050405020304" pitchFamily="18" charset="0"/>
              </a:rPr>
              <a:t>3</a:t>
            </a:r>
            <a:r>
              <a:rPr lang="en-US" sz="1800" b="1" dirty="0">
                <a:latin typeface="Times New Roman" panose="02020603050405020304" pitchFamily="18" charset="0"/>
                <a:cs typeface="Times New Roman" panose="02020603050405020304" pitchFamily="18" charset="0"/>
              </a:rPr>
              <a:t> bond </a:t>
            </a:r>
            <a:r>
              <a:rPr lang="en-US" sz="1800" dirty="0">
                <a:latin typeface="Times New Roman" panose="02020603050405020304" pitchFamily="18" charset="0"/>
                <a:cs typeface="Times New Roman" panose="02020603050405020304" pitchFamily="18" charset="0"/>
              </a:rPr>
              <a:t>length in neutral compounds, </a:t>
            </a:r>
            <a:r>
              <a:rPr lang="en-US" sz="1800" dirty="0" smtClean="0">
                <a:latin typeface="Times New Roman" panose="02020603050405020304" pitchFamily="18" charset="0"/>
                <a:cs typeface="Times New Roman" panose="02020603050405020304" pitchFamily="18" charset="0"/>
              </a:rPr>
              <a:t>which is </a:t>
            </a:r>
            <a:r>
              <a:rPr lang="en-US" sz="1800" dirty="0">
                <a:latin typeface="Times New Roman" panose="02020603050405020304" pitchFamily="18" charset="0"/>
                <a:cs typeface="Times New Roman" panose="02020603050405020304" pitchFamily="18" charset="0"/>
              </a:rPr>
              <a:t>about </a:t>
            </a:r>
            <a:r>
              <a:rPr lang="en-US" sz="1800" dirty="0" smtClean="0">
                <a:latin typeface="Times New Roman" panose="02020603050405020304" pitchFamily="18" charset="0"/>
                <a:cs typeface="Times New Roman" panose="02020603050405020304" pitchFamily="18" charset="0"/>
              </a:rPr>
              <a:t>1.50Å</a:t>
            </a:r>
            <a:r>
              <a:rPr lang="en-US" sz="1800" dirty="0">
                <a:latin typeface="Times New Roman" panose="02020603050405020304" pitchFamily="18" charset="0"/>
                <a:cs typeface="Times New Roman" panose="02020603050405020304" pitchFamily="18" charset="0"/>
              </a:rPr>
              <a:t>. This finding is consistent with C−H </a:t>
            </a:r>
            <a:r>
              <a:rPr lang="en-US" sz="1800" dirty="0" err="1">
                <a:latin typeface="Times New Roman" panose="02020603050405020304" pitchFamily="18" charset="0"/>
                <a:cs typeface="Times New Roman" panose="02020603050405020304" pitchFamily="18" charset="0"/>
              </a:rPr>
              <a:t>hyperconjugation</a:t>
            </a:r>
            <a:r>
              <a:rPr lang="en-US" sz="1800" dirty="0">
                <a:latin typeface="Times New Roman" panose="02020603050405020304" pitchFamily="18" charset="0"/>
                <a:cs typeface="Times New Roman" panose="02020603050405020304" pitchFamily="18" charset="0"/>
              </a:rPr>
              <a:t>, although </a:t>
            </a:r>
            <a:r>
              <a:rPr lang="en-US" sz="1800" dirty="0" smtClean="0">
                <a:latin typeface="Times New Roman" panose="02020603050405020304" pitchFamily="18" charset="0"/>
                <a:cs typeface="Times New Roman" panose="02020603050405020304" pitchFamily="18" charset="0"/>
              </a:rPr>
              <a:t>the structure </a:t>
            </a:r>
            <a:r>
              <a:rPr lang="en-US" sz="1800" dirty="0">
                <a:latin typeface="Times New Roman" panose="02020603050405020304" pitchFamily="18" charset="0"/>
                <a:cs typeface="Times New Roman" panose="02020603050405020304" pitchFamily="18" charset="0"/>
              </a:rPr>
              <a:t>determination did not permit assignment of C−H bond lengths.</a:t>
            </a:r>
          </a:p>
        </p:txBody>
      </p:sp>
      <p:sp>
        <p:nvSpPr>
          <p:cNvPr id="2" name="Slide Number Placeholder 1"/>
          <p:cNvSpPr>
            <a:spLocks noGrp="1"/>
          </p:cNvSpPr>
          <p:nvPr>
            <p:ph type="sldNum" sz="quarter" idx="12"/>
          </p:nvPr>
        </p:nvSpPr>
        <p:spPr/>
        <p:txBody>
          <a:bodyPr/>
          <a:lstStyle/>
          <a:p>
            <a:fld id="{E97799C9-84D9-46D2-A11E-BCF8A720529D}" type="slidenum">
              <a:rPr lang="en-US" smtClean="0"/>
              <a:t>167</a:t>
            </a:fld>
            <a:endParaRPr lang="en-US" dirty="0"/>
          </a:p>
        </p:txBody>
      </p:sp>
    </p:spTree>
    <p:extLst>
      <p:ext uri="{BB962C8B-B14F-4D97-AF65-F5344CB8AC3E}">
        <p14:creationId xmlns:p14="http://schemas.microsoft.com/office/powerpoint/2010/main" val="2235931468"/>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Competing Reactions of </a:t>
            </a:r>
            <a:r>
              <a:rPr lang="en-US" b="1" dirty="0" err="1"/>
              <a:t>Carbocations</a:t>
            </a:r>
            <a:endParaRPr lang="en-US" dirty="0"/>
          </a:p>
        </p:txBody>
      </p:sp>
      <p:sp>
        <p:nvSpPr>
          <p:cNvPr id="3" name="Content Placeholder 2"/>
          <p:cNvSpPr>
            <a:spLocks noGrp="1"/>
          </p:cNvSpPr>
          <p:nvPr>
            <p:ph idx="1"/>
          </p:nvPr>
        </p:nvSpPr>
        <p:spPr>
          <a:xfrm>
            <a:off x="871451" y="2415615"/>
            <a:ext cx="10449098" cy="3694239"/>
          </a:xfrm>
        </p:spPr>
        <p:txBody>
          <a:bodyPr>
            <a:normAutofit fontScale="85000" lnSpcReduction="10000"/>
          </a:bodyPr>
          <a:lstStyle/>
          <a:p>
            <a:pPr algn="just"/>
            <a:r>
              <a:rPr lang="en-US" dirty="0">
                <a:latin typeface="Times New Roman" panose="02020603050405020304" pitchFamily="18" charset="0"/>
                <a:cs typeface="Times New Roman" panose="02020603050405020304" pitchFamily="18" charset="0"/>
              </a:rPr>
              <a:t>The product of a substitution reaction that follows the limiting </a:t>
            </a:r>
            <a:r>
              <a:rPr lang="en-US" dirty="0" smtClean="0">
                <a:latin typeface="Times New Roman" panose="02020603050405020304" pitchFamily="18" charset="0"/>
                <a:cs typeface="Times New Roman" panose="02020603050405020304" pitchFamily="18" charset="0"/>
              </a:rPr>
              <a:t>S</a:t>
            </a:r>
            <a:r>
              <a:rPr lang="en-US" baseline="-25000" dirty="0" smtClean="0">
                <a:latin typeface="Times New Roman" panose="02020603050405020304" pitchFamily="18" charset="0"/>
                <a:cs typeface="Times New Roman" panose="02020603050405020304" pitchFamily="18" charset="0"/>
              </a:rPr>
              <a:t>N</a:t>
            </a:r>
            <a:r>
              <a:rPr lang="en-US" dirty="0" smtClean="0">
                <a:latin typeface="Times New Roman" panose="02020603050405020304" pitchFamily="18" charset="0"/>
                <a:cs typeface="Times New Roman" panose="02020603050405020304" pitchFamily="18" charset="0"/>
              </a:rPr>
              <a:t>2 mechanism is </a:t>
            </a:r>
            <a:r>
              <a:rPr lang="en-US" dirty="0">
                <a:latin typeface="Times New Roman" panose="02020603050405020304" pitchFamily="18" charset="0"/>
                <a:cs typeface="Times New Roman" panose="02020603050405020304" pitchFamily="18" charset="0"/>
              </a:rPr>
              <a:t>determined by the identity of the nucleophile. The nucleophile replaces the </a:t>
            </a:r>
            <a:r>
              <a:rPr lang="en-US" dirty="0" smtClean="0">
                <a:latin typeface="Times New Roman" panose="02020603050405020304" pitchFamily="18" charset="0"/>
                <a:cs typeface="Times New Roman" panose="02020603050405020304" pitchFamily="18" charset="0"/>
              </a:rPr>
              <a:t>leaving group </a:t>
            </a:r>
            <a:r>
              <a:rPr lang="en-US" dirty="0">
                <a:latin typeface="Times New Roman" panose="02020603050405020304" pitchFamily="18" charset="0"/>
                <a:cs typeface="Times New Roman" panose="02020603050405020304" pitchFamily="18" charset="0"/>
              </a:rPr>
              <a:t>and product mixtures are obtained only if there is competition from </a:t>
            </a:r>
            <a:r>
              <a:rPr lang="en-US" dirty="0" smtClean="0">
                <a:latin typeface="Times New Roman" panose="02020603050405020304" pitchFamily="18" charset="0"/>
                <a:cs typeface="Times New Roman" panose="02020603050405020304" pitchFamily="18" charset="0"/>
              </a:rPr>
              <a:t>several nucleophiles</a:t>
            </a:r>
            <a:r>
              <a:rPr lang="en-US" dirty="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Product </a:t>
            </a:r>
            <a:r>
              <a:rPr lang="en-US" dirty="0">
                <a:latin typeface="Times New Roman" panose="02020603050405020304" pitchFamily="18" charset="0"/>
                <a:cs typeface="Times New Roman" panose="02020603050405020304" pitchFamily="18" charset="0"/>
              </a:rPr>
              <a:t>mixtures from ionization mechanisms are often more complex</a:t>
            </a:r>
            <a:r>
              <a:rPr lang="en-US" dirty="0" smtClean="0">
                <a:latin typeface="Times New Roman" panose="02020603050405020304" pitchFamily="18" charset="0"/>
                <a:cs typeface="Times New Roman" panose="02020603050405020304" pitchFamily="18" charset="0"/>
              </a:rPr>
              <a:t>. For </a:t>
            </a:r>
            <a:r>
              <a:rPr lang="en-US" dirty="0">
                <a:latin typeface="Times New Roman" panose="02020603050405020304" pitchFamily="18" charset="0"/>
                <a:cs typeface="Times New Roman" panose="02020603050405020304" pitchFamily="18" charset="0"/>
              </a:rPr>
              <a:t>many </a:t>
            </a:r>
            <a:r>
              <a:rPr lang="en-US" dirty="0" err="1">
                <a:latin typeface="Times New Roman" panose="02020603050405020304" pitchFamily="18" charset="0"/>
                <a:cs typeface="Times New Roman" panose="02020603050405020304" pitchFamily="18" charset="0"/>
              </a:rPr>
              <a:t>carbocations</a:t>
            </a:r>
            <a:r>
              <a:rPr lang="en-US" dirty="0">
                <a:latin typeface="Times New Roman" panose="02020603050405020304" pitchFamily="18" charset="0"/>
                <a:cs typeface="Times New Roman" panose="02020603050405020304" pitchFamily="18" charset="0"/>
              </a:rPr>
              <a:t> there are two competing processes that lead to other products</a:t>
            </a:r>
            <a:r>
              <a:rPr lang="en-US" dirty="0" smtClean="0">
                <a:latin typeface="Times New Roman" panose="02020603050405020304" pitchFamily="18" charset="0"/>
                <a:cs typeface="Times New Roman" panose="02020603050405020304" pitchFamily="18" charset="0"/>
              </a:rPr>
              <a:t>: </a:t>
            </a:r>
            <a:r>
              <a:rPr lang="en-US" i="1" dirty="0" smtClean="0">
                <a:latin typeface="Times New Roman" panose="02020603050405020304" pitchFamily="18" charset="0"/>
                <a:cs typeface="Times New Roman" panose="02020603050405020304" pitchFamily="18" charset="0"/>
              </a:rPr>
              <a:t>elimination </a:t>
            </a:r>
            <a:r>
              <a:rPr lang="en-US" dirty="0">
                <a:latin typeface="Times New Roman" panose="02020603050405020304" pitchFamily="18" charset="0"/>
                <a:cs typeface="Times New Roman" panose="02020603050405020304" pitchFamily="18" charset="0"/>
              </a:rPr>
              <a:t>and </a:t>
            </a:r>
            <a:r>
              <a:rPr lang="en-US" i="1" dirty="0">
                <a:latin typeface="Times New Roman" panose="02020603050405020304" pitchFamily="18" charset="0"/>
                <a:cs typeface="Times New Roman" panose="02020603050405020304" pitchFamily="18" charset="0"/>
              </a:rPr>
              <a:t>rearrangement</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Here we </a:t>
            </a:r>
            <a:r>
              <a:rPr lang="en-US" dirty="0">
                <a:latin typeface="Times New Roman" panose="02020603050405020304" pitchFamily="18" charset="0"/>
                <a:cs typeface="Times New Roman" panose="02020603050405020304" pitchFamily="18" charset="0"/>
              </a:rPr>
              <a:t>consider the competition between substitution and elimination under </a:t>
            </a:r>
            <a:r>
              <a:rPr lang="en-US" i="1" dirty="0" err="1" smtClean="0">
                <a:latin typeface="Times New Roman" panose="02020603050405020304" pitchFamily="18" charset="0"/>
                <a:cs typeface="Times New Roman" panose="02020603050405020304" pitchFamily="18" charset="0"/>
              </a:rPr>
              <a:t>solvolysis</a:t>
            </a:r>
            <a:r>
              <a:rPr lang="en-US" i="1" dirty="0" smtClean="0">
                <a:latin typeface="Times New Roman" panose="02020603050405020304" pitchFamily="18" charset="0"/>
                <a:cs typeface="Times New Roman" panose="02020603050405020304" pitchFamily="18" charset="0"/>
              </a:rPr>
              <a:t> conditions</a:t>
            </a:r>
            <a:r>
              <a:rPr lang="en-US" dirty="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fundamental nature of the substitution-versus-elimination competition is </a:t>
            </a:r>
            <a:r>
              <a:rPr lang="en-US" dirty="0" smtClean="0">
                <a:latin typeface="Times New Roman" panose="02020603050405020304" pitchFamily="18" charset="0"/>
                <a:cs typeface="Times New Roman" panose="02020603050405020304" pitchFamily="18" charset="0"/>
              </a:rPr>
              <a:t>illustrated in </a:t>
            </a:r>
            <a:r>
              <a:rPr lang="en-US" dirty="0">
                <a:latin typeface="Times New Roman" panose="02020603050405020304" pitchFamily="18" charset="0"/>
                <a:cs typeface="Times New Roman" panose="02020603050405020304" pitchFamily="18" charset="0"/>
              </a:rPr>
              <a:t>Figure 4.10, which is applicable to </a:t>
            </a:r>
            <a:r>
              <a:rPr lang="en-US" dirty="0" err="1">
                <a:latin typeface="Times New Roman" panose="02020603050405020304" pitchFamily="18" charset="0"/>
                <a:cs typeface="Times New Roman" panose="02020603050405020304" pitchFamily="18" charset="0"/>
              </a:rPr>
              <a:t>carbocations</a:t>
            </a:r>
            <a:r>
              <a:rPr lang="en-US" dirty="0">
                <a:latin typeface="Times New Roman" panose="02020603050405020304" pitchFamily="18" charset="0"/>
                <a:cs typeface="Times New Roman" panose="02020603050405020304" pitchFamily="18" charset="0"/>
              </a:rPr>
              <a:t> such as tertiary alkyl </a:t>
            </a:r>
            <a:r>
              <a:rPr lang="en-US" dirty="0" smtClean="0">
                <a:latin typeface="Times New Roman" panose="02020603050405020304" pitchFamily="18" charset="0"/>
                <a:cs typeface="Times New Roman" panose="02020603050405020304" pitchFamily="18" charset="0"/>
              </a:rPr>
              <a:t>and secondary </a:t>
            </a:r>
            <a:r>
              <a:rPr lang="en-US" dirty="0">
                <a:latin typeface="Times New Roman" panose="02020603050405020304" pitchFamily="18" charset="0"/>
                <a:cs typeface="Times New Roman" panose="02020603050405020304" pitchFamily="18" charset="0"/>
              </a:rPr>
              <a:t>benzylic that have lifetimes on the order of 10</a:t>
            </a:r>
            <a:r>
              <a:rPr lang="en-US" baseline="30000" dirty="0">
                <a:latin typeface="Times New Roman" panose="02020603050405020304" pitchFamily="18" charset="0"/>
                <a:cs typeface="Times New Roman" panose="02020603050405020304" pitchFamily="18" charset="0"/>
              </a:rPr>
              <a:t>−12 </a:t>
            </a:r>
            <a:r>
              <a:rPr lang="en-US" dirty="0">
                <a:latin typeface="Times New Roman" panose="02020603050405020304" pitchFamily="18" charset="0"/>
                <a:cs typeface="Times New Roman" panose="02020603050405020304" pitchFamily="18" charset="0"/>
              </a:rPr>
              <a:t>s</a:t>
            </a:r>
            <a:r>
              <a:rPr lang="en-US" baseline="30000" dirty="0">
                <a:latin typeface="Times New Roman" panose="02020603050405020304" pitchFamily="18" charset="0"/>
                <a:cs typeface="Times New Roman" panose="02020603050405020304" pitchFamily="18" charset="0"/>
              </a:rPr>
              <a:t>−1</a:t>
            </a:r>
            <a:r>
              <a:rPr lang="en-US" dirty="0">
                <a:latin typeface="Times New Roman" panose="02020603050405020304" pitchFamily="18" charset="0"/>
                <a:cs typeface="Times New Roman" panose="02020603050405020304" pitchFamily="18" charset="0"/>
              </a:rPr>
              <a:t> in </a:t>
            </a:r>
            <a:r>
              <a:rPr lang="en-US" dirty="0" err="1">
                <a:latin typeface="Times New Roman" panose="02020603050405020304" pitchFamily="18" charset="0"/>
                <a:cs typeface="Times New Roman" panose="02020603050405020304" pitchFamily="18" charset="0"/>
              </a:rPr>
              <a:t>hydroxylic</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solvents (</a:t>
            </a:r>
            <a:r>
              <a:rPr lang="en-US" dirty="0">
                <a:latin typeface="Times New Roman" panose="02020603050405020304" pitchFamily="18" charset="0"/>
                <a:cs typeface="Times New Roman" panose="02020603050405020304" pitchFamily="18" charset="0"/>
              </a:rPr>
              <a:t>SOH). The carbocation is at a relatively high energy, with very small barriers to </a:t>
            </a:r>
            <a:r>
              <a:rPr lang="en-US" dirty="0" smtClean="0">
                <a:latin typeface="Times New Roman" panose="02020603050405020304" pitchFamily="18" charset="0"/>
                <a:cs typeface="Times New Roman" panose="02020603050405020304" pitchFamily="18" charset="0"/>
              </a:rPr>
              <a:t>either solvent </a:t>
            </a:r>
            <a:r>
              <a:rPr lang="en-US" dirty="0">
                <a:latin typeface="Times New Roman" panose="02020603050405020304" pitchFamily="18" charset="0"/>
                <a:cs typeface="Times New Roman" panose="02020603050405020304" pitchFamily="18" charset="0"/>
              </a:rPr>
              <a:t>capture (</a:t>
            </a:r>
            <a:r>
              <a:rPr lang="en-US" dirty="0" err="1">
                <a:latin typeface="Times New Roman" panose="02020603050405020304" pitchFamily="18" charset="0"/>
                <a:cs typeface="Times New Roman" panose="02020603050405020304" pitchFamily="18" charset="0"/>
              </a:rPr>
              <a:t>k</a:t>
            </a:r>
            <a:r>
              <a:rPr lang="en-US" baseline="-25000" dirty="0" err="1">
                <a:latin typeface="Times New Roman" panose="02020603050405020304" pitchFamily="18" charset="0"/>
                <a:cs typeface="Times New Roman" panose="02020603050405020304" pitchFamily="18" charset="0"/>
              </a:rPr>
              <a:t>s</a:t>
            </a:r>
            <a:r>
              <a:rPr lang="en-US" dirty="0">
                <a:latin typeface="Times New Roman" panose="02020603050405020304" pitchFamily="18" charset="0"/>
                <a:cs typeface="Times New Roman" panose="02020603050405020304" pitchFamily="18" charset="0"/>
              </a:rPr>
              <a:t> , substitution product) or proton loss (</a:t>
            </a:r>
            <a:r>
              <a:rPr lang="en-US" dirty="0" err="1">
                <a:latin typeface="Times New Roman" panose="02020603050405020304" pitchFamily="18" charset="0"/>
                <a:cs typeface="Times New Roman" panose="02020603050405020304" pitchFamily="18" charset="0"/>
              </a:rPr>
              <a:t>k</a:t>
            </a:r>
            <a:r>
              <a:rPr lang="en-US" baseline="-25000" dirty="0" err="1">
                <a:latin typeface="Times New Roman" panose="02020603050405020304" pitchFamily="18" charset="0"/>
                <a:cs typeface="Times New Roman" panose="02020603050405020304" pitchFamily="18" charset="0"/>
              </a:rPr>
              <a:t>e</a:t>
            </a:r>
            <a:r>
              <a:rPr lang="en-US" dirty="0">
                <a:latin typeface="Times New Roman" panose="02020603050405020304" pitchFamily="18" charset="0"/>
                <a:cs typeface="Times New Roman" panose="02020603050405020304" pitchFamily="18" charset="0"/>
              </a:rPr>
              <a:t>, elimination product.)</a:t>
            </a:r>
          </a:p>
        </p:txBody>
      </p:sp>
      <p:sp>
        <p:nvSpPr>
          <p:cNvPr id="4" name="Slide Number Placeholder 3"/>
          <p:cNvSpPr>
            <a:spLocks noGrp="1"/>
          </p:cNvSpPr>
          <p:nvPr>
            <p:ph type="sldNum" sz="quarter" idx="12"/>
          </p:nvPr>
        </p:nvSpPr>
        <p:spPr/>
        <p:txBody>
          <a:bodyPr/>
          <a:lstStyle/>
          <a:p>
            <a:fld id="{E97799C9-84D9-46D2-A11E-BCF8A720529D}" type="slidenum">
              <a:rPr lang="en-US" smtClean="0"/>
              <a:t>168</a:t>
            </a:fld>
            <a:endParaRPr lang="en-US" dirty="0"/>
          </a:p>
        </p:txBody>
      </p:sp>
    </p:spTree>
    <p:extLst>
      <p:ext uri="{BB962C8B-B14F-4D97-AF65-F5344CB8AC3E}">
        <p14:creationId xmlns:p14="http://schemas.microsoft.com/office/powerpoint/2010/main" val="874317708"/>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344189" y="914401"/>
            <a:ext cx="7498080" cy="5112326"/>
          </a:xfrm>
          <a:prstGeom prst="rect">
            <a:avLst/>
          </a:prstGeom>
        </p:spPr>
      </p:pic>
      <p:sp>
        <p:nvSpPr>
          <p:cNvPr id="3" name="Slide Number Placeholder 2"/>
          <p:cNvSpPr>
            <a:spLocks noGrp="1"/>
          </p:cNvSpPr>
          <p:nvPr>
            <p:ph type="sldNum" sz="quarter" idx="12"/>
          </p:nvPr>
        </p:nvSpPr>
        <p:spPr/>
        <p:txBody>
          <a:bodyPr/>
          <a:lstStyle/>
          <a:p>
            <a:fld id="{E97799C9-84D9-46D2-A11E-BCF8A720529D}" type="slidenum">
              <a:rPr lang="en-US" smtClean="0"/>
              <a:t>169</a:t>
            </a:fld>
            <a:endParaRPr lang="en-US" dirty="0"/>
          </a:p>
        </p:txBody>
      </p:sp>
    </p:spTree>
    <p:extLst>
      <p:ext uri="{BB962C8B-B14F-4D97-AF65-F5344CB8AC3E}">
        <p14:creationId xmlns:p14="http://schemas.microsoft.com/office/powerpoint/2010/main" val="19795773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4265548393"/>
              </p:ext>
            </p:extLst>
          </p:nvPr>
        </p:nvGraphicFramePr>
        <p:xfrm>
          <a:off x="6380695" y="1566721"/>
          <a:ext cx="4168864" cy="838200"/>
        </p:xfrm>
        <a:graphic>
          <a:graphicData uri="http://schemas.openxmlformats.org/presentationml/2006/ole">
            <mc:AlternateContent xmlns:mc="http://schemas.openxmlformats.org/markup-compatibility/2006">
              <mc:Choice xmlns:v="urn:schemas-microsoft-com:vml" Requires="v">
                <p:oleObj spid="_x0000_s3956" name="CS ChemDraw Drawing" r:id="rId3" imgW="2092320" imgH="420480" progId="ChemDraw.Document.6.0">
                  <p:embed/>
                </p:oleObj>
              </mc:Choice>
              <mc:Fallback>
                <p:oleObj name="CS ChemDraw Drawing" r:id="rId3" imgW="2092320" imgH="420480" progId="ChemDraw.Document.6.0">
                  <p:embed/>
                  <p:pic>
                    <p:nvPicPr>
                      <p:cNvPr id="5"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80695" y="1566721"/>
                        <a:ext cx="4168864"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203077875"/>
              </p:ext>
            </p:extLst>
          </p:nvPr>
        </p:nvGraphicFramePr>
        <p:xfrm>
          <a:off x="6476069" y="3709971"/>
          <a:ext cx="4096365" cy="914400"/>
        </p:xfrm>
        <a:graphic>
          <a:graphicData uri="http://schemas.openxmlformats.org/presentationml/2006/ole">
            <mc:AlternateContent xmlns:mc="http://schemas.openxmlformats.org/markup-compatibility/2006">
              <mc:Choice xmlns:v="urn:schemas-microsoft-com:vml" Requires="v">
                <p:oleObj spid="_x0000_s3957" name="CS ChemDraw Drawing" r:id="rId5" imgW="1763280" imgH="393480" progId="ChemDraw.Document.6.0">
                  <p:embed/>
                </p:oleObj>
              </mc:Choice>
              <mc:Fallback>
                <p:oleObj name="CS ChemDraw Drawing" r:id="rId5" imgW="1763280" imgH="393480" progId="ChemDraw.Document.6.0">
                  <p:embed/>
                  <p:pic>
                    <p:nvPicPr>
                      <p:cNvPr id="6"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76069" y="3709971"/>
                        <a:ext cx="409636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 name="Object 7"/>
          <p:cNvGraphicFramePr>
            <a:graphicFrameLocks noChangeAspect="1"/>
          </p:cNvGraphicFramePr>
          <p:nvPr>
            <p:extLst>
              <p:ext uri="{D42A27DB-BD31-4B8C-83A1-F6EECF244321}">
                <p14:modId xmlns:p14="http://schemas.microsoft.com/office/powerpoint/2010/main" val="2563126289"/>
              </p:ext>
            </p:extLst>
          </p:nvPr>
        </p:nvGraphicFramePr>
        <p:xfrm>
          <a:off x="1717964" y="3488574"/>
          <a:ext cx="3814340" cy="2590800"/>
        </p:xfrm>
        <a:graphic>
          <a:graphicData uri="http://schemas.openxmlformats.org/presentationml/2006/ole">
            <mc:AlternateContent xmlns:mc="http://schemas.openxmlformats.org/markup-compatibility/2006">
              <mc:Choice xmlns:v="urn:schemas-microsoft-com:vml" Requires="v">
                <p:oleObj spid="_x0000_s3958" name="CS ChemDraw Drawing" r:id="rId7" imgW="1558440" imgH="1059480" progId="ChemDraw.Document.6.0">
                  <p:embed/>
                </p:oleObj>
              </mc:Choice>
              <mc:Fallback>
                <p:oleObj name="CS ChemDraw Drawing" r:id="rId7" imgW="1558440" imgH="1059480" progId="ChemDraw.Document.6.0">
                  <p:embed/>
                  <p:pic>
                    <p:nvPicPr>
                      <p:cNvPr id="7"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17964" y="3488574"/>
                        <a:ext cx="381434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212728796"/>
              </p:ext>
            </p:extLst>
          </p:nvPr>
        </p:nvGraphicFramePr>
        <p:xfrm>
          <a:off x="8219452" y="2670401"/>
          <a:ext cx="304800" cy="948154"/>
        </p:xfrm>
        <a:graphic>
          <a:graphicData uri="http://schemas.openxmlformats.org/presentationml/2006/ole">
            <mc:AlternateContent xmlns:mc="http://schemas.openxmlformats.org/markup-compatibility/2006">
              <mc:Choice xmlns:v="urn:schemas-microsoft-com:vml" Requires="v">
                <p:oleObj spid="_x0000_s3959" name="CS ChemDraw Drawing" r:id="rId9" imgW="125640" imgH="484920" progId="ChemDraw.Document.6.0">
                  <p:embed/>
                </p:oleObj>
              </mc:Choice>
              <mc:Fallback>
                <p:oleObj name="CS ChemDraw Drawing" r:id="rId9" imgW="125640" imgH="484920" progId="ChemDraw.Document.6.0">
                  <p:embed/>
                  <p:pic>
                    <p:nvPicPr>
                      <p:cNvPr id="11" name="Object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219452" y="2670401"/>
                        <a:ext cx="304800" cy="948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 name="Object 2"/>
          <p:cNvGraphicFramePr>
            <a:graphicFrameLocks noChangeAspect="1"/>
          </p:cNvGraphicFramePr>
          <p:nvPr>
            <p:extLst>
              <p:ext uri="{D42A27DB-BD31-4B8C-83A1-F6EECF244321}">
                <p14:modId xmlns:p14="http://schemas.microsoft.com/office/powerpoint/2010/main" val="3621373823"/>
              </p:ext>
            </p:extLst>
          </p:nvPr>
        </p:nvGraphicFramePr>
        <p:xfrm>
          <a:off x="5406784" y="1846915"/>
          <a:ext cx="903767" cy="277813"/>
        </p:xfrm>
        <a:graphic>
          <a:graphicData uri="http://schemas.openxmlformats.org/presentationml/2006/ole">
            <mc:AlternateContent xmlns:mc="http://schemas.openxmlformats.org/markup-compatibility/2006">
              <mc:Choice xmlns:v="urn:schemas-microsoft-com:vml" Requires="v">
                <p:oleObj spid="_x0000_s3960" name="CS ChemDraw Drawing" r:id="rId11" imgW="408600" imgH="125640" progId="ChemDraw.Document.6.0">
                  <p:embed/>
                </p:oleObj>
              </mc:Choice>
              <mc:Fallback>
                <p:oleObj name="CS ChemDraw Drawing" r:id="rId11" imgW="408600" imgH="125640" progId="ChemDraw.Document.6.0">
                  <p:embed/>
                  <p:pic>
                    <p:nvPicPr>
                      <p:cNvPr id="12" name="Object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406784" y="1846915"/>
                        <a:ext cx="903767" cy="27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 name="Object 1"/>
          <p:cNvGraphicFramePr>
            <a:graphicFrameLocks noChangeAspect="1"/>
          </p:cNvGraphicFramePr>
          <p:nvPr>
            <p:extLst>
              <p:ext uri="{D42A27DB-BD31-4B8C-83A1-F6EECF244321}">
                <p14:modId xmlns:p14="http://schemas.microsoft.com/office/powerpoint/2010/main" val="2753025699"/>
              </p:ext>
            </p:extLst>
          </p:nvPr>
        </p:nvGraphicFramePr>
        <p:xfrm>
          <a:off x="1428405" y="1351615"/>
          <a:ext cx="3978379" cy="990600"/>
        </p:xfrm>
        <a:graphic>
          <a:graphicData uri="http://schemas.openxmlformats.org/presentationml/2006/ole">
            <mc:AlternateContent xmlns:mc="http://schemas.openxmlformats.org/markup-compatibility/2006">
              <mc:Choice xmlns:v="urn:schemas-microsoft-com:vml" Requires="v">
                <p:oleObj spid="_x0000_s3961" name="CS ChemDraw Drawing" r:id="rId13" imgW="1977120" imgH="492840" progId="ChemDraw.Document.6.0">
                  <p:embed/>
                </p:oleObj>
              </mc:Choice>
              <mc:Fallback>
                <p:oleObj name="CS ChemDraw Drawing" r:id="rId13" imgW="1977120" imgH="492840" progId="ChemDraw.Document.6.0">
                  <p:embed/>
                  <p:pic>
                    <p:nvPicPr>
                      <p:cNvPr id="8" name="Object 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428405" y="1351615"/>
                        <a:ext cx="3978379"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Slide Number Placeholder 1"/>
          <p:cNvSpPr>
            <a:spLocks noGrp="1"/>
          </p:cNvSpPr>
          <p:nvPr>
            <p:ph type="sldNum" sz="quarter" idx="12"/>
          </p:nvPr>
        </p:nvSpPr>
        <p:spPr/>
        <p:txBody>
          <a:bodyPr/>
          <a:lstStyle/>
          <a:p>
            <a:fld id="{E97799C9-84D9-46D2-A11E-BCF8A720529D}" type="slidenum">
              <a:rPr lang="en-US" smtClean="0"/>
              <a:t>17</a:t>
            </a:fld>
            <a:endParaRPr lang="en-US" dirty="0"/>
          </a:p>
        </p:txBody>
      </p:sp>
    </p:spTree>
    <p:extLst>
      <p:ext uri="{BB962C8B-B14F-4D97-AF65-F5344CB8AC3E}">
        <p14:creationId xmlns:p14="http://schemas.microsoft.com/office/powerpoint/2010/main" val="845614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par>
                                <p:cTn id="8" presetID="3"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ox(in)">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linds(horizont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ox(in)">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linds(horizontal)">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46512" y="2448866"/>
            <a:ext cx="10498975" cy="3611112"/>
          </a:xfrm>
        </p:spPr>
        <p:txBody>
          <a:bodyPr>
            <a:normAutofit fontScale="92500" lnSpcReduction="10000"/>
          </a:bodyPr>
          <a:lstStyle/>
          <a:p>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substitution reaction is more favorable in the thermodynamic sense, since the C−</a:t>
            </a:r>
            <a:r>
              <a:rPr lang="en-US" dirty="0" smtClean="0">
                <a:latin typeface="Times New Roman" panose="02020603050405020304" pitchFamily="18" charset="0"/>
                <a:cs typeface="Times New Roman" panose="02020603050405020304" pitchFamily="18" charset="0"/>
              </a:rPr>
              <a:t>O bond </a:t>
            </a:r>
            <a:r>
              <a:rPr lang="en-US" dirty="0">
                <a:latin typeface="Times New Roman" panose="02020603050405020304" pitchFamily="18" charset="0"/>
                <a:cs typeface="Times New Roman" panose="02020603050405020304" pitchFamily="18" charset="0"/>
              </a:rPr>
              <a:t>is stronger than the  component of the double bond</a:t>
            </a:r>
            <a:r>
              <a:rPr lang="en-US" dirty="0" smtClean="0">
                <a:latin typeface="Times New Roman" panose="02020603050405020304" pitchFamily="18" charset="0"/>
                <a:cs typeface="Times New Roman" panose="02020603050405020304" pitchFamily="18" charset="0"/>
              </a:rPr>
              <a:t>. For </a:t>
            </a:r>
            <a:r>
              <a:rPr lang="en-US" dirty="0">
                <a:latin typeface="Times New Roman" panose="02020603050405020304" pitchFamily="18" charset="0"/>
                <a:cs typeface="Times New Roman" panose="02020603050405020304" pitchFamily="18" charset="0"/>
              </a:rPr>
              <a:t>both tertiary cations and secondary benzylic carbocation, the ratio of </a:t>
            </a:r>
            <a:r>
              <a:rPr lang="en-US" dirty="0" smtClean="0">
                <a:latin typeface="Times New Roman" panose="02020603050405020304" pitchFamily="18" charset="0"/>
                <a:cs typeface="Times New Roman" panose="02020603050405020304" pitchFamily="18" charset="0"/>
              </a:rPr>
              <a:t>substitution to </a:t>
            </a:r>
            <a:r>
              <a:rPr lang="en-US" dirty="0">
                <a:latin typeface="Times New Roman" panose="02020603050405020304" pitchFamily="18" charset="0"/>
                <a:cs typeface="Times New Roman" panose="02020603050405020304" pitchFamily="18" charset="0"/>
              </a:rPr>
              <a:t>elimination is quite high. </a:t>
            </a:r>
            <a:endParaRPr lang="en-US" dirty="0" smtClean="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For </a:t>
            </a:r>
            <a:r>
              <a:rPr lang="en-US" dirty="0">
                <a:latin typeface="Times New Roman" panose="02020603050405020304" pitchFamily="18" charset="0"/>
                <a:cs typeface="Times New Roman" panose="02020603050405020304" pitchFamily="18" charset="0"/>
              </a:rPr>
              <a:t>example, for 1-(</a:t>
            </a:r>
            <a:r>
              <a:rPr lang="en-US" i="1" dirty="0">
                <a:latin typeface="Times New Roman" panose="02020603050405020304" pitchFamily="18" charset="0"/>
                <a:cs typeface="Times New Roman" panose="02020603050405020304" pitchFamily="18" charset="0"/>
              </a:rPr>
              <a:t>p</a:t>
            </a:r>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tolyl</a:t>
            </a:r>
            <a:r>
              <a:rPr lang="en-US" dirty="0">
                <a:latin typeface="Times New Roman" panose="02020603050405020304" pitchFamily="18" charset="0"/>
                <a:cs typeface="Times New Roman" panose="02020603050405020304" pitchFamily="18" charset="0"/>
              </a:rPr>
              <a:t>)ethyl cation in </a:t>
            </a:r>
            <a:r>
              <a:rPr lang="en-US" dirty="0" smtClean="0">
                <a:latin typeface="Times New Roman" panose="02020603050405020304" pitchFamily="18" charset="0"/>
                <a:cs typeface="Times New Roman" panose="02020603050405020304" pitchFamily="18" charset="0"/>
              </a:rPr>
              <a:t>50:50 TFE-water</a:t>
            </a:r>
            <a:r>
              <a:rPr lang="en-US" dirty="0">
                <a:latin typeface="Times New Roman" panose="02020603050405020304" pitchFamily="18" charset="0"/>
                <a:cs typeface="Times New Roman" panose="02020603050405020304" pitchFamily="18" charset="0"/>
              </a:rPr>
              <a:t>, the ratio is </a:t>
            </a:r>
            <a:r>
              <a:rPr lang="en-US" dirty="0" smtClean="0">
                <a:latin typeface="Times New Roman" panose="02020603050405020304" pitchFamily="18" charset="0"/>
                <a:cs typeface="Times New Roman" panose="02020603050405020304" pitchFamily="18" charset="0"/>
              </a:rPr>
              <a:t>1400. </a:t>
            </a:r>
            <a:r>
              <a:rPr lang="en-US" dirty="0">
                <a:latin typeface="Times New Roman" panose="02020603050405020304" pitchFamily="18" charset="0"/>
                <a:cs typeface="Times New Roman" panose="02020603050405020304" pitchFamily="18" charset="0"/>
              </a:rPr>
              <a:t>For the </a:t>
            </a:r>
            <a:r>
              <a:rPr lang="en-US" i="1" dirty="0" err="1">
                <a:latin typeface="Times New Roman" panose="02020603050405020304" pitchFamily="18" charset="0"/>
                <a:cs typeface="Times New Roman" panose="02020603050405020304" pitchFamily="18" charset="0"/>
              </a:rPr>
              <a:t>tert</a:t>
            </a:r>
            <a:r>
              <a:rPr lang="en-US" dirty="0">
                <a:latin typeface="Times New Roman" panose="02020603050405020304" pitchFamily="18" charset="0"/>
                <a:cs typeface="Times New Roman" panose="02020603050405020304" pitchFamily="18" charset="0"/>
              </a:rPr>
              <a:t>-butyl cation, the ratio is about 30 </a:t>
            </a:r>
            <a:r>
              <a:rPr lang="en-US" dirty="0" smtClean="0">
                <a:latin typeface="Times New Roman" panose="02020603050405020304" pitchFamily="18" charset="0"/>
                <a:cs typeface="Times New Roman" panose="02020603050405020304" pitchFamily="18" charset="0"/>
              </a:rPr>
              <a:t>in water </a:t>
            </a:r>
            <a:r>
              <a:rPr lang="en-US" dirty="0">
                <a:latin typeface="Times New Roman" panose="02020603050405020304" pitchFamily="18" charset="0"/>
                <a:cs typeface="Times New Roman" panose="02020603050405020304" pitchFamily="18" charset="0"/>
              </a:rPr>
              <a:t>and 60 in 50:50 </a:t>
            </a:r>
            <a:r>
              <a:rPr lang="en-US" dirty="0" smtClean="0">
                <a:latin typeface="Times New Roman" panose="02020603050405020304" pitchFamily="18" charset="0"/>
                <a:cs typeface="Times New Roman" panose="02020603050405020304" pitchFamily="18" charset="0"/>
              </a:rPr>
              <a:t>TFE-water. </a:t>
            </a:r>
          </a:p>
          <a:p>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The generalization is </a:t>
            </a:r>
            <a:r>
              <a:rPr lang="en-US" dirty="0">
                <a:latin typeface="Times New Roman" panose="02020603050405020304" pitchFamily="18" charset="0"/>
                <a:cs typeface="Times New Roman" panose="02020603050405020304" pitchFamily="18" charset="0"/>
              </a:rPr>
              <a:t>that </a:t>
            </a:r>
            <a:r>
              <a:rPr lang="en-US" i="1" dirty="0">
                <a:latin typeface="Times New Roman" panose="02020603050405020304" pitchFamily="18" charset="0"/>
                <a:cs typeface="Times New Roman" panose="02020603050405020304" pitchFamily="18" charset="0"/>
              </a:rPr>
              <a:t>under </a:t>
            </a:r>
            <a:r>
              <a:rPr lang="en-US" i="1" dirty="0" err="1">
                <a:latin typeface="Times New Roman" panose="02020603050405020304" pitchFamily="18" charset="0"/>
                <a:cs typeface="Times New Roman" panose="02020603050405020304" pitchFamily="18" charset="0"/>
              </a:rPr>
              <a:t>solvolysis</a:t>
            </a:r>
            <a:r>
              <a:rPr lang="en-US" i="1" dirty="0">
                <a:latin typeface="Times New Roman" panose="02020603050405020304" pitchFamily="18" charset="0"/>
                <a:cs typeface="Times New Roman" panose="02020603050405020304" pitchFamily="18" charset="0"/>
              </a:rPr>
              <a:t> conditions, </a:t>
            </a:r>
            <a:r>
              <a:rPr lang="en-US" i="1" dirty="0" err="1">
                <a:latin typeface="Times New Roman" panose="02020603050405020304" pitchFamily="18" charset="0"/>
                <a:cs typeface="Times New Roman" panose="02020603050405020304" pitchFamily="18" charset="0"/>
              </a:rPr>
              <a:t>tert</a:t>
            </a:r>
            <a:r>
              <a:rPr lang="en-US" i="1" dirty="0">
                <a:latin typeface="Times New Roman" panose="02020603050405020304" pitchFamily="18" charset="0"/>
                <a:cs typeface="Times New Roman" panose="02020603050405020304" pitchFamily="18" charset="0"/>
              </a:rPr>
              <a:t>-alkyl and sec-benzyl </a:t>
            </a:r>
            <a:r>
              <a:rPr lang="en-US" i="1" dirty="0" err="1" smtClean="0">
                <a:latin typeface="Times New Roman" panose="02020603050405020304" pitchFamily="18" charset="0"/>
                <a:cs typeface="Times New Roman" panose="02020603050405020304" pitchFamily="18" charset="0"/>
              </a:rPr>
              <a:t>carbocations</a:t>
            </a:r>
            <a:r>
              <a:rPr lang="en-US" i="1" dirty="0" smtClean="0">
                <a:latin typeface="Times New Roman" panose="02020603050405020304" pitchFamily="18" charset="0"/>
                <a:cs typeface="Times New Roman" panose="02020603050405020304" pitchFamily="18" charset="0"/>
              </a:rPr>
              <a:t> prefer </a:t>
            </a:r>
            <a:r>
              <a:rPr lang="en-US" i="1" dirty="0">
                <a:latin typeface="Times New Roman" panose="02020603050405020304" pitchFamily="18" charset="0"/>
                <a:cs typeface="Times New Roman" panose="02020603050405020304" pitchFamily="18" charset="0"/>
              </a:rPr>
              <a:t>substitution to elimination</a:t>
            </a:r>
            <a:r>
              <a:rPr lang="en-US" dirty="0">
                <a:latin typeface="Times New Roman" panose="02020603050405020304" pitchFamily="18" charset="0"/>
                <a:cs typeface="Times New Roman" panose="02020603050405020304" pitchFamily="18" charset="0"/>
              </a:rPr>
              <a:t>.</a:t>
            </a:r>
          </a:p>
        </p:txBody>
      </p:sp>
      <p:pic>
        <p:nvPicPr>
          <p:cNvPr id="4" name="Picture 3"/>
          <p:cNvPicPr>
            <a:picLocks noChangeAspect="1"/>
          </p:cNvPicPr>
          <p:nvPr/>
        </p:nvPicPr>
        <p:blipFill>
          <a:blip r:embed="rId2"/>
          <a:stretch>
            <a:fillRect/>
          </a:stretch>
        </p:blipFill>
        <p:spPr>
          <a:xfrm>
            <a:off x="3042458" y="706582"/>
            <a:ext cx="6093229" cy="1660851"/>
          </a:xfrm>
          <a:prstGeom prst="rect">
            <a:avLst/>
          </a:prstGeom>
        </p:spPr>
      </p:pic>
      <p:sp>
        <p:nvSpPr>
          <p:cNvPr id="5" name="Slide Number Placeholder 4"/>
          <p:cNvSpPr>
            <a:spLocks noGrp="1"/>
          </p:cNvSpPr>
          <p:nvPr>
            <p:ph type="sldNum" sz="quarter" idx="12"/>
          </p:nvPr>
        </p:nvSpPr>
        <p:spPr/>
        <p:txBody>
          <a:bodyPr/>
          <a:lstStyle/>
          <a:p>
            <a:fld id="{E97799C9-84D9-46D2-A11E-BCF8A720529D}" type="slidenum">
              <a:rPr lang="en-US" smtClean="0"/>
              <a:t>170</a:t>
            </a:fld>
            <a:endParaRPr lang="en-US" dirty="0"/>
          </a:p>
        </p:txBody>
      </p:sp>
    </p:spTree>
    <p:extLst>
      <p:ext uri="{BB962C8B-B14F-4D97-AF65-F5344CB8AC3E}">
        <p14:creationId xmlns:p14="http://schemas.microsoft.com/office/powerpoint/2010/main" val="2351203972"/>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3262" y="2398989"/>
            <a:ext cx="10565476" cy="4035061"/>
          </a:xfrm>
        </p:spPr>
        <p:txBody>
          <a:bodyPr>
            <a:normAutofit/>
          </a:bodyPr>
          <a:lstStyle/>
          <a:p>
            <a:pPr marL="0" indent="0" algn="just">
              <a:buNone/>
            </a:pPr>
            <a:r>
              <a:rPr lang="en-US" sz="2000" dirty="0" smtClean="0">
                <a:solidFill>
                  <a:schemeClr val="tx1"/>
                </a:solidFill>
                <a:latin typeface="Times New Roman" panose="02020603050405020304" pitchFamily="18" charset="0"/>
                <a:cs typeface="Times New Roman" panose="02020603050405020304" pitchFamily="18" charset="0"/>
              </a:rPr>
              <a:t>One </a:t>
            </a:r>
            <a:r>
              <a:rPr lang="en-US" sz="2000" dirty="0">
                <a:solidFill>
                  <a:schemeClr val="tx1"/>
                </a:solidFill>
                <a:latin typeface="Times New Roman" panose="02020603050405020304" pitchFamily="18" charset="0"/>
                <a:cs typeface="Times New Roman" panose="02020603050405020304" pitchFamily="18" charset="0"/>
              </a:rPr>
              <a:t>aspect of the puzzle can be seen by applying Hammond’s postulate. Since </a:t>
            </a:r>
            <a:r>
              <a:rPr lang="en-US" sz="2000" dirty="0" smtClean="0">
                <a:solidFill>
                  <a:schemeClr val="tx1"/>
                </a:solidFill>
                <a:latin typeface="Times New Roman" panose="02020603050405020304" pitchFamily="18" charset="0"/>
                <a:cs typeface="Times New Roman" panose="02020603050405020304" pitchFamily="18" charset="0"/>
              </a:rPr>
              <a:t>the competing </a:t>
            </a:r>
            <a:r>
              <a:rPr lang="en-US" sz="2000" dirty="0">
                <a:solidFill>
                  <a:schemeClr val="tx1"/>
                </a:solidFill>
                <a:latin typeface="Times New Roman" panose="02020603050405020304" pitchFamily="18" charset="0"/>
                <a:cs typeface="Times New Roman" panose="02020603050405020304" pitchFamily="18" charset="0"/>
              </a:rPr>
              <a:t>reactions have early transition states, it is unlikely that the difference </a:t>
            </a:r>
            <a:r>
              <a:rPr lang="en-US" sz="2000" dirty="0" smtClean="0">
                <a:solidFill>
                  <a:schemeClr val="tx1"/>
                </a:solidFill>
                <a:latin typeface="Times New Roman" panose="02020603050405020304" pitchFamily="18" charset="0"/>
                <a:cs typeface="Times New Roman" panose="02020603050405020304" pitchFamily="18" charset="0"/>
              </a:rPr>
              <a:t>in product </a:t>
            </a:r>
            <a:r>
              <a:rPr lang="en-US" sz="2000" dirty="0">
                <a:solidFill>
                  <a:schemeClr val="tx1"/>
                </a:solidFill>
                <a:latin typeface="Times New Roman" panose="02020603050405020304" pitchFamily="18" charset="0"/>
                <a:cs typeface="Times New Roman" panose="02020603050405020304" pitchFamily="18" charset="0"/>
              </a:rPr>
              <a:t>stability governs the competition</a:t>
            </a:r>
            <a:r>
              <a:rPr lang="en-US" sz="2000" dirty="0" smtClean="0">
                <a:solidFill>
                  <a:schemeClr val="tx1"/>
                </a:solidFill>
                <a:latin typeface="Times New Roman" panose="02020603050405020304" pitchFamily="18" charset="0"/>
                <a:cs typeface="Times New Roman" panose="02020603050405020304" pitchFamily="18" charset="0"/>
              </a:rPr>
              <a:t>.</a:t>
            </a:r>
          </a:p>
          <a:p>
            <a:pPr marL="0" indent="0" algn="just">
              <a:buNone/>
            </a:pPr>
            <a:r>
              <a:rPr lang="en-US" sz="2000" dirty="0" smtClean="0">
                <a:solidFill>
                  <a:schemeClr val="tx1"/>
                </a:solidFill>
                <a:latin typeface="Times New Roman" panose="02020603050405020304" pitchFamily="18" charset="0"/>
                <a:cs typeface="Times New Roman" panose="02020603050405020304" pitchFamily="18" charset="0"/>
              </a:rPr>
              <a:t> </a:t>
            </a:r>
          </a:p>
          <a:p>
            <a:pPr marL="0" indent="0" algn="just">
              <a:buNone/>
            </a:pPr>
            <a:r>
              <a:rPr lang="en-US" sz="2000" dirty="0" smtClean="0">
                <a:solidFill>
                  <a:schemeClr val="tx1"/>
                </a:solidFill>
                <a:latin typeface="Times New Roman" panose="02020603050405020304" pitchFamily="18" charset="0"/>
                <a:cs typeface="Times New Roman" panose="02020603050405020304" pitchFamily="18" charset="0"/>
              </a:rPr>
              <a:t>Instead</a:t>
            </a:r>
            <a:r>
              <a:rPr lang="en-US" sz="2000" dirty="0">
                <a:solidFill>
                  <a:schemeClr val="tx1"/>
                </a:solidFill>
                <a:latin typeface="Times New Roman" panose="02020603050405020304" pitchFamily="18" charset="0"/>
                <a:cs typeface="Times New Roman" panose="02020603050405020304" pitchFamily="18" charset="0"/>
              </a:rPr>
              <a:t>, the substi</a:t>
            </a:r>
            <a:r>
              <a:rPr lang="en-US" sz="2000" b="1" dirty="0">
                <a:solidFill>
                  <a:schemeClr val="tx1"/>
                </a:solidFill>
                <a:latin typeface="Times New Roman" panose="02020603050405020304" pitchFamily="18" charset="0"/>
                <a:cs typeface="Times New Roman" panose="02020603050405020304" pitchFamily="18" charset="0"/>
              </a:rPr>
              <a:t>t</a:t>
            </a:r>
            <a:r>
              <a:rPr lang="en-US" sz="2000" dirty="0">
                <a:solidFill>
                  <a:schemeClr val="tx1"/>
                </a:solidFill>
                <a:latin typeface="Times New Roman" panose="02020603050405020304" pitchFamily="18" charset="0"/>
                <a:cs typeface="Times New Roman" panose="02020603050405020304" pitchFamily="18" charset="0"/>
              </a:rPr>
              <a:t>ution process </a:t>
            </a:r>
            <a:r>
              <a:rPr lang="en-US" sz="2000" dirty="0" smtClean="0">
                <a:solidFill>
                  <a:schemeClr val="tx1"/>
                </a:solidFill>
                <a:latin typeface="Times New Roman" panose="02020603050405020304" pitchFamily="18" charset="0"/>
                <a:cs typeface="Times New Roman" panose="02020603050405020304" pitchFamily="18" charset="0"/>
              </a:rPr>
              <a:t>appears to </a:t>
            </a:r>
            <a:r>
              <a:rPr lang="en-US" sz="2000" dirty="0">
                <a:solidFill>
                  <a:schemeClr val="tx1"/>
                </a:solidFill>
                <a:latin typeface="Times New Roman" panose="02020603050405020304" pitchFamily="18" charset="0"/>
                <a:cs typeface="Times New Roman" panose="02020603050405020304" pitchFamily="18" charset="0"/>
              </a:rPr>
              <a:t>have a smaller </a:t>
            </a:r>
            <a:r>
              <a:rPr lang="en-US" sz="2000" i="1" dirty="0">
                <a:solidFill>
                  <a:schemeClr val="tx1"/>
                </a:solidFill>
                <a:latin typeface="Times New Roman" panose="02020603050405020304" pitchFamily="18" charset="0"/>
                <a:cs typeface="Times New Roman" panose="02020603050405020304" pitchFamily="18" charset="0"/>
              </a:rPr>
              <a:t>intrinsic </a:t>
            </a:r>
            <a:r>
              <a:rPr lang="en-US" sz="2000" i="1" dirty="0" smtClean="0">
                <a:solidFill>
                  <a:schemeClr val="tx1"/>
                </a:solidFill>
                <a:latin typeface="Times New Roman" panose="02020603050405020304" pitchFamily="18" charset="0"/>
                <a:cs typeface="Times New Roman" panose="02020603050405020304" pitchFamily="18" charset="0"/>
              </a:rPr>
              <a:t>barrier. </a:t>
            </a:r>
            <a:r>
              <a:rPr lang="en-US" sz="2000" dirty="0" smtClean="0">
                <a:solidFill>
                  <a:schemeClr val="tx1"/>
                </a:solidFill>
                <a:latin typeface="Times New Roman" panose="02020603050405020304" pitchFamily="18" charset="0"/>
                <a:cs typeface="Times New Roman" panose="02020603050405020304" pitchFamily="18" charset="0"/>
              </a:rPr>
              <a:t>The </a:t>
            </a:r>
            <a:r>
              <a:rPr lang="en-US" sz="2000" dirty="0">
                <a:solidFill>
                  <a:schemeClr val="tx1"/>
                </a:solidFill>
                <a:latin typeface="Times New Roman" panose="02020603050405020304" pitchFamily="18" charset="0"/>
                <a:cs typeface="Times New Roman" panose="02020603050405020304" pitchFamily="18" charset="0"/>
              </a:rPr>
              <a:t>elimination reaction appears to have a barrier that is 3–4 </a:t>
            </a:r>
            <a:r>
              <a:rPr lang="en-US" sz="2000" dirty="0" smtClean="0">
                <a:solidFill>
                  <a:schemeClr val="tx1"/>
                </a:solidFill>
                <a:latin typeface="Times New Roman" panose="02020603050405020304" pitchFamily="18" charset="0"/>
                <a:cs typeface="Times New Roman" panose="02020603050405020304" pitchFamily="18" charset="0"/>
              </a:rPr>
              <a:t>kcal higher</a:t>
            </a:r>
            <a:r>
              <a:rPr lang="en-US" sz="2000" dirty="0">
                <a:solidFill>
                  <a:schemeClr val="tx1"/>
                </a:solidFill>
                <a:latin typeface="Times New Roman" panose="02020603050405020304" pitchFamily="18" charset="0"/>
                <a:cs typeface="Times New Roman" panose="02020603050405020304" pitchFamily="18" charset="0"/>
              </a:rPr>
              <a:t>, at least for </a:t>
            </a:r>
            <a:r>
              <a:rPr lang="en-US" sz="2000" i="1" dirty="0">
                <a:solidFill>
                  <a:schemeClr val="tx1"/>
                </a:solidFill>
                <a:latin typeface="Times New Roman" panose="02020603050405020304" pitchFamily="18" charset="0"/>
                <a:cs typeface="Times New Roman" panose="02020603050405020304" pitchFamily="18" charset="0"/>
              </a:rPr>
              <a:t>sec</a:t>
            </a:r>
            <a:r>
              <a:rPr lang="en-US" sz="2000" dirty="0">
                <a:solidFill>
                  <a:schemeClr val="tx1"/>
                </a:solidFill>
                <a:latin typeface="Times New Roman" panose="02020603050405020304" pitchFamily="18" charset="0"/>
                <a:cs typeface="Times New Roman" panose="02020603050405020304" pitchFamily="18" charset="0"/>
              </a:rPr>
              <a:t>-benzylic </a:t>
            </a:r>
            <a:r>
              <a:rPr lang="en-US" sz="2000" dirty="0" smtClean="0">
                <a:solidFill>
                  <a:schemeClr val="tx1"/>
                </a:solidFill>
                <a:latin typeface="Times New Roman" panose="02020603050405020304" pitchFamily="18" charset="0"/>
                <a:cs typeface="Times New Roman" panose="02020603050405020304" pitchFamily="18" charset="0"/>
              </a:rPr>
              <a:t>systems</a:t>
            </a:r>
            <a:r>
              <a:rPr lang="en-US" sz="2000" dirty="0" smtClean="0">
                <a:latin typeface="Times New Roman" panose="02020603050405020304" pitchFamily="18" charset="0"/>
                <a:cs typeface="Times New Roman" panose="02020603050405020304" pitchFamily="18" charset="0"/>
              </a:rPr>
              <a:t>.</a:t>
            </a:r>
          </a:p>
          <a:p>
            <a:pPr algn="just"/>
            <a:endParaRPr lang="en-US" sz="2000" dirty="0" smtClean="0">
              <a:latin typeface="Times New Roman" panose="02020603050405020304" pitchFamily="18" charset="0"/>
              <a:cs typeface="Times New Roman" panose="02020603050405020304" pitchFamily="18" charset="0"/>
            </a:endParaRPr>
          </a:p>
          <a:p>
            <a:pPr marL="0" indent="0" algn="just">
              <a:buNone/>
            </a:pPr>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structural basis of this difference </a:t>
            </a:r>
            <a:r>
              <a:rPr lang="en-US" sz="2000" dirty="0" smtClean="0">
                <a:latin typeface="Times New Roman" panose="02020603050405020304" pitchFamily="18" charset="0"/>
                <a:cs typeface="Times New Roman" panose="02020603050405020304" pitchFamily="18" charset="0"/>
              </a:rPr>
              <a:t>has not </a:t>
            </a:r>
            <a:r>
              <a:rPr lang="en-US" sz="2000" dirty="0">
                <a:latin typeface="Times New Roman" panose="02020603050405020304" pitchFamily="18" charset="0"/>
                <a:cs typeface="Times New Roman" panose="02020603050405020304" pitchFamily="18" charset="0"/>
              </a:rPr>
              <a:t>been established, but it may be related to the fact that the elimination process </a:t>
            </a:r>
            <a:r>
              <a:rPr lang="en-US" sz="2000" dirty="0" smtClean="0">
                <a:latin typeface="Times New Roman" panose="02020603050405020304" pitchFamily="18" charset="0"/>
                <a:cs typeface="Times New Roman" panose="02020603050405020304" pitchFamily="18" charset="0"/>
              </a:rPr>
              <a:t>has a </a:t>
            </a:r>
            <a:r>
              <a:rPr lang="en-US" sz="2000" dirty="0">
                <a:latin typeface="Times New Roman" panose="02020603050405020304" pitchFamily="18" charset="0"/>
                <a:cs typeface="Times New Roman" panose="02020603050405020304" pitchFamily="18" charset="0"/>
              </a:rPr>
              <a:t>bond-breaking component, whereas substitution requires only bond formation.</a:t>
            </a:r>
          </a:p>
        </p:txBody>
      </p:sp>
      <p:sp>
        <p:nvSpPr>
          <p:cNvPr id="4" name="Slide Number Placeholder 3"/>
          <p:cNvSpPr>
            <a:spLocks noGrp="1"/>
          </p:cNvSpPr>
          <p:nvPr>
            <p:ph type="sldNum" sz="quarter" idx="12"/>
          </p:nvPr>
        </p:nvSpPr>
        <p:spPr/>
        <p:txBody>
          <a:bodyPr/>
          <a:lstStyle/>
          <a:p>
            <a:fld id="{E97799C9-84D9-46D2-A11E-BCF8A720529D}" type="slidenum">
              <a:rPr lang="en-US" smtClean="0"/>
              <a:t>171</a:t>
            </a:fld>
            <a:endParaRPr lang="en-US" dirty="0"/>
          </a:p>
        </p:txBody>
      </p:sp>
    </p:spTree>
    <p:extLst>
      <p:ext uri="{BB962C8B-B14F-4D97-AF65-F5344CB8AC3E}">
        <p14:creationId xmlns:p14="http://schemas.microsoft.com/office/powerpoint/2010/main" val="2444354942"/>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Mechanisms of Rearrangement of </a:t>
            </a:r>
            <a:r>
              <a:rPr lang="en-US" b="1" dirty="0" err="1"/>
              <a:t>Carbocations</a:t>
            </a:r>
            <a:endParaRPr lang="en-US" dirty="0"/>
          </a:p>
        </p:txBody>
      </p:sp>
      <p:sp>
        <p:nvSpPr>
          <p:cNvPr id="3" name="Content Placeholder 2"/>
          <p:cNvSpPr>
            <a:spLocks noGrp="1"/>
          </p:cNvSpPr>
          <p:nvPr>
            <p:ph idx="1"/>
          </p:nvPr>
        </p:nvSpPr>
        <p:spPr>
          <a:xfrm>
            <a:off x="831272" y="2556932"/>
            <a:ext cx="10532225" cy="3318936"/>
          </a:xfrm>
        </p:spPr>
        <p:txBody>
          <a:bodyPr>
            <a:normAutofit fontScale="92500" lnSpcReduction="20000"/>
          </a:bodyPr>
          <a:lstStyle/>
          <a:p>
            <a:pPr algn="just"/>
            <a:r>
              <a:rPr lang="en-US" sz="2000" dirty="0">
                <a:latin typeface="Times New Roman" panose="02020603050405020304" pitchFamily="18" charset="0"/>
                <a:cs typeface="Times New Roman" panose="02020603050405020304" pitchFamily="18" charset="0"/>
              </a:rPr>
              <a:t>The discussions of the behavior of carbocation intermediates in </a:t>
            </a:r>
            <a:r>
              <a:rPr lang="en-US" sz="2000" dirty="0" err="1">
                <a:latin typeface="Times New Roman" panose="02020603050405020304" pitchFamily="18" charset="0"/>
                <a:cs typeface="Times New Roman" panose="02020603050405020304" pitchFamily="18" charset="0"/>
              </a:rPr>
              <a:t>superacid</a:t>
            </a: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media and </a:t>
            </a:r>
            <a:r>
              <a:rPr lang="en-US" sz="2000" dirty="0">
                <a:latin typeface="Times New Roman" panose="02020603050405020304" pitchFamily="18" charset="0"/>
                <a:cs typeface="Times New Roman" panose="02020603050405020304" pitchFamily="18" charset="0"/>
              </a:rPr>
              <a:t>of neighboring-group participation have already provided examples of </a:t>
            </a:r>
            <a:r>
              <a:rPr lang="en-US" sz="2000" dirty="0" smtClean="0">
                <a:latin typeface="Times New Roman" panose="02020603050405020304" pitchFamily="18" charset="0"/>
                <a:cs typeface="Times New Roman" panose="02020603050405020304" pitchFamily="18" charset="0"/>
              </a:rPr>
              <a:t> carbocation rearrangements</a:t>
            </a:r>
            <a:r>
              <a:rPr lang="en-US" sz="2000" dirty="0">
                <a:latin typeface="Times New Roman" panose="02020603050405020304" pitchFamily="18" charset="0"/>
                <a:cs typeface="Times New Roman" panose="02020603050405020304" pitchFamily="18" charset="0"/>
              </a:rPr>
              <a:t>. This is a characteristic feature of </a:t>
            </a:r>
            <a:r>
              <a:rPr lang="en-US" sz="2000" dirty="0" err="1">
                <a:latin typeface="Times New Roman" panose="02020603050405020304" pitchFamily="18" charset="0"/>
                <a:cs typeface="Times New Roman" panose="02020603050405020304" pitchFamily="18" charset="0"/>
              </a:rPr>
              <a:t>carbocations</a:t>
            </a:r>
            <a:r>
              <a:rPr lang="en-US" sz="2000" dirty="0" smtClean="0">
                <a:latin typeface="Times New Roman" panose="02020603050405020304" pitchFamily="18" charset="0"/>
                <a:cs typeface="Times New Roman" panose="02020603050405020304" pitchFamily="18" charset="0"/>
              </a:rPr>
              <a:t>.</a:t>
            </a:r>
          </a:p>
          <a:p>
            <a:pPr algn="just"/>
            <a:endParaRPr lang="en-US" sz="2000" dirty="0">
              <a:latin typeface="Times New Roman" panose="02020603050405020304" pitchFamily="18" charset="0"/>
              <a:cs typeface="Times New Roman" panose="02020603050405020304" pitchFamily="18" charset="0"/>
            </a:endParaRPr>
          </a:p>
          <a:p>
            <a:pPr algn="just"/>
            <a:endParaRPr lang="en-US" sz="2000" dirty="0" smtClean="0">
              <a:latin typeface="Times New Roman" panose="02020603050405020304" pitchFamily="18" charset="0"/>
              <a:cs typeface="Times New Roman" panose="02020603050405020304" pitchFamily="18" charset="0"/>
            </a:endParaRPr>
          </a:p>
          <a:p>
            <a:pPr marL="0" indent="0" algn="just">
              <a:buNone/>
            </a:pPr>
            <a:r>
              <a:rPr lang="en-US" sz="2000" dirty="0" smtClean="0">
                <a:latin typeface="Times New Roman" panose="02020603050405020304" pitchFamily="18" charset="0"/>
                <a:cs typeface="Times New Roman" panose="02020603050405020304" pitchFamily="18" charset="0"/>
              </a:rPr>
              <a:t> </a:t>
            </a:r>
          </a:p>
          <a:p>
            <a:pPr marL="0" indent="0" algn="just">
              <a:buNone/>
            </a:pPr>
            <a:endParaRPr lang="en-US" sz="2000" dirty="0" smtClean="0">
              <a:latin typeface="Times New Roman" panose="02020603050405020304" pitchFamily="18" charset="0"/>
              <a:cs typeface="Times New Roman" panose="02020603050405020304" pitchFamily="18" charset="0"/>
            </a:endParaRPr>
          </a:p>
          <a:p>
            <a:pPr algn="just"/>
            <a:r>
              <a:rPr lang="en-US" sz="2000" dirty="0" smtClean="0">
                <a:latin typeface="Times New Roman" panose="02020603050405020304" pitchFamily="18" charset="0"/>
                <a:cs typeface="Times New Roman" panose="02020603050405020304" pitchFamily="18" charset="0"/>
              </a:rPr>
              <a:t>Rearrangements can occur </a:t>
            </a:r>
            <a:r>
              <a:rPr lang="en-US" sz="2000" dirty="0">
                <a:latin typeface="Times New Roman" panose="02020603050405020304" pitchFamily="18" charset="0"/>
                <a:cs typeface="Times New Roman" panose="02020603050405020304" pitchFamily="18" charset="0"/>
              </a:rPr>
              <a:t>by shift of a hydrogen or an alkyl, alkenyl, or aryl group. Rearrangement </a:t>
            </a:r>
            <a:r>
              <a:rPr lang="en-US" sz="2000" dirty="0" smtClean="0">
                <a:latin typeface="Times New Roman" panose="02020603050405020304" pitchFamily="18" charset="0"/>
                <a:cs typeface="Times New Roman" panose="02020603050405020304" pitchFamily="18" charset="0"/>
              </a:rPr>
              <a:t>creates a </a:t>
            </a:r>
            <a:r>
              <a:rPr lang="en-US" sz="2000" dirty="0">
                <a:latin typeface="Times New Roman" panose="02020603050405020304" pitchFamily="18" charset="0"/>
                <a:cs typeface="Times New Roman" panose="02020603050405020304" pitchFamily="18" charset="0"/>
              </a:rPr>
              <a:t>new carbocation with the positive charge located on the carbon atom from </a:t>
            </a:r>
            <a:r>
              <a:rPr lang="en-US" sz="2000" dirty="0" smtClean="0">
                <a:latin typeface="Times New Roman" panose="02020603050405020304" pitchFamily="18" charset="0"/>
                <a:cs typeface="Times New Roman" panose="02020603050405020304" pitchFamily="18" charset="0"/>
              </a:rPr>
              <a:t>which the </a:t>
            </a:r>
            <a:r>
              <a:rPr lang="en-US" sz="2000" dirty="0">
                <a:latin typeface="Times New Roman" panose="02020603050405020304" pitchFamily="18" charset="0"/>
                <a:cs typeface="Times New Roman" panose="02020603050405020304" pitchFamily="18" charset="0"/>
              </a:rPr>
              <a:t>migration occurred. 1,2-Shifts are the most common type of rearrangement.</a:t>
            </a:r>
          </a:p>
        </p:txBody>
      </p:sp>
      <p:pic>
        <p:nvPicPr>
          <p:cNvPr id="4" name="Picture 3"/>
          <p:cNvPicPr>
            <a:picLocks noChangeAspect="1"/>
          </p:cNvPicPr>
          <p:nvPr/>
        </p:nvPicPr>
        <p:blipFill>
          <a:blip r:embed="rId2"/>
          <a:stretch>
            <a:fillRect/>
          </a:stretch>
        </p:blipFill>
        <p:spPr>
          <a:xfrm>
            <a:off x="4937760" y="3275215"/>
            <a:ext cx="6425737" cy="1401077"/>
          </a:xfrm>
          <a:prstGeom prst="rect">
            <a:avLst/>
          </a:prstGeom>
        </p:spPr>
      </p:pic>
      <p:sp>
        <p:nvSpPr>
          <p:cNvPr id="5" name="Slide Number Placeholder 4"/>
          <p:cNvSpPr>
            <a:spLocks noGrp="1"/>
          </p:cNvSpPr>
          <p:nvPr>
            <p:ph type="sldNum" sz="quarter" idx="12"/>
          </p:nvPr>
        </p:nvSpPr>
        <p:spPr/>
        <p:txBody>
          <a:bodyPr/>
          <a:lstStyle/>
          <a:p>
            <a:fld id="{E97799C9-84D9-46D2-A11E-BCF8A720529D}" type="slidenum">
              <a:rPr lang="en-US" smtClean="0"/>
              <a:t>172</a:t>
            </a:fld>
            <a:endParaRPr lang="en-US" dirty="0"/>
          </a:p>
        </p:txBody>
      </p:sp>
    </p:spTree>
    <p:extLst>
      <p:ext uri="{BB962C8B-B14F-4D97-AF65-F5344CB8AC3E}">
        <p14:creationId xmlns:p14="http://schemas.microsoft.com/office/powerpoint/2010/main" val="3388171386"/>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46512" y="2398991"/>
            <a:ext cx="10498975" cy="3918682"/>
          </a:xfrm>
        </p:spPr>
        <p:txBody>
          <a:bodyPr>
            <a:normAutofit lnSpcReduction="10000"/>
          </a:bodyPr>
          <a:lstStyle/>
          <a:p>
            <a:pPr marL="0" indent="0" algn="just">
              <a:buNone/>
            </a:pPr>
            <a:r>
              <a:rPr lang="en-US" dirty="0">
                <a:latin typeface="Times New Roman" panose="02020603050405020304" pitchFamily="18" charset="0"/>
                <a:cs typeface="Times New Roman" panose="02020603050405020304" pitchFamily="18" charset="0"/>
              </a:rPr>
              <a:t>A thermodynamic driving force exists for rearrangement in the direction </a:t>
            </a:r>
            <a:r>
              <a:rPr lang="en-US" dirty="0" smtClean="0">
                <a:latin typeface="Times New Roman" panose="02020603050405020304" pitchFamily="18" charset="0"/>
                <a:cs typeface="Times New Roman" panose="02020603050405020304" pitchFamily="18" charset="0"/>
              </a:rPr>
              <a:t>of forming </a:t>
            </a:r>
            <a:r>
              <a:rPr lang="en-US" dirty="0">
                <a:latin typeface="Times New Roman" panose="02020603050405020304" pitchFamily="18" charset="0"/>
                <a:cs typeface="Times New Roman" panose="02020603050405020304" pitchFamily="18" charset="0"/>
              </a:rPr>
              <a:t>a more stable carbocation. Activation energies for migrations are small and </a:t>
            </a:r>
            <a:r>
              <a:rPr lang="en-US" dirty="0" smtClean="0">
                <a:latin typeface="Times New Roman" panose="02020603050405020304" pitchFamily="18" charset="0"/>
                <a:cs typeface="Times New Roman" panose="02020603050405020304" pitchFamily="18" charset="0"/>
              </a:rPr>
              <a:t>it is </a:t>
            </a:r>
            <a:r>
              <a:rPr lang="en-US" dirty="0">
                <a:latin typeface="Times New Roman" panose="02020603050405020304" pitchFamily="18" charset="0"/>
                <a:cs typeface="Times New Roman" panose="02020603050405020304" pitchFamily="18" charset="0"/>
              </a:rPr>
              <a:t>not uncommon to observe overall rearrangements that involve individual steps </a:t>
            </a:r>
            <a:r>
              <a:rPr lang="en-US" dirty="0" smtClean="0">
                <a:latin typeface="Times New Roman" panose="02020603050405020304" pitchFamily="18" charset="0"/>
                <a:cs typeface="Times New Roman" panose="02020603050405020304" pitchFamily="18" charset="0"/>
              </a:rPr>
              <a:t>that proceed </a:t>
            </a:r>
            <a:r>
              <a:rPr lang="en-US" dirty="0">
                <a:latin typeface="Times New Roman" panose="02020603050405020304" pitchFamily="18" charset="0"/>
                <a:cs typeface="Times New Roman" panose="02020603050405020304" pitchFamily="18" charset="0"/>
              </a:rPr>
              <a:t>from a more stable to a less stable species. </a:t>
            </a:r>
            <a:endParaRPr lang="en-US" dirty="0" smtClean="0">
              <a:latin typeface="Times New Roman" panose="02020603050405020304" pitchFamily="18" charset="0"/>
              <a:cs typeface="Times New Roman" panose="02020603050405020304" pitchFamily="18" charset="0"/>
            </a:endParaRPr>
          </a:p>
          <a:p>
            <a:pPr marL="0" indent="0" algn="just">
              <a:buNone/>
            </a:pPr>
            <a:endParaRPr lang="en-US" dirty="0" smtClean="0">
              <a:latin typeface="Times New Roman" panose="02020603050405020304" pitchFamily="18" charset="0"/>
              <a:cs typeface="Times New Roman" panose="02020603050405020304" pitchFamily="18" charset="0"/>
            </a:endParaRPr>
          </a:p>
          <a:p>
            <a:pPr marL="0" indent="0" algn="just">
              <a:buNone/>
            </a:pPr>
            <a:r>
              <a:rPr lang="en-US" dirty="0" smtClean="0">
                <a:latin typeface="Times New Roman" panose="02020603050405020304" pitchFamily="18" charset="0"/>
                <a:cs typeface="Times New Roman" panose="02020603050405020304" pitchFamily="18" charset="0"/>
              </a:rPr>
              <a:t>Thus</a:t>
            </a:r>
            <a:r>
              <a:rPr lang="en-US" dirty="0">
                <a:latin typeface="Times New Roman" panose="02020603050405020304" pitchFamily="18" charset="0"/>
                <a:cs typeface="Times New Roman" panose="02020603050405020304" pitchFamily="18" charset="0"/>
              </a:rPr>
              <a:t>, while rearrangement of </a:t>
            </a:r>
            <a:r>
              <a:rPr lang="en-US" dirty="0" smtClean="0">
                <a:latin typeface="Times New Roman" panose="02020603050405020304" pitchFamily="18" charset="0"/>
                <a:cs typeface="Times New Roman" panose="02020603050405020304" pitchFamily="18" charset="0"/>
              </a:rPr>
              <a:t>a tertiary </a:t>
            </a:r>
            <a:r>
              <a:rPr lang="en-US" dirty="0">
                <a:latin typeface="Times New Roman" panose="02020603050405020304" pitchFamily="18" charset="0"/>
                <a:cs typeface="Times New Roman" panose="02020603050405020304" pitchFamily="18" charset="0"/>
              </a:rPr>
              <a:t>to a secondary cation is endothermic by about 10 kcal/</a:t>
            </a:r>
            <a:r>
              <a:rPr lang="en-US" dirty="0" err="1">
                <a:latin typeface="Times New Roman" panose="02020603050405020304" pitchFamily="18" charset="0"/>
                <a:cs typeface="Times New Roman" panose="02020603050405020304" pitchFamily="18" charset="0"/>
              </a:rPr>
              <a:t>mol</a:t>
            </a:r>
            <a:r>
              <a:rPr lang="en-US" dirty="0">
                <a:latin typeface="Times New Roman" panose="02020603050405020304" pitchFamily="18" charset="0"/>
                <a:cs typeface="Times New Roman" panose="02020603050405020304" pitchFamily="18" charset="0"/>
              </a:rPr>
              <a:t>, this barrier is </a:t>
            </a:r>
            <a:r>
              <a:rPr lang="en-US" dirty="0" smtClean="0">
                <a:latin typeface="Times New Roman" panose="02020603050405020304" pitchFamily="18" charset="0"/>
                <a:cs typeface="Times New Roman" panose="02020603050405020304" pitchFamily="18" charset="0"/>
              </a:rPr>
              <a:t>not prohibitive </a:t>
            </a:r>
            <a:r>
              <a:rPr lang="en-US" dirty="0">
                <a:latin typeface="Times New Roman" panose="02020603050405020304" pitchFamily="18" charset="0"/>
                <a:cs typeface="Times New Roman" panose="02020603050405020304" pitchFamily="18" charset="0"/>
              </a:rPr>
              <a:t>if the rearrangement can eventually lead to a more stable cation. </a:t>
            </a:r>
            <a:r>
              <a:rPr lang="en-US" dirty="0" smtClean="0">
                <a:latin typeface="Times New Roman" panose="02020603050405020304" pitchFamily="18" charset="0"/>
                <a:cs typeface="Times New Roman" panose="02020603050405020304" pitchFamily="18" charset="0"/>
              </a:rPr>
              <a:t>Formation of </a:t>
            </a:r>
            <a:r>
              <a:rPr lang="en-US" dirty="0">
                <a:latin typeface="Times New Roman" panose="02020603050405020304" pitchFamily="18" charset="0"/>
                <a:cs typeface="Times New Roman" panose="02020603050405020304" pitchFamily="18" charset="0"/>
              </a:rPr>
              <a:t>primary cations by rearrangement is less likely to occur, since the primary </a:t>
            </a:r>
            <a:r>
              <a:rPr lang="en-US" dirty="0" smtClean="0">
                <a:latin typeface="Times New Roman" panose="02020603050405020304" pitchFamily="18" charset="0"/>
                <a:cs typeface="Times New Roman" panose="02020603050405020304" pitchFamily="18" charset="0"/>
              </a:rPr>
              <a:t>ions are </a:t>
            </a:r>
            <a:r>
              <a:rPr lang="en-US" dirty="0">
                <a:latin typeface="Times New Roman" panose="02020603050405020304" pitchFamily="18" charset="0"/>
                <a:cs typeface="Times New Roman" panose="02020603050405020304" pitchFamily="18" charset="0"/>
              </a:rPr>
              <a:t>∼ 15 and ∼ 25 kcal/</a:t>
            </a:r>
            <a:r>
              <a:rPr lang="en-US" dirty="0" err="1">
                <a:latin typeface="Times New Roman" panose="02020603050405020304" pitchFamily="18" charset="0"/>
                <a:cs typeface="Times New Roman" panose="02020603050405020304" pitchFamily="18" charset="0"/>
              </a:rPr>
              <a:t>mol</a:t>
            </a:r>
            <a:r>
              <a:rPr lang="en-US" dirty="0">
                <a:latin typeface="Times New Roman" panose="02020603050405020304" pitchFamily="18" charset="0"/>
                <a:cs typeface="Times New Roman" panose="02020603050405020304" pitchFamily="18" charset="0"/>
              </a:rPr>
              <a:t> higher in energy than secondary and tertiary cations</a:t>
            </a:r>
            <a:r>
              <a:rPr lang="en-US" dirty="0" smtClean="0">
                <a:latin typeface="Times New Roman" panose="02020603050405020304" pitchFamily="18" charset="0"/>
                <a:cs typeface="Times New Roman" panose="02020603050405020304" pitchFamily="18" charset="0"/>
              </a:rPr>
              <a:t>, respectively</a:t>
            </a:r>
            <a:r>
              <a:rPr lang="en-US" dirty="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pPr marL="0" indent="0" algn="just">
              <a:buNone/>
            </a:pPr>
            <a:endParaRPr lang="en-US" dirty="0" smtClean="0">
              <a:latin typeface="Times New Roman" panose="02020603050405020304" pitchFamily="18" charset="0"/>
              <a:cs typeface="Times New Roman" panose="02020603050405020304" pitchFamily="18" charset="0"/>
            </a:endParaRPr>
          </a:p>
          <a:p>
            <a:pPr marL="0" indent="0" algn="just">
              <a:buNone/>
            </a:pPr>
            <a:endParaRPr lang="en-US"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3557847" y="1413623"/>
            <a:ext cx="5237017" cy="872376"/>
          </a:xfrm>
          <a:prstGeom prst="rect">
            <a:avLst/>
          </a:prstGeom>
        </p:spPr>
      </p:pic>
      <p:sp>
        <p:nvSpPr>
          <p:cNvPr id="5" name="Slide Number Placeholder 4"/>
          <p:cNvSpPr>
            <a:spLocks noGrp="1"/>
          </p:cNvSpPr>
          <p:nvPr>
            <p:ph type="sldNum" sz="quarter" idx="12"/>
          </p:nvPr>
        </p:nvSpPr>
        <p:spPr/>
        <p:txBody>
          <a:bodyPr/>
          <a:lstStyle/>
          <a:p>
            <a:fld id="{E97799C9-84D9-46D2-A11E-BCF8A720529D}" type="slidenum">
              <a:rPr lang="en-US" smtClean="0"/>
              <a:t>173</a:t>
            </a:fld>
            <a:endParaRPr lang="en-US" dirty="0"/>
          </a:p>
        </p:txBody>
      </p:sp>
    </p:spTree>
    <p:extLst>
      <p:ext uri="{BB962C8B-B14F-4D97-AF65-F5344CB8AC3E}">
        <p14:creationId xmlns:p14="http://schemas.microsoft.com/office/powerpoint/2010/main" val="1516163472"/>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21574" y="2432241"/>
            <a:ext cx="10548851" cy="3636050"/>
          </a:xfrm>
        </p:spPr>
        <p:txBody>
          <a:bodyPr>
            <a:normAutofit fontScale="85000" lnSpcReduction="10000"/>
          </a:bodyPr>
          <a:lstStyle/>
          <a:p>
            <a:r>
              <a:rPr lang="en-US" dirty="0" smtClean="0">
                <a:latin typeface="Times New Roman" panose="02020603050405020304" pitchFamily="18" charset="0"/>
                <a:cs typeface="Times New Roman" panose="02020603050405020304" pitchFamily="18" charset="0"/>
              </a:rPr>
              <a:t>Rearrangements can occur through </a:t>
            </a:r>
            <a:r>
              <a:rPr lang="en-US" i="1" dirty="0" smtClean="0">
                <a:latin typeface="Times New Roman" panose="02020603050405020304" pitchFamily="18" charset="0"/>
                <a:cs typeface="Times New Roman" panose="02020603050405020304" pitchFamily="18" charset="0"/>
              </a:rPr>
              <a:t>bridged intermediates or transition structures </a:t>
            </a:r>
            <a:r>
              <a:rPr lang="en-US" dirty="0" smtClean="0">
                <a:latin typeface="Times New Roman" panose="02020603050405020304" pitchFamily="18" charset="0"/>
                <a:cs typeface="Times New Roman" panose="02020603050405020304" pitchFamily="18" charset="0"/>
              </a:rPr>
              <a:t>that are lower in energy than primary </a:t>
            </a:r>
            <a:r>
              <a:rPr lang="en-US" dirty="0" err="1" smtClean="0">
                <a:latin typeface="Times New Roman" panose="02020603050405020304" pitchFamily="18" charset="0"/>
                <a:cs typeface="Times New Roman" panose="02020603050405020304" pitchFamily="18" charset="0"/>
              </a:rPr>
              <a:t>carbocations</a:t>
            </a:r>
            <a:r>
              <a:rPr lang="en-US" dirty="0" smtClean="0">
                <a:latin typeface="Times New Roman" panose="02020603050405020304" pitchFamily="18" charset="0"/>
                <a:cs typeface="Times New Roman" panose="02020603050405020304" pitchFamily="18" charset="0"/>
              </a:rPr>
              <a:t> and comparable to secondary ions. The barriers for conversion to ions of greater (or equal) stability are very low and rearrangements occur very rapidly. </a:t>
            </a:r>
          </a:p>
          <a:p>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For example, in </a:t>
            </a:r>
            <a:r>
              <a:rPr lang="en-US" dirty="0" err="1" smtClean="0">
                <a:latin typeface="Times New Roman" panose="02020603050405020304" pitchFamily="18" charset="0"/>
                <a:cs typeface="Times New Roman" panose="02020603050405020304" pitchFamily="18" charset="0"/>
              </a:rPr>
              <a:t>superacid</a:t>
            </a:r>
            <a:r>
              <a:rPr lang="en-US" dirty="0" smtClean="0">
                <a:latin typeface="Times New Roman" panose="02020603050405020304" pitchFamily="18" charset="0"/>
                <a:cs typeface="Times New Roman" panose="02020603050405020304" pitchFamily="18" charset="0"/>
              </a:rPr>
              <a:t> media at −160  </a:t>
            </a:r>
            <a:r>
              <a:rPr lang="en-US" baseline="30000" dirty="0" err="1" smtClean="0">
                <a:latin typeface="Times New Roman" panose="02020603050405020304" pitchFamily="18" charset="0"/>
                <a:cs typeface="Times New Roman" panose="02020603050405020304" pitchFamily="18" charset="0"/>
              </a:rPr>
              <a:t>o</a:t>
            </a:r>
            <a:r>
              <a:rPr lang="en-US" dirty="0" err="1" smtClean="0">
                <a:latin typeface="Times New Roman" panose="02020603050405020304" pitchFamily="18" charset="0"/>
                <a:cs typeface="Times New Roman" panose="02020603050405020304" pitchFamily="18" charset="0"/>
              </a:rPr>
              <a:t>C</a:t>
            </a:r>
            <a:r>
              <a:rPr lang="en-US" dirty="0" smtClean="0">
                <a:latin typeface="Times New Roman" panose="02020603050405020304" pitchFamily="18" charset="0"/>
                <a:cs typeface="Times New Roman" panose="02020603050405020304" pitchFamily="18" charset="0"/>
              </a:rPr>
              <a:t>, the equilibration of the five methyl groups of the 2,3,3-trimethylbutyl cation by methyl shift is so fast that the barrier must be less than 5 kcal/mol.</a:t>
            </a:r>
            <a:r>
              <a:rPr lang="en-US" dirty="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While </a:t>
            </a:r>
            <a:r>
              <a:rPr lang="en-US" dirty="0">
                <a:latin typeface="Times New Roman" panose="02020603050405020304" pitchFamily="18" charset="0"/>
                <a:cs typeface="Times New Roman" panose="02020603050405020304" pitchFamily="18" charset="0"/>
              </a:rPr>
              <a:t>many rearrangements can be formulated as a series of 1,2-shifts, both isotopic tracer studies and computational work have demonstrated the involvement of other species—bridged ions in which hydride or alkyl groups are partially bound to two other carbons. </a:t>
            </a:r>
          </a:p>
          <a:p>
            <a:endParaRPr lang="en-US" dirty="0" smtClean="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2"/>
          </p:nvPr>
        </p:nvSpPr>
        <p:spPr/>
        <p:txBody>
          <a:bodyPr/>
          <a:lstStyle/>
          <a:p>
            <a:fld id="{E97799C9-84D9-46D2-A11E-BCF8A720529D}" type="slidenum">
              <a:rPr lang="en-US" smtClean="0"/>
              <a:t>174</a:t>
            </a:fld>
            <a:endParaRPr lang="en-US" dirty="0"/>
          </a:p>
        </p:txBody>
      </p:sp>
    </p:spTree>
    <p:extLst>
      <p:ext uri="{BB962C8B-B14F-4D97-AF65-F5344CB8AC3E}">
        <p14:creationId xmlns:p14="http://schemas.microsoft.com/office/powerpoint/2010/main" val="1429653617"/>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72836" y="2556932"/>
            <a:ext cx="10449099" cy="3318936"/>
          </a:xfrm>
        </p:spPr>
        <p:txBody>
          <a:bodyPr>
            <a:normAutofit/>
          </a:bodyPr>
          <a:lstStyle/>
          <a:p>
            <a:r>
              <a:rPr lang="en-US" sz="2000" dirty="0" smtClean="0">
                <a:latin typeface="Times New Roman" panose="02020603050405020304" pitchFamily="18" charset="0"/>
                <a:cs typeface="Times New Roman" panose="02020603050405020304" pitchFamily="18" charset="0"/>
              </a:rPr>
              <a:t>These </a:t>
            </a:r>
            <a:r>
              <a:rPr lang="en-US" sz="2000" dirty="0">
                <a:latin typeface="Times New Roman" panose="02020603050405020304" pitchFamily="18" charset="0"/>
                <a:cs typeface="Times New Roman" panose="02020603050405020304" pitchFamily="18" charset="0"/>
              </a:rPr>
              <a:t>can be transition structures for hydride and alkyl group shifts</a:t>
            </a:r>
            <a:r>
              <a:rPr lang="en-US" sz="2000" dirty="0" smtClean="0">
                <a:latin typeface="Times New Roman" panose="02020603050405020304" pitchFamily="18" charset="0"/>
                <a:cs typeface="Times New Roman" panose="02020603050405020304" pitchFamily="18" charset="0"/>
              </a:rPr>
              <a:t>, but </a:t>
            </a:r>
            <a:r>
              <a:rPr lang="en-US" sz="2000" dirty="0">
                <a:latin typeface="Times New Roman" panose="02020603050405020304" pitchFamily="18" charset="0"/>
                <a:cs typeface="Times New Roman" panose="02020603050405020304" pitchFamily="18" charset="0"/>
              </a:rPr>
              <a:t>in some cases they may be intermediates. The alkyl-bridged structures can also </a:t>
            </a:r>
            <a:r>
              <a:rPr lang="en-US" sz="2000" dirty="0" smtClean="0">
                <a:latin typeface="Times New Roman" panose="02020603050405020304" pitchFamily="18" charset="0"/>
                <a:cs typeface="Times New Roman" panose="02020603050405020304" pitchFamily="18" charset="0"/>
              </a:rPr>
              <a:t>be described </a:t>
            </a:r>
            <a:r>
              <a:rPr lang="en-US" sz="2000" dirty="0">
                <a:latin typeface="Times New Roman" panose="02020603050405020304" pitchFamily="18" charset="0"/>
                <a:cs typeface="Times New Roman" panose="02020603050405020304" pitchFamily="18" charset="0"/>
              </a:rPr>
              <a:t>as “corner-protonated” cyclopropanes, since if the bridging C−C bonds </a:t>
            </a:r>
            <a:r>
              <a:rPr lang="en-US" sz="2000" dirty="0" smtClean="0">
                <a:latin typeface="Times New Roman" panose="02020603050405020304" pitchFamily="18" charset="0"/>
                <a:cs typeface="Times New Roman" panose="02020603050405020304" pitchFamily="18" charset="0"/>
              </a:rPr>
              <a:t>are considered </a:t>
            </a:r>
            <a:r>
              <a:rPr lang="en-US" sz="2000" dirty="0">
                <a:latin typeface="Times New Roman" panose="02020603050405020304" pitchFamily="18" charset="0"/>
                <a:cs typeface="Times New Roman" panose="02020603050405020304" pitchFamily="18" charset="0"/>
              </a:rPr>
              <a:t>to be fully formed, there is an “extra” proton on the bridging alkyl group</a:t>
            </a:r>
            <a:r>
              <a:rPr lang="en-US" sz="2000" dirty="0" smtClean="0">
                <a:latin typeface="Times New Roman" panose="02020603050405020304" pitchFamily="18" charset="0"/>
                <a:cs typeface="Times New Roman" panose="02020603050405020304" pitchFamily="18" charset="0"/>
              </a:rPr>
              <a:t>. </a:t>
            </a:r>
          </a:p>
          <a:p>
            <a:r>
              <a:rPr lang="en-US" sz="2000" dirty="0" smtClean="0">
                <a:latin typeface="Times New Roman" panose="02020603050405020304" pitchFamily="18" charset="0"/>
                <a:cs typeface="Times New Roman" panose="02020603050405020304" pitchFamily="18" charset="0"/>
              </a:rPr>
              <a:t>Another </a:t>
            </a:r>
            <a:r>
              <a:rPr lang="en-US" sz="2000" dirty="0">
                <a:latin typeface="Times New Roman" panose="02020603050405020304" pitchFamily="18" charset="0"/>
                <a:cs typeface="Times New Roman" panose="02020603050405020304" pitchFamily="18" charset="0"/>
              </a:rPr>
              <a:t>possible type of structure is called an “edge-protonated” cyclopropane. </a:t>
            </a:r>
            <a:r>
              <a:rPr lang="en-US" sz="2000" dirty="0" smtClean="0">
                <a:latin typeface="Times New Roman" panose="02020603050405020304" pitchFamily="18" charset="0"/>
                <a:cs typeface="Times New Roman" panose="02020603050405020304" pitchFamily="18" charset="0"/>
              </a:rPr>
              <a:t>The carbon-carbon </a:t>
            </a:r>
            <a:r>
              <a:rPr lang="en-US" sz="2000" dirty="0">
                <a:latin typeface="Times New Roman" panose="02020603050405020304" pitchFamily="18" charset="0"/>
                <a:cs typeface="Times New Roman" panose="02020603050405020304" pitchFamily="18" charset="0"/>
              </a:rPr>
              <a:t>bonds are depicted as fully formed, with the “extra” proton </a:t>
            </a:r>
            <a:r>
              <a:rPr lang="en-US" sz="2000" dirty="0" smtClean="0">
                <a:latin typeface="Times New Roman" panose="02020603050405020304" pitchFamily="18" charset="0"/>
                <a:cs typeface="Times New Roman" panose="02020603050405020304" pitchFamily="18" charset="0"/>
              </a:rPr>
              <a:t>associated with </a:t>
            </a:r>
            <a:r>
              <a:rPr lang="en-US" sz="2000" dirty="0">
                <a:latin typeface="Times New Roman" panose="02020603050405020304" pitchFamily="18" charset="0"/>
                <a:cs typeface="Times New Roman" panose="02020603050405020304" pitchFamily="18" charset="0"/>
              </a:rPr>
              <a:t>one of the “bent” bonds.</a:t>
            </a:r>
          </a:p>
        </p:txBody>
      </p:sp>
      <p:pic>
        <p:nvPicPr>
          <p:cNvPr id="4" name="Picture 3"/>
          <p:cNvPicPr>
            <a:picLocks noChangeAspect="1"/>
          </p:cNvPicPr>
          <p:nvPr/>
        </p:nvPicPr>
        <p:blipFill>
          <a:blip r:embed="rId2"/>
          <a:stretch>
            <a:fillRect/>
          </a:stretch>
        </p:blipFill>
        <p:spPr>
          <a:xfrm>
            <a:off x="2194562" y="742296"/>
            <a:ext cx="7664334" cy="1679170"/>
          </a:xfrm>
          <a:prstGeom prst="rect">
            <a:avLst/>
          </a:prstGeom>
        </p:spPr>
      </p:pic>
      <p:sp>
        <p:nvSpPr>
          <p:cNvPr id="5" name="Slide Number Placeholder 4"/>
          <p:cNvSpPr>
            <a:spLocks noGrp="1"/>
          </p:cNvSpPr>
          <p:nvPr>
            <p:ph type="sldNum" sz="quarter" idx="12"/>
          </p:nvPr>
        </p:nvSpPr>
        <p:spPr/>
        <p:txBody>
          <a:bodyPr/>
          <a:lstStyle/>
          <a:p>
            <a:fld id="{E97799C9-84D9-46D2-A11E-BCF8A720529D}" type="slidenum">
              <a:rPr lang="en-US" smtClean="0"/>
              <a:t>175</a:t>
            </a:fld>
            <a:endParaRPr lang="en-US" dirty="0"/>
          </a:p>
        </p:txBody>
      </p:sp>
    </p:spTree>
    <p:extLst>
      <p:ext uri="{BB962C8B-B14F-4D97-AF65-F5344CB8AC3E}">
        <p14:creationId xmlns:p14="http://schemas.microsoft.com/office/powerpoint/2010/main" val="2397300471"/>
      </p:ext>
    </p:extLst>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14647" y="2556931"/>
            <a:ext cx="10598728" cy="3735803"/>
          </a:xfrm>
        </p:spPr>
        <p:txBody>
          <a:bodyPr>
            <a:normAutofit fontScale="77500" lnSpcReduction="20000"/>
          </a:bodyPr>
          <a:lstStyle/>
          <a:p>
            <a:pPr algn="just"/>
            <a:r>
              <a:rPr lang="en-US" dirty="0">
                <a:latin typeface="Times New Roman" panose="02020603050405020304" pitchFamily="18" charset="0"/>
                <a:cs typeface="Times New Roman" panose="02020603050405020304" pitchFamily="18" charset="0"/>
              </a:rPr>
              <a:t>Theoretical calculations, structural studies under stable ion conditions, and </a:t>
            </a:r>
            <a:r>
              <a:rPr lang="en-US" dirty="0" smtClean="0">
                <a:latin typeface="Times New Roman" panose="02020603050405020304" pitchFamily="18" charset="0"/>
                <a:cs typeface="Times New Roman" panose="02020603050405020304" pitchFamily="18" charset="0"/>
              </a:rPr>
              <a:t>product and </a:t>
            </a:r>
            <a:r>
              <a:rPr lang="en-US" dirty="0">
                <a:latin typeface="Times New Roman" panose="02020603050405020304" pitchFamily="18" charset="0"/>
                <a:cs typeface="Times New Roman" panose="02020603050405020304" pitchFamily="18" charset="0"/>
              </a:rPr>
              <a:t>mechanistic studies of reactions in solution have all been applied to </a:t>
            </a:r>
            <a:r>
              <a:rPr lang="en-US" dirty="0" smtClean="0">
                <a:latin typeface="Times New Roman" panose="02020603050405020304" pitchFamily="18" charset="0"/>
                <a:cs typeface="Times New Roman" panose="02020603050405020304" pitchFamily="18" charset="0"/>
              </a:rPr>
              <a:t>understanding the </a:t>
            </a:r>
            <a:r>
              <a:rPr lang="en-US" dirty="0">
                <a:latin typeface="Times New Roman" panose="02020603050405020304" pitchFamily="18" charset="0"/>
                <a:cs typeface="Times New Roman" panose="02020603050405020304" pitchFamily="18" charset="0"/>
              </a:rPr>
              <a:t>nature of the intermediates involved in carbocation rearrangements. The </a:t>
            </a:r>
            <a:r>
              <a:rPr lang="en-US" dirty="0" smtClean="0">
                <a:latin typeface="Times New Roman" panose="02020603050405020304" pitchFamily="18" charset="0"/>
                <a:cs typeface="Times New Roman" panose="02020603050405020304" pitchFamily="18" charset="0"/>
              </a:rPr>
              <a:t>energy surface </a:t>
            </a:r>
            <a:r>
              <a:rPr lang="en-US" dirty="0">
                <a:latin typeface="Times New Roman" panose="02020603050405020304" pitchFamily="18" charset="0"/>
                <a:cs typeface="Times New Roman" panose="02020603050405020304" pitchFamily="18" charset="0"/>
              </a:rPr>
              <a:t>for </a:t>
            </a:r>
            <a:r>
              <a:rPr lang="en-US" dirty="0" smtClean="0">
                <a:latin typeface="Times New Roman" panose="02020603050405020304" pitchFamily="18" charset="0"/>
                <a:cs typeface="Times New Roman" panose="02020603050405020304" pitchFamily="18" charset="0"/>
              </a:rPr>
              <a:t>C</a:t>
            </a:r>
            <a:r>
              <a:rPr lang="en-US" baseline="-25000" dirty="0" smtClean="0">
                <a:latin typeface="Times New Roman" panose="02020603050405020304" pitchFamily="18" charset="0"/>
                <a:cs typeface="Times New Roman" panose="02020603050405020304" pitchFamily="18" charset="0"/>
              </a:rPr>
              <a:t>3</a:t>
            </a:r>
            <a:r>
              <a:rPr lang="en-US" dirty="0" smtClean="0">
                <a:latin typeface="Times New Roman" panose="02020603050405020304" pitchFamily="18" charset="0"/>
                <a:cs typeface="Times New Roman" panose="02020603050405020304" pitchFamily="18" charset="0"/>
              </a:rPr>
              <a:t>H</a:t>
            </a:r>
            <a:r>
              <a:rPr lang="en-US" baseline="-25000" dirty="0" smtClean="0">
                <a:latin typeface="Times New Roman" panose="02020603050405020304" pitchFamily="18" charset="0"/>
                <a:cs typeface="Times New Roman" panose="02020603050405020304" pitchFamily="18" charset="0"/>
              </a:rPr>
              <a:t>7</a:t>
            </a:r>
            <a:r>
              <a:rPr lang="en-US" baseline="30000"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in the gas phase has been calculated at the MP4/6-311G∗∗ level. </a:t>
            </a:r>
            <a:r>
              <a:rPr lang="en-US" dirty="0" smtClean="0">
                <a:latin typeface="Times New Roman" panose="02020603050405020304" pitchFamily="18" charset="0"/>
                <a:cs typeface="Times New Roman" panose="02020603050405020304" pitchFamily="18" charset="0"/>
              </a:rPr>
              <a:t>The 1- </a:t>
            </a:r>
            <a:r>
              <a:rPr lang="en-US" dirty="0">
                <a:latin typeface="Times New Roman" panose="02020603050405020304" pitchFamily="18" charset="0"/>
                <a:cs typeface="Times New Roman" panose="02020603050405020304" pitchFamily="18" charset="0"/>
              </a:rPr>
              <a:t>and 2-propyl cations and corner- and edge-protonated cyclopropane structures </a:t>
            </a:r>
            <a:r>
              <a:rPr lang="en-US" dirty="0" smtClean="0">
                <a:latin typeface="Times New Roman" panose="02020603050405020304" pitchFamily="18" charset="0"/>
                <a:cs typeface="Times New Roman" panose="02020603050405020304" pitchFamily="18" charset="0"/>
              </a:rPr>
              <a:t>were compared.</a:t>
            </a:r>
          </a:p>
          <a:p>
            <a:pPr algn="just"/>
            <a:endParaRPr lang="en-US" dirty="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 secondary carbocation was found to be the most stable </a:t>
            </a:r>
            <a:r>
              <a:rPr lang="en-US" dirty="0" smtClean="0">
                <a:latin typeface="Times New Roman" panose="02020603050405020304" pitchFamily="18" charset="0"/>
                <a:cs typeface="Times New Roman" panose="02020603050405020304" pitchFamily="18" charset="0"/>
              </a:rPr>
              <a:t>structure. Hydrogen </a:t>
            </a:r>
            <a:r>
              <a:rPr lang="en-US" dirty="0">
                <a:latin typeface="Times New Roman" panose="02020603050405020304" pitchFamily="18" charset="0"/>
                <a:cs typeface="Times New Roman" panose="02020603050405020304" pitchFamily="18" charset="0"/>
              </a:rPr>
              <a:t>migration was found to occur through a process that involves the </a:t>
            </a:r>
            <a:r>
              <a:rPr lang="en-US" dirty="0" smtClean="0">
                <a:latin typeface="Times New Roman" panose="02020603050405020304" pitchFamily="18" charset="0"/>
                <a:cs typeface="Times New Roman" panose="02020603050405020304" pitchFamily="18" charset="0"/>
              </a:rPr>
              <a:t>corner protonated cyclopropane </a:t>
            </a:r>
            <a:r>
              <a:rPr lang="en-US" dirty="0">
                <a:latin typeface="Times New Roman" panose="02020603050405020304" pitchFamily="18" charset="0"/>
                <a:cs typeface="Times New Roman" panose="02020603050405020304" pitchFamily="18" charset="0"/>
              </a:rPr>
              <a:t>species. Similar conclusions were drawn at the G2 and </a:t>
            </a:r>
            <a:r>
              <a:rPr lang="en-US" dirty="0" smtClean="0">
                <a:latin typeface="Times New Roman" panose="02020603050405020304" pitchFamily="18" charset="0"/>
                <a:cs typeface="Times New Roman" panose="02020603050405020304" pitchFamily="18" charset="0"/>
              </a:rPr>
              <a:t>B3LYP levels </a:t>
            </a:r>
            <a:r>
              <a:rPr lang="en-US" dirty="0">
                <a:latin typeface="Times New Roman" panose="02020603050405020304" pitchFamily="18" charset="0"/>
                <a:cs typeface="Times New Roman" panose="02020603050405020304" pitchFamily="18" charset="0"/>
              </a:rPr>
              <a:t>of </a:t>
            </a:r>
            <a:r>
              <a:rPr lang="en-US" dirty="0" smtClean="0">
                <a:latin typeface="Times New Roman" panose="02020603050405020304" pitchFamily="18" charset="0"/>
                <a:cs typeface="Times New Roman" panose="02020603050405020304" pitchFamily="18" charset="0"/>
              </a:rPr>
              <a:t>calculation. </a:t>
            </a:r>
          </a:p>
          <a:p>
            <a:pPr algn="just"/>
            <a:endParaRPr lang="en-US" dirty="0" smtClean="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Calculations </a:t>
            </a:r>
            <a:r>
              <a:rPr lang="en-US" dirty="0">
                <a:latin typeface="Times New Roman" panose="02020603050405020304" pitchFamily="18" charset="0"/>
                <a:cs typeface="Times New Roman" panose="02020603050405020304" pitchFamily="18" charset="0"/>
              </a:rPr>
              <a:t>that include an anion change the relative </a:t>
            </a:r>
            <a:r>
              <a:rPr lang="en-US" dirty="0" smtClean="0">
                <a:latin typeface="Times New Roman" panose="02020603050405020304" pitchFamily="18" charset="0"/>
                <a:cs typeface="Times New Roman" panose="02020603050405020304" pitchFamily="18" charset="0"/>
              </a:rPr>
              <a:t>energy of </a:t>
            </a:r>
            <a:r>
              <a:rPr lang="en-US" dirty="0">
                <a:latin typeface="Times New Roman" panose="02020603050405020304" pitchFamily="18" charset="0"/>
                <a:cs typeface="Times New Roman" panose="02020603050405020304" pitchFamily="18" charset="0"/>
              </a:rPr>
              <a:t>the 1-propyl cation and the protonated cyclopropane. The 1-propyl cation becomes </a:t>
            </a:r>
            <a:r>
              <a:rPr lang="en-US" dirty="0" smtClean="0">
                <a:latin typeface="Times New Roman" panose="02020603050405020304" pitchFamily="18" charset="0"/>
                <a:cs typeface="Times New Roman" panose="02020603050405020304" pitchFamily="18" charset="0"/>
              </a:rPr>
              <a:t>a stable </a:t>
            </a:r>
            <a:r>
              <a:rPr lang="en-US" dirty="0">
                <a:latin typeface="Times New Roman" panose="02020603050405020304" pitchFamily="18" charset="0"/>
                <a:cs typeface="Times New Roman" panose="02020603050405020304" pitchFamily="18" charset="0"/>
              </a:rPr>
              <a:t>structure in close proximity to an </a:t>
            </a:r>
            <a:r>
              <a:rPr lang="en-US" dirty="0" smtClean="0">
                <a:latin typeface="Times New Roman" panose="02020603050405020304" pitchFamily="18" charset="0"/>
                <a:cs typeface="Times New Roman" panose="02020603050405020304" pitchFamily="18" charset="0"/>
              </a:rPr>
              <a:t>anion. </a:t>
            </a:r>
            <a:r>
              <a:rPr lang="en-US" dirty="0">
                <a:latin typeface="Times New Roman" panose="02020603050405020304" pitchFamily="18" charset="0"/>
                <a:cs typeface="Times New Roman" panose="02020603050405020304" pitchFamily="18" charset="0"/>
              </a:rPr>
              <a:t>Relative energies of C</a:t>
            </a:r>
            <a:r>
              <a:rPr lang="en-US" baseline="-25000" dirty="0">
                <a:latin typeface="Times New Roman" panose="02020603050405020304" pitchFamily="18" charset="0"/>
                <a:cs typeface="Times New Roman" panose="02020603050405020304" pitchFamily="18" charset="0"/>
              </a:rPr>
              <a:t>3</a:t>
            </a:r>
            <a:r>
              <a:rPr lang="en-US" dirty="0">
                <a:latin typeface="Times New Roman" panose="02020603050405020304" pitchFamily="18" charset="0"/>
                <a:cs typeface="Times New Roman" panose="02020603050405020304" pitchFamily="18" charset="0"/>
              </a:rPr>
              <a:t>H</a:t>
            </a:r>
            <a:r>
              <a:rPr lang="en-US" baseline="-25000" dirty="0">
                <a:latin typeface="Times New Roman" panose="02020603050405020304" pitchFamily="18" charset="0"/>
                <a:cs typeface="Times New Roman" panose="02020603050405020304" pitchFamily="18" charset="0"/>
              </a:rPr>
              <a:t>7</a:t>
            </a:r>
            <a:r>
              <a:rPr lang="en-US" baseline="30000"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cations are </a:t>
            </a:r>
            <a:r>
              <a:rPr lang="en-US" dirty="0">
                <a:latin typeface="Times New Roman" panose="02020603050405020304" pitchFamily="18" charset="0"/>
                <a:cs typeface="Times New Roman" panose="02020603050405020304" pitchFamily="18" charset="0"/>
              </a:rPr>
              <a:t>shown </a:t>
            </a:r>
            <a:r>
              <a:rPr lang="en-US" dirty="0" smtClean="0">
                <a:latin typeface="Times New Roman" panose="02020603050405020304" pitchFamily="18" charset="0"/>
                <a:cs typeface="Times New Roman" panose="02020603050405020304" pitchFamily="18" charset="0"/>
              </a:rPr>
              <a:t>above.</a:t>
            </a:r>
            <a:endParaRPr lang="en-US"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2186246" y="698269"/>
            <a:ext cx="7764089" cy="1646107"/>
          </a:xfrm>
          <a:prstGeom prst="rect">
            <a:avLst/>
          </a:prstGeom>
        </p:spPr>
      </p:pic>
      <p:sp>
        <p:nvSpPr>
          <p:cNvPr id="5" name="Slide Number Placeholder 4"/>
          <p:cNvSpPr>
            <a:spLocks noGrp="1"/>
          </p:cNvSpPr>
          <p:nvPr>
            <p:ph type="sldNum" sz="quarter" idx="12"/>
          </p:nvPr>
        </p:nvSpPr>
        <p:spPr/>
        <p:txBody>
          <a:bodyPr/>
          <a:lstStyle/>
          <a:p>
            <a:fld id="{E97799C9-84D9-46D2-A11E-BCF8A720529D}" type="slidenum">
              <a:rPr lang="en-US" smtClean="0"/>
              <a:t>176</a:t>
            </a:fld>
            <a:endParaRPr lang="en-US" dirty="0"/>
          </a:p>
        </p:txBody>
      </p:sp>
    </p:spTree>
    <p:extLst>
      <p:ext uri="{BB962C8B-B14F-4D97-AF65-F5344CB8AC3E}">
        <p14:creationId xmlns:p14="http://schemas.microsoft.com/office/powerpoint/2010/main" val="2467334544"/>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3182" y="2407302"/>
            <a:ext cx="9889435" cy="1488837"/>
          </a:xfrm>
        </p:spPr>
        <p:txBody>
          <a:bodyPr>
            <a:normAutofit/>
          </a:bodyPr>
          <a:lstStyle/>
          <a:p>
            <a:pPr marL="0" indent="0" algn="justLow">
              <a:buNone/>
            </a:pPr>
            <a:r>
              <a:rPr lang="en-US" sz="2000" dirty="0">
                <a:latin typeface="Times New Roman" panose="02020603050405020304" pitchFamily="18" charset="0"/>
                <a:cs typeface="Times New Roman" panose="02020603050405020304" pitchFamily="18" charset="0"/>
              </a:rPr>
              <a:t>The 2-butyl cation has been extensively investigated both computationally </a:t>
            </a:r>
            <a:r>
              <a:rPr lang="en-US" sz="2000" dirty="0" smtClean="0">
                <a:latin typeface="Times New Roman" panose="02020603050405020304" pitchFamily="18" charset="0"/>
                <a:cs typeface="Times New Roman" panose="02020603050405020304" pitchFamily="18" charset="0"/>
              </a:rPr>
              <a:t>and experimentally</a:t>
            </a:r>
            <a:r>
              <a:rPr lang="en-US" sz="2000" dirty="0">
                <a:latin typeface="Times New Roman" panose="02020603050405020304" pitchFamily="18" charset="0"/>
                <a:cs typeface="Times New Roman" panose="02020603050405020304" pitchFamily="18" charset="0"/>
              </a:rPr>
              <a:t>. The 2-butyl cation can be observed under stable ion conditions. C(2</a:t>
            </a:r>
            <a:r>
              <a:rPr lang="en-US" sz="2000" dirty="0" smtClean="0">
                <a:latin typeface="Times New Roman" panose="02020603050405020304" pitchFamily="18" charset="0"/>
                <a:cs typeface="Times New Roman" panose="02020603050405020304" pitchFamily="18" charset="0"/>
              </a:rPr>
              <a:t>) and </a:t>
            </a:r>
            <a:r>
              <a:rPr lang="en-US" sz="2000" dirty="0">
                <a:latin typeface="Times New Roman" panose="02020603050405020304" pitchFamily="18" charset="0"/>
                <a:cs typeface="Times New Roman" panose="02020603050405020304" pitchFamily="18" charset="0"/>
              </a:rPr>
              <a:t>C(3) are rapidly interconverted by a hydride shift. The NMR spectrum </a:t>
            </a:r>
            <a:r>
              <a:rPr lang="en-US" sz="2000" dirty="0" smtClean="0">
                <a:latin typeface="Times New Roman" panose="02020603050405020304" pitchFamily="18" charset="0"/>
                <a:cs typeface="Times New Roman" panose="02020603050405020304" pitchFamily="18" charset="0"/>
              </a:rPr>
              <a:t>corresponds to </a:t>
            </a:r>
            <a:r>
              <a:rPr lang="en-US" sz="2000" dirty="0">
                <a:latin typeface="Times New Roman" panose="02020603050405020304" pitchFamily="18" charset="0"/>
                <a:cs typeface="Times New Roman" panose="02020603050405020304" pitchFamily="18" charset="0"/>
              </a:rPr>
              <a:t>a symmetrical species, which implies either a very rapid hydride shift or </a:t>
            </a:r>
            <a:r>
              <a:rPr lang="en-US" sz="2000" dirty="0" smtClean="0">
                <a:latin typeface="Times New Roman" panose="02020603050405020304" pitchFamily="18" charset="0"/>
                <a:cs typeface="Times New Roman" panose="02020603050405020304" pitchFamily="18" charset="0"/>
              </a:rPr>
              <a:t>a symmetrical </a:t>
            </a:r>
            <a:r>
              <a:rPr lang="en-US" sz="2000" dirty="0">
                <a:latin typeface="Times New Roman" panose="02020603050405020304" pitchFamily="18" charset="0"/>
                <a:cs typeface="Times New Roman" panose="02020603050405020304" pitchFamily="18" charset="0"/>
              </a:rPr>
              <a:t>H-bridged structure. </a:t>
            </a:r>
            <a:endParaRPr lang="en-US" sz="2000" dirty="0" smtClean="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pPr marL="0" indent="0">
              <a:buNone/>
            </a:pPr>
            <a:endParaRPr lang="en-US" sz="2000" dirty="0" smtClean="0">
              <a:latin typeface="Times New Roman" panose="02020603050405020304" pitchFamily="18" charset="0"/>
              <a:cs typeface="Times New Roman" panose="02020603050405020304" pitchFamily="18" charset="0"/>
            </a:endParaRPr>
          </a:p>
          <a:p>
            <a:pPr marL="0" indent="0">
              <a:buNone/>
            </a:pPr>
            <a:endParaRPr lang="en-US" sz="20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1935420" y="4079696"/>
            <a:ext cx="7556270" cy="1705747"/>
          </a:xfrm>
          <a:prstGeom prst="rect">
            <a:avLst/>
          </a:prstGeom>
        </p:spPr>
      </p:pic>
      <p:sp>
        <p:nvSpPr>
          <p:cNvPr id="6" name="Slide Number Placeholder 5"/>
          <p:cNvSpPr>
            <a:spLocks noGrp="1"/>
          </p:cNvSpPr>
          <p:nvPr>
            <p:ph type="sldNum" sz="quarter" idx="12"/>
          </p:nvPr>
        </p:nvSpPr>
        <p:spPr/>
        <p:txBody>
          <a:bodyPr/>
          <a:lstStyle/>
          <a:p>
            <a:fld id="{E97799C9-84D9-46D2-A11E-BCF8A720529D}" type="slidenum">
              <a:rPr lang="en-US" smtClean="0"/>
              <a:t>177</a:t>
            </a:fld>
            <a:endParaRPr lang="en-US" dirty="0"/>
          </a:p>
        </p:txBody>
      </p:sp>
    </p:spTree>
    <p:extLst>
      <p:ext uri="{BB962C8B-B14F-4D97-AF65-F5344CB8AC3E}">
        <p14:creationId xmlns:p14="http://schemas.microsoft.com/office/powerpoint/2010/main" val="3740912068"/>
      </p:ext>
    </p:extLst>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justLow">
              <a:buNone/>
            </a:pPr>
            <a:r>
              <a:rPr lang="en-US" sz="2000" dirty="0">
                <a:latin typeface="Times New Roman" panose="02020603050405020304" pitchFamily="18" charset="0"/>
                <a:cs typeface="Times New Roman" panose="02020603050405020304" pitchFamily="18" charset="0"/>
              </a:rPr>
              <a:t>A maximum barrier of 2.5 kcal/</a:t>
            </a:r>
            <a:r>
              <a:rPr lang="en-US" sz="2000" dirty="0" err="1">
                <a:latin typeface="Times New Roman" panose="02020603050405020304" pitchFamily="18" charset="0"/>
                <a:cs typeface="Times New Roman" panose="02020603050405020304" pitchFamily="18" charset="0"/>
              </a:rPr>
              <a:t>mol</a:t>
            </a:r>
            <a:r>
              <a:rPr lang="en-US" sz="2000" dirty="0">
                <a:latin typeface="Times New Roman" panose="02020603050405020304" pitchFamily="18" charset="0"/>
                <a:cs typeface="Times New Roman" panose="02020603050405020304" pitchFamily="18" charset="0"/>
              </a:rPr>
              <a:t> for hydride shift can be assigned from the NMR data. Scrambling of C(3) and C(4) [or C(1) and C(2)] occurs with an </a:t>
            </a:r>
            <a:r>
              <a:rPr lang="en-US" sz="2000" dirty="0" err="1">
                <a:latin typeface="Times New Roman" panose="02020603050405020304" pitchFamily="18" charset="0"/>
                <a:cs typeface="Times New Roman" panose="02020603050405020304" pitchFamily="18" charset="0"/>
              </a:rPr>
              <a:t>E</a:t>
            </a:r>
            <a:r>
              <a:rPr lang="en-US" sz="2000" baseline="-25000" dirty="0" err="1">
                <a:latin typeface="Times New Roman" panose="02020603050405020304" pitchFamily="18" charset="0"/>
                <a:cs typeface="Times New Roman" panose="02020603050405020304" pitchFamily="18" charset="0"/>
              </a:rPr>
              <a:t>a</a:t>
            </a:r>
            <a:r>
              <a:rPr lang="en-US" sz="2000" dirty="0">
                <a:latin typeface="Times New Roman" panose="02020603050405020304" pitchFamily="18" charset="0"/>
                <a:cs typeface="Times New Roman" panose="02020603050405020304" pitchFamily="18" charset="0"/>
              </a:rPr>
              <a:t> of about 7–8 kcal/mol. The scrambling of C(3) and C(4) can occur via an edge-protonated intermediate. The rearrangement of 2-butyl cation to the t-butyl ion is rather slow, occurring with an </a:t>
            </a:r>
            <a:r>
              <a:rPr lang="en-US" sz="2000" dirty="0" err="1">
                <a:latin typeface="Times New Roman" panose="02020603050405020304" pitchFamily="18" charset="0"/>
                <a:cs typeface="Times New Roman" panose="02020603050405020304" pitchFamily="18" charset="0"/>
              </a:rPr>
              <a:t>E</a:t>
            </a:r>
            <a:r>
              <a:rPr lang="en-US" sz="2000" baseline="-25000" dirty="0" err="1">
                <a:latin typeface="Times New Roman" panose="02020603050405020304" pitchFamily="18" charset="0"/>
                <a:cs typeface="Times New Roman" panose="02020603050405020304" pitchFamily="18" charset="0"/>
              </a:rPr>
              <a:t>a</a:t>
            </a:r>
            <a:r>
              <a:rPr lang="en-US" sz="2000" dirty="0">
                <a:latin typeface="Times New Roman" panose="02020603050405020304" pitchFamily="18" charset="0"/>
                <a:cs typeface="Times New Roman" panose="02020603050405020304" pitchFamily="18" charset="0"/>
              </a:rPr>
              <a:t> of 18 kcal/mol.</a:t>
            </a:r>
          </a:p>
          <a:p>
            <a:endParaRPr lang="en-US" dirty="0"/>
          </a:p>
        </p:txBody>
      </p:sp>
      <p:sp>
        <p:nvSpPr>
          <p:cNvPr id="4" name="Slide Number Placeholder 3"/>
          <p:cNvSpPr>
            <a:spLocks noGrp="1"/>
          </p:cNvSpPr>
          <p:nvPr>
            <p:ph type="sldNum" sz="quarter" idx="12"/>
          </p:nvPr>
        </p:nvSpPr>
        <p:spPr/>
        <p:txBody>
          <a:bodyPr/>
          <a:lstStyle/>
          <a:p>
            <a:fld id="{E97799C9-84D9-46D2-A11E-BCF8A720529D}" type="slidenum">
              <a:rPr lang="en-US" smtClean="0"/>
              <a:t>178</a:t>
            </a:fld>
            <a:endParaRPr lang="en-US" dirty="0"/>
          </a:p>
        </p:txBody>
      </p:sp>
      <p:pic>
        <p:nvPicPr>
          <p:cNvPr id="5" name="Picture 4"/>
          <p:cNvPicPr>
            <a:picLocks noChangeAspect="1"/>
          </p:cNvPicPr>
          <p:nvPr/>
        </p:nvPicPr>
        <p:blipFill>
          <a:blip r:embed="rId2"/>
          <a:stretch>
            <a:fillRect/>
          </a:stretch>
        </p:blipFill>
        <p:spPr>
          <a:xfrm>
            <a:off x="3266179" y="4860683"/>
            <a:ext cx="5868786" cy="862884"/>
          </a:xfrm>
          <a:prstGeom prst="rect">
            <a:avLst/>
          </a:prstGeom>
        </p:spPr>
      </p:pic>
    </p:spTree>
    <p:extLst>
      <p:ext uri="{BB962C8B-B14F-4D97-AF65-F5344CB8AC3E}">
        <p14:creationId xmlns:p14="http://schemas.microsoft.com/office/powerpoint/2010/main" val="795369896"/>
      </p:ext>
    </p:extLst>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1295402" y="3004192"/>
            <a:ext cx="9601196" cy="3318936"/>
          </a:xfrm>
        </p:spPr>
        <p:txBody>
          <a:bodyPr>
            <a:normAutofit/>
          </a:bodyPr>
          <a:lstStyle/>
          <a:p>
            <a:pPr algn="justLow"/>
            <a:r>
              <a:rPr lang="en-US" sz="2000" dirty="0" smtClean="0">
                <a:latin typeface="Times New Roman" panose="02020603050405020304" pitchFamily="18" charset="0"/>
                <a:cs typeface="Times New Roman" panose="02020603050405020304" pitchFamily="18" charset="0"/>
              </a:rPr>
              <a:t>There have been two extensive MO studies of the C</a:t>
            </a:r>
            <a:r>
              <a:rPr lang="en-US" sz="2000" baseline="-25000" dirty="0" smtClean="0">
                <a:latin typeface="Times New Roman" panose="02020603050405020304" pitchFamily="18" charset="0"/>
                <a:cs typeface="Times New Roman" panose="02020603050405020304" pitchFamily="18" charset="0"/>
              </a:rPr>
              <a:t>4</a:t>
            </a:r>
            <a:r>
              <a:rPr lang="en-US" sz="2000" dirty="0" smtClean="0">
                <a:latin typeface="Times New Roman" panose="02020603050405020304" pitchFamily="18" charset="0"/>
                <a:cs typeface="Times New Roman" panose="02020603050405020304" pitchFamily="18" charset="0"/>
              </a:rPr>
              <a:t>H</a:t>
            </a:r>
            <a:r>
              <a:rPr lang="en-US" sz="2000" baseline="-25000" dirty="0" smtClean="0">
                <a:latin typeface="Times New Roman" panose="02020603050405020304" pitchFamily="18" charset="0"/>
                <a:cs typeface="Times New Roman" panose="02020603050405020304" pitchFamily="18" charset="0"/>
              </a:rPr>
              <a:t>9</a:t>
            </a:r>
            <a:r>
              <a:rPr lang="en-US" sz="2000" baseline="30000" dirty="0" smtClean="0">
                <a:latin typeface="Times New Roman" panose="02020603050405020304" pitchFamily="18" charset="0"/>
                <a:cs typeface="Times New Roman" panose="02020603050405020304" pitchFamily="18" charset="0"/>
              </a:rPr>
              <a:t>+</a:t>
            </a:r>
            <a:r>
              <a:rPr lang="en-US" sz="2000" dirty="0" smtClean="0">
                <a:latin typeface="Times New Roman" panose="02020603050405020304" pitchFamily="18" charset="0"/>
                <a:cs typeface="Times New Roman" panose="02020603050405020304" pitchFamily="18" charset="0"/>
              </a:rPr>
              <a:t> species. The most stable structure is the t-butyl cation. At the MP4/6-311G∗∗ level, the H-bridged structure </a:t>
            </a:r>
            <a:r>
              <a:rPr lang="en-US" sz="2000" b="1" dirty="0" smtClean="0">
                <a:latin typeface="Times New Roman" panose="02020603050405020304" pitchFamily="18" charset="0"/>
                <a:cs typeface="Times New Roman" panose="02020603050405020304" pitchFamily="18" charset="0"/>
              </a:rPr>
              <a:t>A </a:t>
            </a:r>
            <a:r>
              <a:rPr lang="en-US" sz="2000" dirty="0" smtClean="0">
                <a:latin typeface="Times New Roman" panose="02020603050405020304" pitchFamily="18" charset="0"/>
                <a:cs typeface="Times New Roman" panose="02020603050405020304" pitchFamily="18" charset="0"/>
              </a:rPr>
              <a:t>was the next most stable structure and it was 2.3 kcal more stable than the open 2-butyl cation </a:t>
            </a:r>
            <a:r>
              <a:rPr lang="en-US" sz="2000" b="1" dirty="0" smtClean="0">
                <a:latin typeface="Times New Roman" panose="02020603050405020304" pitchFamily="18" charset="0"/>
                <a:cs typeface="Times New Roman" panose="02020603050405020304" pitchFamily="18" charset="0"/>
              </a:rPr>
              <a:t>D</a:t>
            </a:r>
            <a:r>
              <a:rPr lang="en-US" sz="2000" dirty="0" smtClean="0">
                <a:latin typeface="Times New Roman" panose="02020603050405020304" pitchFamily="18" charset="0"/>
                <a:cs typeface="Times New Roman" panose="02020603050405020304" pitchFamily="18" charset="0"/>
              </a:rPr>
              <a:t>. The methyl-bridged ion </a:t>
            </a:r>
            <a:r>
              <a:rPr lang="en-US" sz="2000" b="1" dirty="0" smtClean="0">
                <a:latin typeface="Times New Roman" panose="02020603050405020304" pitchFamily="18" charset="0"/>
                <a:cs typeface="Times New Roman" panose="02020603050405020304" pitchFamily="18" charset="0"/>
              </a:rPr>
              <a:t>B </a:t>
            </a:r>
            <a:r>
              <a:rPr lang="en-US" sz="2000" dirty="0" smtClean="0">
                <a:latin typeface="Times New Roman" panose="02020603050405020304" pitchFamily="18" charset="0"/>
                <a:cs typeface="Times New Roman" panose="02020603050405020304" pitchFamily="18" charset="0"/>
              </a:rPr>
              <a:t>is only slightly less stable. </a:t>
            </a:r>
          </a:p>
          <a:p>
            <a:pPr algn="justLow"/>
            <a:endParaRPr lang="en-US" sz="2000" dirty="0" smtClean="0">
              <a:latin typeface="Times New Roman" panose="02020603050405020304" pitchFamily="18" charset="0"/>
              <a:cs typeface="Times New Roman" panose="02020603050405020304" pitchFamily="18" charset="0"/>
            </a:endParaRPr>
          </a:p>
          <a:p>
            <a:pPr algn="justLow"/>
            <a:r>
              <a:rPr lang="en-US" sz="2000" dirty="0" smtClean="0">
                <a:latin typeface="Times New Roman" panose="02020603050405020304" pitchFamily="18" charset="0"/>
                <a:cs typeface="Times New Roman" panose="02020603050405020304" pitchFamily="18" charset="0"/>
              </a:rPr>
              <a:t>The structures were also calculated at the MP4/6-31G∗ level of theory. The energies relative to the t-butyl cation are similar, although the methyl-bridged ion </a:t>
            </a:r>
            <a:r>
              <a:rPr lang="en-US" sz="2000" b="1" dirty="0" smtClean="0">
                <a:latin typeface="Times New Roman" panose="02020603050405020304" pitchFamily="18" charset="0"/>
                <a:cs typeface="Times New Roman" panose="02020603050405020304" pitchFamily="18" charset="0"/>
              </a:rPr>
              <a:t>B </a:t>
            </a:r>
            <a:r>
              <a:rPr lang="en-US" sz="2000" dirty="0" smtClean="0">
                <a:latin typeface="Times New Roman" panose="02020603050405020304" pitchFamily="18" charset="0"/>
                <a:cs typeface="Times New Roman" panose="02020603050405020304" pitchFamily="18" charset="0"/>
              </a:rPr>
              <a:t>is found to be slightly more stable than the hydride-bridged ion </a:t>
            </a:r>
            <a:r>
              <a:rPr lang="en-US" sz="2000" b="1" dirty="0" smtClean="0">
                <a:latin typeface="Times New Roman" panose="02020603050405020304" pitchFamily="18" charset="0"/>
                <a:cs typeface="Times New Roman" panose="02020603050405020304" pitchFamily="18" charset="0"/>
              </a:rPr>
              <a:t>A</a:t>
            </a:r>
            <a:r>
              <a:rPr lang="en-US" sz="2000" dirty="0" smtClean="0">
                <a:latin typeface="Times New Roman" panose="02020603050405020304" pitchFamily="18" charset="0"/>
                <a:cs typeface="Times New Roman" panose="02020603050405020304" pitchFamily="18" charset="0"/>
              </a:rPr>
              <a:t>. Relative energies of C</a:t>
            </a:r>
            <a:r>
              <a:rPr lang="en-US" sz="2000" baseline="-25000" dirty="0" smtClean="0">
                <a:latin typeface="Times New Roman" panose="02020603050405020304" pitchFamily="18" charset="0"/>
                <a:cs typeface="Times New Roman" panose="02020603050405020304" pitchFamily="18" charset="0"/>
              </a:rPr>
              <a:t>4</a:t>
            </a:r>
            <a:r>
              <a:rPr lang="en-US" sz="2000" dirty="0" smtClean="0">
                <a:latin typeface="Times New Roman" panose="02020603050405020304" pitchFamily="18" charset="0"/>
                <a:cs typeface="Times New Roman" panose="02020603050405020304" pitchFamily="18" charset="0"/>
              </a:rPr>
              <a:t>H</a:t>
            </a:r>
            <a:r>
              <a:rPr lang="en-US" sz="2000" baseline="-25000" dirty="0" smtClean="0">
                <a:latin typeface="Times New Roman" panose="02020603050405020304" pitchFamily="18" charset="0"/>
                <a:cs typeface="Times New Roman" panose="02020603050405020304" pitchFamily="18" charset="0"/>
              </a:rPr>
              <a:t>9</a:t>
            </a:r>
            <a:r>
              <a:rPr lang="en-US" sz="2000" baseline="30000" dirty="0" smtClean="0">
                <a:latin typeface="Times New Roman" panose="02020603050405020304" pitchFamily="18" charset="0"/>
                <a:cs typeface="Times New Roman" panose="02020603050405020304" pitchFamily="18" charset="0"/>
              </a:rPr>
              <a:t>+</a:t>
            </a:r>
            <a:r>
              <a:rPr lang="en-US" sz="2000" dirty="0" smtClean="0">
                <a:latin typeface="Times New Roman" panose="02020603050405020304" pitchFamily="18" charset="0"/>
                <a:cs typeface="Times New Roman" panose="02020603050405020304" pitchFamily="18" charset="0"/>
              </a:rPr>
              <a:t> cations are shown above in kcal/mol. </a:t>
            </a:r>
          </a:p>
        </p:txBody>
      </p:sp>
      <p:pic>
        <p:nvPicPr>
          <p:cNvPr id="4" name="Picture 3"/>
          <p:cNvPicPr>
            <a:picLocks noChangeAspect="1"/>
          </p:cNvPicPr>
          <p:nvPr/>
        </p:nvPicPr>
        <p:blipFill>
          <a:blip r:embed="rId2"/>
          <a:stretch>
            <a:fillRect/>
          </a:stretch>
        </p:blipFill>
        <p:spPr>
          <a:xfrm>
            <a:off x="2043545" y="813490"/>
            <a:ext cx="8104909" cy="1641150"/>
          </a:xfrm>
          <a:prstGeom prst="rect">
            <a:avLst/>
          </a:prstGeom>
        </p:spPr>
      </p:pic>
      <p:sp>
        <p:nvSpPr>
          <p:cNvPr id="5" name="Slide Number Placeholder 4"/>
          <p:cNvSpPr>
            <a:spLocks noGrp="1"/>
          </p:cNvSpPr>
          <p:nvPr>
            <p:ph type="sldNum" sz="quarter" idx="12"/>
          </p:nvPr>
        </p:nvSpPr>
        <p:spPr/>
        <p:txBody>
          <a:bodyPr/>
          <a:lstStyle/>
          <a:p>
            <a:fld id="{E97799C9-84D9-46D2-A11E-BCF8A720529D}" type="slidenum">
              <a:rPr lang="en-US" smtClean="0"/>
              <a:t>179</a:t>
            </a:fld>
            <a:endParaRPr lang="en-US" dirty="0"/>
          </a:p>
        </p:txBody>
      </p:sp>
    </p:spTree>
    <p:extLst>
      <p:ext uri="{BB962C8B-B14F-4D97-AF65-F5344CB8AC3E}">
        <p14:creationId xmlns:p14="http://schemas.microsoft.com/office/powerpoint/2010/main" val="33170610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47899" y="1093305"/>
            <a:ext cx="10498974" cy="5207742"/>
          </a:xfrm>
        </p:spPr>
        <p:txBody>
          <a:bodyPr>
            <a:normAutofit fontScale="85000" lnSpcReduction="20000"/>
          </a:bodyPr>
          <a:lstStyle/>
          <a:p>
            <a:pPr algn="just"/>
            <a:r>
              <a:rPr lang="en-US" sz="2600" b="1" dirty="0" smtClean="0">
                <a:latin typeface="Times New Roman" panose="02020603050405020304" pitchFamily="18" charset="0"/>
                <a:cs typeface="Times New Roman" panose="02020603050405020304" pitchFamily="18" charset="0"/>
              </a:rPr>
              <a:t>Front-side approach is disfavored </a:t>
            </a:r>
            <a:r>
              <a:rPr lang="en-US" sz="2600" dirty="0" smtClean="0">
                <a:latin typeface="Times New Roman" panose="02020603050405020304" pitchFamily="18" charset="0"/>
                <a:cs typeface="Times New Roman" panose="02020603050405020304" pitchFamily="18" charset="0"/>
              </a:rPr>
              <a:t>because the </a:t>
            </a:r>
            <a:r>
              <a:rPr lang="en-US" sz="2600" b="1" dirty="0" smtClean="0">
                <a:latin typeface="Times New Roman" panose="02020603050405020304" pitchFamily="18" charset="0"/>
                <a:cs typeface="Times New Roman" panose="02020603050405020304" pitchFamily="18" charset="0"/>
              </a:rPr>
              <a:t>density of the </a:t>
            </a:r>
            <a:r>
              <a:rPr lang="en-US" sz="2600" b="1" dirty="0">
                <a:latin typeface="Times New Roman" panose="02020603050405020304" pitchFamily="18" charset="0"/>
                <a:cs typeface="Times New Roman" panose="02020603050405020304" pitchFamily="18" charset="0"/>
              </a:rPr>
              <a:t>σ</a:t>
            </a:r>
            <a:r>
              <a:rPr lang="en-US" sz="2600" b="1" dirty="0" smtClean="0">
                <a:latin typeface="Times New Roman" panose="02020603050405020304" pitchFamily="18" charset="0"/>
                <a:cs typeface="Times New Roman" panose="02020603050405020304" pitchFamily="18" charset="0"/>
              </a:rPr>
              <a:t>∗ orbital is less </a:t>
            </a:r>
            <a:r>
              <a:rPr lang="en-US" sz="2600" dirty="0" smtClean="0">
                <a:latin typeface="Times New Roman" panose="02020603050405020304" pitchFamily="18" charset="0"/>
                <a:cs typeface="Times New Roman" panose="02020603050405020304" pitchFamily="18" charset="0"/>
              </a:rPr>
              <a:t>in the region </a:t>
            </a:r>
            <a:r>
              <a:rPr lang="en-US" sz="2600" dirty="0">
                <a:latin typeface="Times New Roman" panose="02020603050405020304" pitchFamily="18" charset="0"/>
                <a:cs typeface="Times New Roman" panose="02020603050405020304" pitchFamily="18" charset="0"/>
              </a:rPr>
              <a:t>between the carbon and the leaving group and, as </a:t>
            </a:r>
            <a:r>
              <a:rPr lang="en-US" sz="2600" b="1" dirty="0">
                <a:latin typeface="Times New Roman" panose="02020603050405020304" pitchFamily="18" charset="0"/>
                <a:cs typeface="Times New Roman" panose="02020603050405020304" pitchFamily="18" charset="0"/>
              </a:rPr>
              <a:t>there is a nodal </a:t>
            </a:r>
            <a:r>
              <a:rPr lang="en-US" sz="2600" b="1" dirty="0" smtClean="0">
                <a:latin typeface="Times New Roman" panose="02020603050405020304" pitchFamily="18" charset="0"/>
                <a:cs typeface="Times New Roman" panose="02020603050405020304" pitchFamily="18" charset="0"/>
              </a:rPr>
              <a:t>surface between </a:t>
            </a:r>
            <a:r>
              <a:rPr lang="en-US" sz="2600" b="1" dirty="0">
                <a:latin typeface="Times New Roman" panose="02020603050405020304" pitchFamily="18" charset="0"/>
                <a:cs typeface="Times New Roman" panose="02020603050405020304" pitchFamily="18" charset="0"/>
              </a:rPr>
              <a:t>the atoms</a:t>
            </a:r>
            <a:r>
              <a:rPr lang="en-US" sz="2600" dirty="0">
                <a:latin typeface="Times New Roman" panose="02020603050405020304" pitchFamily="18" charset="0"/>
                <a:cs typeface="Times New Roman" panose="02020603050405020304" pitchFamily="18" charset="0"/>
              </a:rPr>
              <a:t>, a front-side approach would involve both a bonding and </a:t>
            </a:r>
            <a:r>
              <a:rPr lang="en-US" sz="2600" dirty="0" smtClean="0">
                <a:latin typeface="Times New Roman" panose="02020603050405020304" pitchFamily="18" charset="0"/>
                <a:cs typeface="Times New Roman" panose="02020603050405020304" pitchFamily="18" charset="0"/>
              </a:rPr>
              <a:t>an antibonding </a:t>
            </a:r>
            <a:r>
              <a:rPr lang="en-US" sz="2600" dirty="0">
                <a:latin typeface="Times New Roman" panose="02020603050405020304" pitchFamily="18" charset="0"/>
                <a:cs typeface="Times New Roman" panose="02020603050405020304" pitchFamily="18" charset="0"/>
              </a:rPr>
              <a:t>interaction with the σ</a:t>
            </a:r>
            <a:r>
              <a:rPr lang="en-US" sz="2600" dirty="0" smtClean="0">
                <a:latin typeface="Times New Roman" panose="02020603050405020304" pitchFamily="18" charset="0"/>
                <a:cs typeface="Times New Roman" panose="02020603050405020304" pitchFamily="18" charset="0"/>
              </a:rPr>
              <a:t>∗ </a:t>
            </a:r>
            <a:r>
              <a:rPr lang="en-US" sz="2600" dirty="0">
                <a:latin typeface="Times New Roman" panose="02020603050405020304" pitchFamily="18" charset="0"/>
                <a:cs typeface="Times New Roman" panose="02020603050405020304" pitchFamily="18" charset="0"/>
              </a:rPr>
              <a:t>orbital</a:t>
            </a:r>
            <a:r>
              <a:rPr lang="en-US" sz="2600" dirty="0" smtClean="0">
                <a:latin typeface="Times New Roman" panose="02020603050405020304" pitchFamily="18" charset="0"/>
                <a:cs typeface="Times New Roman" panose="02020603050405020304" pitchFamily="18" charset="0"/>
              </a:rPr>
              <a:t>. </a:t>
            </a:r>
          </a:p>
          <a:p>
            <a:pPr algn="just"/>
            <a:endParaRPr lang="en-US" sz="2600" dirty="0" smtClean="0">
              <a:latin typeface="Times New Roman" panose="02020603050405020304" pitchFamily="18" charset="0"/>
              <a:cs typeface="Times New Roman" panose="02020603050405020304" pitchFamily="18" charset="0"/>
            </a:endParaRPr>
          </a:p>
          <a:p>
            <a:pPr algn="just"/>
            <a:r>
              <a:rPr lang="en-US" sz="2600" dirty="0" smtClean="0">
                <a:latin typeface="Times New Roman" panose="02020603050405020304" pitchFamily="18" charset="0"/>
                <a:cs typeface="Times New Roman" panose="02020603050405020304" pitchFamily="18" charset="0"/>
              </a:rPr>
              <a:t>The </a:t>
            </a:r>
            <a:r>
              <a:rPr lang="en-US" sz="2600" dirty="0">
                <a:latin typeface="Times New Roman" panose="02020603050405020304" pitchFamily="18" charset="0"/>
                <a:cs typeface="Times New Roman" panose="02020603050405020304" pitchFamily="18" charset="0"/>
              </a:rPr>
              <a:t>direct displacement </a:t>
            </a:r>
            <a:r>
              <a:rPr lang="en-US" sz="2600" dirty="0" smtClean="0">
                <a:latin typeface="Times New Roman" panose="02020603050405020304" pitchFamily="18" charset="0"/>
                <a:cs typeface="Times New Roman" panose="02020603050405020304" pitchFamily="18" charset="0"/>
              </a:rPr>
              <a:t>S</a:t>
            </a:r>
            <a:r>
              <a:rPr lang="en-US" sz="2600" baseline="-25000" dirty="0" smtClean="0">
                <a:latin typeface="Times New Roman" panose="02020603050405020304" pitchFamily="18" charset="0"/>
                <a:cs typeface="Times New Roman" panose="02020603050405020304" pitchFamily="18" charset="0"/>
              </a:rPr>
              <a:t>N</a:t>
            </a:r>
            <a:r>
              <a:rPr lang="en-US" sz="2600" dirty="0" smtClean="0">
                <a:latin typeface="Times New Roman" panose="02020603050405020304" pitchFamily="18" charset="0"/>
                <a:cs typeface="Times New Roman" panose="02020603050405020304" pitchFamily="18" charset="0"/>
              </a:rPr>
              <a:t>2 </a:t>
            </a:r>
            <a:r>
              <a:rPr lang="en-US" sz="2600" dirty="0">
                <a:latin typeface="Times New Roman" panose="02020603050405020304" pitchFamily="18" charset="0"/>
                <a:cs typeface="Times New Roman" panose="02020603050405020304" pitchFamily="18" charset="0"/>
              </a:rPr>
              <a:t>mechanism has both kinetic and </a:t>
            </a:r>
            <a:r>
              <a:rPr lang="en-US" sz="2600" dirty="0" err="1" smtClean="0">
                <a:latin typeface="Times New Roman" panose="02020603050405020304" pitchFamily="18" charset="0"/>
                <a:cs typeface="Times New Roman" panose="02020603050405020304" pitchFamily="18" charset="0"/>
              </a:rPr>
              <a:t>stereochemical</a:t>
            </a:r>
            <a:r>
              <a:rPr lang="en-US" sz="2600" dirty="0" smtClean="0">
                <a:latin typeface="Times New Roman" panose="02020603050405020304" pitchFamily="18" charset="0"/>
                <a:cs typeface="Times New Roman" panose="02020603050405020304" pitchFamily="18" charset="0"/>
              </a:rPr>
              <a:t> consequences</a:t>
            </a:r>
            <a:r>
              <a:rPr lang="en-US" sz="2600" dirty="0">
                <a:latin typeface="Times New Roman" panose="02020603050405020304" pitchFamily="18" charset="0"/>
                <a:cs typeface="Times New Roman" panose="02020603050405020304" pitchFamily="18" charset="0"/>
              </a:rPr>
              <a:t>. </a:t>
            </a:r>
            <a:r>
              <a:rPr lang="en-US" sz="2600" b="1" dirty="0" smtClean="0">
                <a:latin typeface="Times New Roman" panose="02020603050405020304" pitchFamily="18" charset="0"/>
                <a:cs typeface="Times New Roman" panose="02020603050405020304" pitchFamily="18" charset="0"/>
              </a:rPr>
              <a:t>S</a:t>
            </a:r>
            <a:r>
              <a:rPr lang="en-US" sz="2600" b="1" baseline="-25000" dirty="0" smtClean="0">
                <a:latin typeface="Times New Roman" panose="02020603050405020304" pitchFamily="18" charset="0"/>
                <a:cs typeface="Times New Roman" panose="02020603050405020304" pitchFamily="18" charset="0"/>
              </a:rPr>
              <a:t>N</a:t>
            </a:r>
            <a:r>
              <a:rPr lang="en-US" sz="2600" b="1" dirty="0" smtClean="0">
                <a:latin typeface="Times New Roman" panose="02020603050405020304" pitchFamily="18" charset="0"/>
                <a:cs typeface="Times New Roman" panose="02020603050405020304" pitchFamily="18" charset="0"/>
              </a:rPr>
              <a:t>2 </a:t>
            </a:r>
            <a:r>
              <a:rPr lang="en-US" sz="2600" b="1" dirty="0">
                <a:latin typeface="Times New Roman" panose="02020603050405020304" pitchFamily="18" charset="0"/>
                <a:cs typeface="Times New Roman" panose="02020603050405020304" pitchFamily="18" charset="0"/>
              </a:rPr>
              <a:t>reactions exhibit second-order kinetics</a:t>
            </a:r>
            <a:r>
              <a:rPr lang="en-US" sz="2600" dirty="0">
                <a:latin typeface="Times New Roman" panose="02020603050405020304" pitchFamily="18" charset="0"/>
                <a:cs typeface="Times New Roman" panose="02020603050405020304" pitchFamily="18" charset="0"/>
              </a:rPr>
              <a:t>—first order in both </a:t>
            </a:r>
            <a:r>
              <a:rPr lang="en-US" sz="2600" dirty="0" smtClean="0">
                <a:latin typeface="Times New Roman" panose="02020603050405020304" pitchFamily="18" charset="0"/>
                <a:cs typeface="Times New Roman" panose="02020603050405020304" pitchFamily="18" charset="0"/>
              </a:rPr>
              <a:t>reactant and </a:t>
            </a:r>
            <a:r>
              <a:rPr lang="en-US" sz="2600" dirty="0">
                <a:latin typeface="Times New Roman" panose="02020603050405020304" pitchFamily="18" charset="0"/>
                <a:cs typeface="Times New Roman" panose="02020603050405020304" pitchFamily="18" charset="0"/>
              </a:rPr>
              <a:t>nucleophile. </a:t>
            </a:r>
            <a:endParaRPr lang="en-US" sz="2600" dirty="0" smtClean="0">
              <a:latin typeface="Times New Roman" panose="02020603050405020304" pitchFamily="18" charset="0"/>
              <a:cs typeface="Times New Roman" panose="02020603050405020304" pitchFamily="18" charset="0"/>
            </a:endParaRPr>
          </a:p>
          <a:p>
            <a:pPr algn="just"/>
            <a:endParaRPr lang="en-US" sz="2600" dirty="0" smtClean="0">
              <a:latin typeface="Times New Roman" panose="02020603050405020304" pitchFamily="18" charset="0"/>
              <a:cs typeface="Times New Roman" panose="02020603050405020304" pitchFamily="18" charset="0"/>
            </a:endParaRPr>
          </a:p>
          <a:p>
            <a:pPr algn="just"/>
            <a:r>
              <a:rPr lang="en-US" sz="2600" dirty="0" smtClean="0">
                <a:latin typeface="Times New Roman" panose="02020603050405020304" pitchFamily="18" charset="0"/>
                <a:cs typeface="Times New Roman" panose="02020603050405020304" pitchFamily="18" charset="0"/>
              </a:rPr>
              <a:t>Because </a:t>
            </a:r>
            <a:r>
              <a:rPr lang="en-US" sz="2600" dirty="0">
                <a:latin typeface="Times New Roman" panose="02020603050405020304" pitchFamily="18" charset="0"/>
                <a:cs typeface="Times New Roman" panose="02020603050405020304" pitchFamily="18" charset="0"/>
              </a:rPr>
              <a:t>the nucleophile is intimately involved in the </a:t>
            </a:r>
            <a:r>
              <a:rPr lang="en-US" sz="2600" dirty="0" smtClean="0">
                <a:latin typeface="Times New Roman" panose="02020603050405020304" pitchFamily="18" charset="0"/>
                <a:cs typeface="Times New Roman" panose="02020603050405020304" pitchFamily="18" charset="0"/>
              </a:rPr>
              <a:t>rate-determining step</a:t>
            </a:r>
            <a:r>
              <a:rPr lang="en-US" sz="2600" dirty="0">
                <a:latin typeface="Times New Roman" panose="02020603050405020304" pitchFamily="18" charset="0"/>
                <a:cs typeface="Times New Roman" panose="02020603050405020304" pitchFamily="18" charset="0"/>
              </a:rPr>
              <a:t>, not only does </a:t>
            </a:r>
            <a:r>
              <a:rPr lang="en-US" sz="2600" i="1" dirty="0">
                <a:latin typeface="Times New Roman" panose="02020603050405020304" pitchFamily="18" charset="0"/>
                <a:cs typeface="Times New Roman" panose="02020603050405020304" pitchFamily="18" charset="0"/>
              </a:rPr>
              <a:t>the rate depend on its concentration</a:t>
            </a:r>
            <a:r>
              <a:rPr lang="en-US" sz="2600" dirty="0">
                <a:latin typeface="Times New Roman" panose="02020603050405020304" pitchFamily="18" charset="0"/>
                <a:cs typeface="Times New Roman" panose="02020603050405020304" pitchFamily="18" charset="0"/>
              </a:rPr>
              <a:t>, but </a:t>
            </a:r>
            <a:r>
              <a:rPr lang="en-US" sz="2600" i="1" dirty="0">
                <a:latin typeface="Times New Roman" panose="02020603050405020304" pitchFamily="18" charset="0"/>
                <a:cs typeface="Times New Roman" panose="02020603050405020304" pitchFamily="18" charset="0"/>
              </a:rPr>
              <a:t>the nature of the </a:t>
            </a:r>
            <a:r>
              <a:rPr lang="en-US" sz="2600" i="1" dirty="0" smtClean="0">
                <a:latin typeface="Times New Roman" panose="02020603050405020304" pitchFamily="18" charset="0"/>
                <a:cs typeface="Times New Roman" panose="02020603050405020304" pitchFamily="18" charset="0"/>
              </a:rPr>
              <a:t>nucleophile </a:t>
            </a:r>
            <a:r>
              <a:rPr lang="en-US" sz="2600" dirty="0" smtClean="0">
                <a:latin typeface="Times New Roman" panose="02020603050405020304" pitchFamily="18" charset="0"/>
                <a:cs typeface="Times New Roman" panose="02020603050405020304" pitchFamily="18" charset="0"/>
              </a:rPr>
              <a:t>is </a:t>
            </a:r>
            <a:r>
              <a:rPr lang="en-US" sz="2600" dirty="0">
                <a:latin typeface="Times New Roman" panose="02020603050405020304" pitchFamily="18" charset="0"/>
                <a:cs typeface="Times New Roman" panose="02020603050405020304" pitchFamily="18" charset="0"/>
              </a:rPr>
              <a:t>very important in determining the rate of the reaction. </a:t>
            </a:r>
            <a:endParaRPr lang="en-US" sz="2600" dirty="0" smtClean="0">
              <a:latin typeface="Times New Roman" panose="02020603050405020304" pitchFamily="18" charset="0"/>
              <a:cs typeface="Times New Roman" panose="02020603050405020304" pitchFamily="18" charset="0"/>
            </a:endParaRPr>
          </a:p>
          <a:p>
            <a:pPr algn="just"/>
            <a:endParaRPr lang="en-US" sz="2600" dirty="0" smtClean="0">
              <a:latin typeface="Times New Roman" panose="02020603050405020304" pitchFamily="18" charset="0"/>
              <a:cs typeface="Times New Roman" panose="02020603050405020304" pitchFamily="18" charset="0"/>
            </a:endParaRPr>
          </a:p>
          <a:p>
            <a:pPr algn="just"/>
            <a:r>
              <a:rPr lang="en-US" sz="2600" dirty="0" smtClean="0">
                <a:latin typeface="Times New Roman" panose="02020603050405020304" pitchFamily="18" charset="0"/>
                <a:cs typeface="Times New Roman" panose="02020603050405020304" pitchFamily="18" charset="0"/>
              </a:rPr>
              <a:t>This </a:t>
            </a:r>
            <a:r>
              <a:rPr lang="en-US" sz="2600" dirty="0">
                <a:latin typeface="Times New Roman" panose="02020603050405020304" pitchFamily="18" charset="0"/>
                <a:cs typeface="Times New Roman" panose="02020603050405020304" pitchFamily="18" charset="0"/>
              </a:rPr>
              <a:t>is in sharp contrast </a:t>
            </a:r>
            <a:r>
              <a:rPr lang="en-US" sz="2600" dirty="0" smtClean="0">
                <a:latin typeface="Times New Roman" panose="02020603050405020304" pitchFamily="18" charset="0"/>
                <a:cs typeface="Times New Roman" panose="02020603050405020304" pitchFamily="18" charset="0"/>
              </a:rPr>
              <a:t>to the </a:t>
            </a:r>
            <a:r>
              <a:rPr lang="en-US" sz="2600" dirty="0">
                <a:latin typeface="Times New Roman" panose="02020603050405020304" pitchFamily="18" charset="0"/>
                <a:cs typeface="Times New Roman" panose="02020603050405020304" pitchFamily="18" charset="0"/>
              </a:rPr>
              <a:t>ionization mechanism, in which the identity and concentration of the </a:t>
            </a:r>
            <a:r>
              <a:rPr lang="en-US" sz="2600" dirty="0" smtClean="0">
                <a:latin typeface="Times New Roman" panose="02020603050405020304" pitchFamily="18" charset="0"/>
                <a:cs typeface="Times New Roman" panose="02020603050405020304" pitchFamily="18" charset="0"/>
              </a:rPr>
              <a:t>nucleophile do </a:t>
            </a:r>
            <a:r>
              <a:rPr lang="en-US" sz="2600" dirty="0">
                <a:latin typeface="Times New Roman" panose="02020603050405020304" pitchFamily="18" charset="0"/>
                <a:cs typeface="Times New Roman" panose="02020603050405020304" pitchFamily="18" charset="0"/>
              </a:rPr>
              <a:t>not affect the rate of the reaction.</a:t>
            </a:r>
            <a:endParaRPr lang="en-US" sz="2600" dirty="0" smtClean="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2"/>
          </p:nvPr>
        </p:nvSpPr>
        <p:spPr/>
        <p:txBody>
          <a:bodyPr/>
          <a:lstStyle/>
          <a:p>
            <a:fld id="{E97799C9-84D9-46D2-A11E-BCF8A720529D}" type="slidenum">
              <a:rPr lang="en-US" smtClean="0"/>
              <a:t>18</a:t>
            </a:fld>
            <a:endParaRPr lang="en-US" dirty="0"/>
          </a:p>
        </p:txBody>
      </p:sp>
    </p:spTree>
    <p:extLst>
      <p:ext uri="{BB962C8B-B14F-4D97-AF65-F5344CB8AC3E}">
        <p14:creationId xmlns:p14="http://schemas.microsoft.com/office/powerpoint/2010/main" val="1524147328"/>
      </p:ext>
    </p:extLst>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668384" y="748145"/>
            <a:ext cx="7024255" cy="5370022"/>
          </a:xfrm>
          <a:prstGeom prst="rect">
            <a:avLst/>
          </a:prstGeom>
        </p:spPr>
      </p:pic>
      <p:sp>
        <p:nvSpPr>
          <p:cNvPr id="3" name="Slide Number Placeholder 2"/>
          <p:cNvSpPr>
            <a:spLocks noGrp="1"/>
          </p:cNvSpPr>
          <p:nvPr>
            <p:ph type="sldNum" sz="quarter" idx="12"/>
          </p:nvPr>
        </p:nvSpPr>
        <p:spPr/>
        <p:txBody>
          <a:bodyPr/>
          <a:lstStyle/>
          <a:p>
            <a:fld id="{E97799C9-84D9-46D2-A11E-BCF8A720529D}" type="slidenum">
              <a:rPr lang="en-US" smtClean="0"/>
              <a:t>180</a:t>
            </a:fld>
            <a:endParaRPr lang="en-US" dirty="0"/>
          </a:p>
        </p:txBody>
      </p:sp>
    </p:spTree>
    <p:extLst>
      <p:ext uri="{BB962C8B-B14F-4D97-AF65-F5344CB8AC3E}">
        <p14:creationId xmlns:p14="http://schemas.microsoft.com/office/powerpoint/2010/main" val="4061370429"/>
      </p:ext>
    </p:extLst>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stretch>
            <a:fillRect/>
          </a:stretch>
        </p:blipFill>
        <p:spPr>
          <a:xfrm>
            <a:off x="2244436" y="648393"/>
            <a:ext cx="6932815" cy="2484816"/>
          </a:xfrm>
          <a:prstGeom prst="rect">
            <a:avLst/>
          </a:prstGeom>
        </p:spPr>
      </p:pic>
      <p:sp>
        <p:nvSpPr>
          <p:cNvPr id="5" name="Rectangle 4"/>
          <p:cNvSpPr/>
          <p:nvPr/>
        </p:nvSpPr>
        <p:spPr>
          <a:xfrm>
            <a:off x="883920" y="3374278"/>
            <a:ext cx="10324408" cy="2308324"/>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Along with the minimal barrier for hydride shift and the 18 kcal/</a:t>
            </a:r>
            <a:r>
              <a:rPr lang="en-US" dirty="0" err="1">
                <a:latin typeface="Times New Roman" panose="02020603050405020304" pitchFamily="18" charset="0"/>
                <a:cs typeface="Times New Roman" panose="02020603050405020304" pitchFamily="18" charset="0"/>
              </a:rPr>
              <a:t>mol</a:t>
            </a:r>
            <a:r>
              <a:rPr lang="en-US" dirty="0">
                <a:latin typeface="Times New Roman" panose="02020603050405020304" pitchFamily="18" charset="0"/>
                <a:cs typeface="Times New Roman" panose="02020603050405020304" pitchFamily="18" charset="0"/>
              </a:rPr>
              <a:t> 2-butyl to t-butyl rearrangement, these results give the energy profile shown in Figure 4.11, which pertains to the behavior of the carbocation </a:t>
            </a:r>
            <a:r>
              <a:rPr lang="en-US" i="1" dirty="0">
                <a:latin typeface="Times New Roman" panose="02020603050405020304" pitchFamily="18" charset="0"/>
                <a:cs typeface="Times New Roman" panose="02020603050405020304" pitchFamily="18" charset="0"/>
              </a:rPr>
              <a:t>in the absence of a nucleophile</a:t>
            </a:r>
            <a:r>
              <a:rPr lang="en-US" dirty="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This diagram indicates that the mechanism for C(3)–C(4) scrambling in the 2-butyl cation involves the edge-protonated cyclopropane intermediate. The primary cation is an intermediate in the isomerization to t-butyl ion, which explains the relatively slow rate of this process.</a:t>
            </a:r>
          </a:p>
        </p:txBody>
      </p:sp>
      <p:sp>
        <p:nvSpPr>
          <p:cNvPr id="3" name="Slide Number Placeholder 2"/>
          <p:cNvSpPr>
            <a:spLocks noGrp="1"/>
          </p:cNvSpPr>
          <p:nvPr>
            <p:ph type="sldNum" sz="quarter" idx="12"/>
          </p:nvPr>
        </p:nvSpPr>
        <p:spPr/>
        <p:txBody>
          <a:bodyPr/>
          <a:lstStyle/>
          <a:p>
            <a:fld id="{E97799C9-84D9-46D2-A11E-BCF8A720529D}" type="slidenum">
              <a:rPr lang="en-US" smtClean="0"/>
              <a:t>181</a:t>
            </a:fld>
            <a:endParaRPr lang="en-US" dirty="0"/>
          </a:p>
        </p:txBody>
      </p:sp>
    </p:spTree>
    <p:extLst>
      <p:ext uri="{BB962C8B-B14F-4D97-AF65-F5344CB8AC3E}">
        <p14:creationId xmlns:p14="http://schemas.microsoft.com/office/powerpoint/2010/main" val="3521482782"/>
      </p:ext>
    </p:extLst>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r>
              <a:rPr lang="en-US" sz="2000" dirty="0">
                <a:latin typeface="Times New Roman" panose="02020603050405020304" pitchFamily="18" charset="0"/>
                <a:cs typeface="Times New Roman" panose="02020603050405020304" pitchFamily="18" charset="0"/>
              </a:rPr>
              <a:t>The occurrence and extent of rearrangement of the 2-butyl cation </a:t>
            </a:r>
            <a:r>
              <a:rPr lang="en-US" sz="2000" i="1" dirty="0">
                <a:latin typeface="Times New Roman" panose="02020603050405020304" pitchFamily="18" charset="0"/>
                <a:cs typeface="Times New Roman" panose="02020603050405020304" pitchFamily="18" charset="0"/>
              </a:rPr>
              <a:t>during </a:t>
            </a:r>
            <a:r>
              <a:rPr lang="en-US" sz="2000" i="1" dirty="0" err="1" smtClean="0">
                <a:latin typeface="Times New Roman" panose="02020603050405020304" pitchFamily="18" charset="0"/>
                <a:cs typeface="Times New Roman" panose="02020603050405020304" pitchFamily="18" charset="0"/>
              </a:rPr>
              <a:t>solvolysis</a:t>
            </a:r>
            <a:r>
              <a:rPr lang="en-US" sz="2000" i="1" dirty="0" smtClean="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has </a:t>
            </a:r>
            <a:r>
              <a:rPr lang="en-US" sz="2000" dirty="0">
                <a:latin typeface="Times New Roman" panose="02020603050405020304" pitchFamily="18" charset="0"/>
                <a:cs typeface="Times New Roman" panose="02020603050405020304" pitchFamily="18" charset="0"/>
              </a:rPr>
              <a:t>been studied using isotopic labeling. When 2-butyl </a:t>
            </a:r>
            <a:r>
              <a:rPr lang="en-US" sz="2000" dirty="0" err="1">
                <a:latin typeface="Times New Roman" panose="02020603050405020304" pitchFamily="18" charset="0"/>
                <a:cs typeface="Times New Roman" panose="02020603050405020304" pitchFamily="18" charset="0"/>
              </a:rPr>
              <a:t>tosylate</a:t>
            </a:r>
            <a:r>
              <a:rPr lang="en-US" sz="2000" dirty="0">
                <a:latin typeface="Times New Roman" panose="02020603050405020304" pitchFamily="18" charset="0"/>
                <a:cs typeface="Times New Roman" panose="02020603050405020304" pitchFamily="18" charset="0"/>
              </a:rPr>
              <a:t> is </a:t>
            </a:r>
            <a:r>
              <a:rPr lang="en-US" sz="2000" dirty="0" err="1">
                <a:latin typeface="Times New Roman" panose="02020603050405020304" pitchFamily="18" charset="0"/>
                <a:cs typeface="Times New Roman" panose="02020603050405020304" pitchFamily="18" charset="0"/>
              </a:rPr>
              <a:t>solvolyzed</a:t>
            </a:r>
            <a:r>
              <a:rPr lang="en-US" sz="2000" dirty="0">
                <a:latin typeface="Times New Roman" panose="02020603050405020304" pitchFamily="18" charset="0"/>
                <a:cs typeface="Times New Roman" panose="02020603050405020304" pitchFamily="18" charset="0"/>
              </a:rPr>
              <a:t> in </a:t>
            </a:r>
            <a:r>
              <a:rPr lang="en-US" sz="2000" dirty="0" smtClean="0">
                <a:latin typeface="Times New Roman" panose="02020603050405020304" pitchFamily="18" charset="0"/>
                <a:cs typeface="Times New Roman" panose="02020603050405020304" pitchFamily="18" charset="0"/>
              </a:rPr>
              <a:t>acetic acid</a:t>
            </a:r>
            <a:r>
              <a:rPr lang="en-US" sz="2000" dirty="0">
                <a:latin typeface="Times New Roman" panose="02020603050405020304" pitchFamily="18" charset="0"/>
                <a:cs typeface="Times New Roman" panose="02020603050405020304" pitchFamily="18" charset="0"/>
              </a:rPr>
              <a:t>, only 9% hydride shift occurs in the 2-butyl acetate that is </a:t>
            </a:r>
            <a:r>
              <a:rPr lang="en-US" sz="2000" dirty="0" smtClean="0">
                <a:latin typeface="Times New Roman" panose="02020603050405020304" pitchFamily="18" charset="0"/>
                <a:cs typeface="Times New Roman" panose="02020603050405020304" pitchFamily="18" charset="0"/>
              </a:rPr>
              <a:t>isolated. </a:t>
            </a:r>
          </a:p>
          <a:p>
            <a:pPr algn="just"/>
            <a:endParaRPr lang="en-US" sz="20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986742" y="4056611"/>
            <a:ext cx="7656022" cy="1278930"/>
          </a:xfrm>
          <a:prstGeom prst="rect">
            <a:avLst/>
          </a:prstGeom>
        </p:spPr>
      </p:pic>
      <p:sp>
        <p:nvSpPr>
          <p:cNvPr id="2" name="Slide Number Placeholder 1"/>
          <p:cNvSpPr>
            <a:spLocks noGrp="1"/>
          </p:cNvSpPr>
          <p:nvPr>
            <p:ph type="sldNum" sz="quarter" idx="12"/>
          </p:nvPr>
        </p:nvSpPr>
        <p:spPr/>
        <p:txBody>
          <a:bodyPr/>
          <a:lstStyle/>
          <a:p>
            <a:fld id="{E97799C9-84D9-46D2-A11E-BCF8A720529D}" type="slidenum">
              <a:rPr lang="en-US" smtClean="0"/>
              <a:t>182</a:t>
            </a:fld>
            <a:endParaRPr lang="en-US" dirty="0"/>
          </a:p>
        </p:txBody>
      </p:sp>
    </p:spTree>
    <p:extLst>
      <p:ext uri="{BB962C8B-B14F-4D97-AF65-F5344CB8AC3E}">
        <p14:creationId xmlns:p14="http://schemas.microsoft.com/office/powerpoint/2010/main" val="2799971323"/>
      </p:ext>
    </p:extLst>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352503" y="4081549"/>
            <a:ext cx="6799810" cy="1805627"/>
          </a:xfrm>
          <a:prstGeom prst="rect">
            <a:avLst/>
          </a:prstGeom>
        </p:spPr>
      </p:pic>
      <p:sp>
        <p:nvSpPr>
          <p:cNvPr id="5" name="Rectangle 4"/>
          <p:cNvSpPr/>
          <p:nvPr/>
        </p:nvSpPr>
        <p:spPr>
          <a:xfrm>
            <a:off x="1370214" y="2485335"/>
            <a:ext cx="9451571" cy="1200329"/>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Thus, under these conditions most of the reaction proceeds by direct nucleophilic participation of the solvent. When 2-butyl </a:t>
            </a:r>
            <a:r>
              <a:rPr lang="en-US" dirty="0" err="1">
                <a:latin typeface="Times New Roman" panose="02020603050405020304" pitchFamily="18" charset="0"/>
                <a:cs typeface="Times New Roman" panose="02020603050405020304" pitchFamily="18" charset="0"/>
              </a:rPr>
              <a:t>tosylate</a:t>
            </a:r>
            <a:r>
              <a:rPr lang="en-US" dirty="0">
                <a:latin typeface="Times New Roman" panose="02020603050405020304" pitchFamily="18" charset="0"/>
                <a:cs typeface="Times New Roman" panose="02020603050405020304" pitchFamily="18" charset="0"/>
              </a:rPr>
              <a:t> is </a:t>
            </a:r>
            <a:r>
              <a:rPr lang="en-US" dirty="0" err="1">
                <a:latin typeface="Times New Roman" panose="02020603050405020304" pitchFamily="18" charset="0"/>
                <a:cs typeface="Times New Roman" panose="02020603050405020304" pitchFamily="18" charset="0"/>
              </a:rPr>
              <a:t>solvolyzed</a:t>
            </a:r>
            <a:r>
              <a:rPr lang="en-US" dirty="0">
                <a:latin typeface="Times New Roman" panose="02020603050405020304" pitchFamily="18" charset="0"/>
                <a:cs typeface="Times New Roman" panose="02020603050405020304" pitchFamily="18" charset="0"/>
              </a:rPr>
              <a:t> in the less nucleophilic </a:t>
            </a:r>
            <a:r>
              <a:rPr lang="en-US" dirty="0" err="1">
                <a:latin typeface="Times New Roman" panose="02020603050405020304" pitchFamily="18" charset="0"/>
                <a:cs typeface="Times New Roman" panose="02020603050405020304" pitchFamily="18" charset="0"/>
              </a:rPr>
              <a:t>trifluoroacetic</a:t>
            </a:r>
            <a:r>
              <a:rPr lang="en-US" dirty="0">
                <a:latin typeface="Times New Roman" panose="02020603050405020304" pitchFamily="18" charset="0"/>
                <a:cs typeface="Times New Roman" panose="02020603050405020304" pitchFamily="18" charset="0"/>
              </a:rPr>
              <a:t> acid (TFA), a different result emerges. The extent of migration approaches the 50% that would result from equilibration of the two secondary cations.</a:t>
            </a:r>
            <a:endParaRPr lang="en-US" dirty="0"/>
          </a:p>
        </p:txBody>
      </p:sp>
      <p:sp>
        <p:nvSpPr>
          <p:cNvPr id="2" name="Slide Number Placeholder 1"/>
          <p:cNvSpPr>
            <a:spLocks noGrp="1"/>
          </p:cNvSpPr>
          <p:nvPr>
            <p:ph type="sldNum" sz="quarter" idx="12"/>
          </p:nvPr>
        </p:nvSpPr>
        <p:spPr/>
        <p:txBody>
          <a:bodyPr/>
          <a:lstStyle/>
          <a:p>
            <a:fld id="{E97799C9-84D9-46D2-A11E-BCF8A720529D}" type="slidenum">
              <a:rPr lang="en-US" smtClean="0"/>
              <a:t>183</a:t>
            </a:fld>
            <a:endParaRPr lang="en-US" dirty="0"/>
          </a:p>
        </p:txBody>
      </p:sp>
    </p:spTree>
    <p:extLst>
      <p:ext uri="{BB962C8B-B14F-4D97-AF65-F5344CB8AC3E}">
        <p14:creationId xmlns:p14="http://schemas.microsoft.com/office/powerpoint/2010/main" val="4134371163"/>
      </p:ext>
    </p:extLst>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67294" y="2432241"/>
            <a:ext cx="10457411" cy="3586174"/>
          </a:xfrm>
        </p:spPr>
        <p:txBody>
          <a:bodyPr>
            <a:normAutofit/>
          </a:bodyPr>
          <a:lstStyle/>
          <a:p>
            <a:pPr algn="just"/>
            <a:r>
              <a:rPr lang="en-US" sz="2000" dirty="0">
                <a:latin typeface="Times New Roman" panose="02020603050405020304" pitchFamily="18" charset="0"/>
                <a:cs typeface="Times New Roman" panose="02020603050405020304" pitchFamily="18" charset="0"/>
              </a:rPr>
              <a:t>Two hydride shifts resulting in interchange of the C(2) and C(3) hydrogens can </a:t>
            </a:r>
            <a:r>
              <a:rPr lang="en-US" sz="2000" dirty="0" smtClean="0">
                <a:latin typeface="Times New Roman" panose="02020603050405020304" pitchFamily="18" charset="0"/>
                <a:cs typeface="Times New Roman" panose="02020603050405020304" pitchFamily="18" charset="0"/>
              </a:rPr>
              <a:t>account for </a:t>
            </a:r>
            <a:r>
              <a:rPr lang="en-US" sz="2000" dirty="0">
                <a:latin typeface="Times New Roman" panose="02020603050405020304" pitchFamily="18" charset="0"/>
                <a:cs typeface="Times New Roman" panose="02020603050405020304" pitchFamily="18" charset="0"/>
              </a:rPr>
              <a:t>the two minor products</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Referring to Figure 4.11, we see that in acetic acid only a small portion of the </a:t>
            </a:r>
            <a:r>
              <a:rPr lang="en-US" sz="2000" dirty="0" smtClean="0">
                <a:latin typeface="Times New Roman" panose="02020603050405020304" pitchFamily="18" charset="0"/>
                <a:cs typeface="Times New Roman" panose="02020603050405020304" pitchFamily="18" charset="0"/>
              </a:rPr>
              <a:t>reaction involves </a:t>
            </a:r>
            <a:r>
              <a:rPr lang="en-US" sz="2000" dirty="0">
                <a:latin typeface="Times New Roman" panose="02020603050405020304" pitchFamily="18" charset="0"/>
                <a:cs typeface="Times New Roman" panose="02020603050405020304" pitchFamily="18" charset="0"/>
              </a:rPr>
              <a:t>a carbocation. In TFA, the carbocation is formed, but only the </a:t>
            </a:r>
            <a:r>
              <a:rPr lang="en-US" sz="2000" dirty="0" smtClean="0">
                <a:latin typeface="Times New Roman" panose="02020603050405020304" pitchFamily="18" charset="0"/>
                <a:cs typeface="Times New Roman" panose="02020603050405020304" pitchFamily="18" charset="0"/>
              </a:rPr>
              <a:t>H-migration process </a:t>
            </a:r>
            <a:r>
              <a:rPr lang="en-US" sz="2000" dirty="0">
                <a:latin typeface="Times New Roman" panose="02020603050405020304" pitchFamily="18" charset="0"/>
                <a:cs typeface="Times New Roman" panose="02020603050405020304" pitchFamily="18" charset="0"/>
              </a:rPr>
              <a:t>having an </a:t>
            </a:r>
            <a:r>
              <a:rPr lang="en-US" sz="2000" dirty="0" err="1">
                <a:latin typeface="Times New Roman" panose="02020603050405020304" pitchFamily="18" charset="0"/>
                <a:cs typeface="Times New Roman" panose="02020603050405020304" pitchFamily="18" charset="0"/>
              </a:rPr>
              <a:t>E</a:t>
            </a:r>
            <a:r>
              <a:rPr lang="en-US" sz="2000" baseline="-25000" dirty="0" err="1">
                <a:latin typeface="Times New Roman" panose="02020603050405020304" pitchFamily="18" charset="0"/>
                <a:cs typeface="Times New Roman" panose="02020603050405020304" pitchFamily="18" charset="0"/>
              </a:rPr>
              <a:t>a</a:t>
            </a:r>
            <a:r>
              <a:rPr lang="en-US" sz="2000" dirty="0">
                <a:latin typeface="Times New Roman" panose="02020603050405020304" pitchFamily="18" charset="0"/>
                <a:cs typeface="Times New Roman" panose="02020603050405020304" pitchFamily="18" charset="0"/>
              </a:rPr>
              <a:t> of ∼ 25 kcal competes with nucleophilic capture</a:t>
            </a:r>
            <a:r>
              <a:rPr lang="en-US" sz="2000" dirty="0" smtClean="0">
                <a:latin typeface="Times New Roman" panose="02020603050405020304" pitchFamily="18" charset="0"/>
                <a:cs typeface="Times New Roman" panose="02020603050405020304" pitchFamily="18" charset="0"/>
              </a:rPr>
              <a:t>. </a:t>
            </a:r>
          </a:p>
          <a:p>
            <a:pPr algn="just"/>
            <a:r>
              <a:rPr lang="en-US" sz="2000" dirty="0" smtClean="0">
                <a:latin typeface="Times New Roman" panose="02020603050405020304" pitchFamily="18" charset="0"/>
                <a:cs typeface="Times New Roman" panose="02020603050405020304" pitchFamily="18" charset="0"/>
              </a:rPr>
              <a:t>Both </a:t>
            </a:r>
            <a:r>
              <a:rPr lang="en-US" sz="2000" dirty="0">
                <a:latin typeface="Times New Roman" panose="02020603050405020304" pitchFamily="18" charset="0"/>
                <a:cs typeface="Times New Roman" panose="02020603050405020304" pitchFamily="18" charset="0"/>
              </a:rPr>
              <a:t>computational and </a:t>
            </a:r>
            <a:r>
              <a:rPr lang="en-US" sz="2000" dirty="0" err="1">
                <a:latin typeface="Times New Roman" panose="02020603050405020304" pitchFamily="18" charset="0"/>
                <a:cs typeface="Times New Roman" panose="02020603050405020304" pitchFamily="18" charset="0"/>
              </a:rPr>
              <a:t>solvolysis</a:t>
            </a:r>
            <a:r>
              <a:rPr lang="en-US" sz="2000" dirty="0">
                <a:latin typeface="Times New Roman" panose="02020603050405020304" pitchFamily="18" charset="0"/>
                <a:cs typeface="Times New Roman" panose="02020603050405020304" pitchFamily="18" charset="0"/>
              </a:rPr>
              <a:t> studies have also been done to </a:t>
            </a:r>
            <a:r>
              <a:rPr lang="en-US" sz="2000" dirty="0" smtClean="0">
                <a:latin typeface="Times New Roman" panose="02020603050405020304" pitchFamily="18" charset="0"/>
                <a:cs typeface="Times New Roman" panose="02020603050405020304" pitchFamily="18" charset="0"/>
              </a:rPr>
              <a:t>characterize the C</a:t>
            </a:r>
            <a:r>
              <a:rPr lang="en-US" sz="2000" baseline="-25000" dirty="0" smtClean="0">
                <a:latin typeface="Times New Roman" panose="02020603050405020304" pitchFamily="18" charset="0"/>
                <a:cs typeface="Times New Roman" panose="02020603050405020304" pitchFamily="18" charset="0"/>
              </a:rPr>
              <a:t>5</a:t>
            </a:r>
            <a:r>
              <a:rPr lang="en-US" sz="2000" dirty="0" smtClean="0">
                <a:latin typeface="Times New Roman" panose="02020603050405020304" pitchFamily="18" charset="0"/>
                <a:cs typeface="Times New Roman" panose="02020603050405020304" pitchFamily="18" charset="0"/>
              </a:rPr>
              <a:t>H</a:t>
            </a:r>
            <a:r>
              <a:rPr lang="en-US" sz="2000" baseline="-25000" dirty="0" smtClean="0">
                <a:latin typeface="Times New Roman" panose="02020603050405020304" pitchFamily="18" charset="0"/>
                <a:cs typeface="Times New Roman" panose="02020603050405020304" pitchFamily="18" charset="0"/>
              </a:rPr>
              <a:t>9</a:t>
            </a:r>
            <a:r>
              <a:rPr lang="en-US" sz="2000" baseline="30000" dirty="0" smtClean="0">
                <a:latin typeface="Times New Roman" panose="02020603050405020304" pitchFamily="18" charset="0"/>
                <a:cs typeface="Times New Roman" panose="02020603050405020304" pitchFamily="18" charset="0"/>
              </a:rPr>
              <a:t>+</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series of </a:t>
            </a:r>
            <a:r>
              <a:rPr lang="en-US" sz="2000" dirty="0" err="1">
                <a:latin typeface="Times New Roman" panose="02020603050405020304" pitchFamily="18" charset="0"/>
                <a:cs typeface="Times New Roman" panose="02020603050405020304" pitchFamily="18" charset="0"/>
              </a:rPr>
              <a:t>carbocations</a:t>
            </a:r>
            <a:r>
              <a:rPr lang="en-US" sz="2000" dirty="0">
                <a:latin typeface="Times New Roman" panose="02020603050405020304" pitchFamily="18" charset="0"/>
                <a:cs typeface="Times New Roman" panose="02020603050405020304" pitchFamily="18" charset="0"/>
              </a:rPr>
              <a:t>. The barrier to the hydride and methyl </a:t>
            </a:r>
            <a:r>
              <a:rPr lang="en-US" sz="2000" dirty="0" smtClean="0">
                <a:latin typeface="Times New Roman" panose="02020603050405020304" pitchFamily="18" charset="0"/>
                <a:cs typeface="Times New Roman" panose="02020603050405020304" pitchFamily="18" charset="0"/>
              </a:rPr>
              <a:t>shifts that </a:t>
            </a:r>
            <a:r>
              <a:rPr lang="en-US" sz="2000" dirty="0">
                <a:latin typeface="Times New Roman" panose="02020603050405020304" pitchFamily="18" charset="0"/>
                <a:cs typeface="Times New Roman" panose="02020603050405020304" pitchFamily="18" charset="0"/>
              </a:rPr>
              <a:t>interconvert the methyl groups in the t-</a:t>
            </a:r>
            <a:r>
              <a:rPr lang="en-US" sz="2000" dirty="0" err="1">
                <a:latin typeface="Times New Roman" panose="02020603050405020304" pitchFamily="18" charset="0"/>
                <a:cs typeface="Times New Roman" panose="02020603050405020304" pitchFamily="18" charset="0"/>
              </a:rPr>
              <a:t>pentyl</a:t>
            </a:r>
            <a:r>
              <a:rPr lang="en-US" sz="2000" dirty="0">
                <a:latin typeface="Times New Roman" panose="02020603050405020304" pitchFamily="18" charset="0"/>
                <a:cs typeface="Times New Roman" panose="02020603050405020304" pitchFamily="18" charset="0"/>
              </a:rPr>
              <a:t> cation is 10–15 </a:t>
            </a:r>
            <a:r>
              <a:rPr lang="en-US" sz="2000" dirty="0" smtClean="0">
                <a:latin typeface="Times New Roman" panose="02020603050405020304" pitchFamily="18" charset="0"/>
                <a:cs typeface="Times New Roman" panose="02020603050405020304" pitchFamily="18" charset="0"/>
              </a:rPr>
              <a:t>kcal/mol. This rearrangement </a:t>
            </a:r>
            <a:r>
              <a:rPr lang="en-US" sz="2000" dirty="0">
                <a:latin typeface="Times New Roman" panose="02020603050405020304" pitchFamily="18" charset="0"/>
                <a:cs typeface="Times New Roman" panose="02020603050405020304" pitchFamily="18" charset="0"/>
              </a:rPr>
              <a:t>must pass through a secondary ion or related bridged species.</a:t>
            </a:r>
          </a:p>
        </p:txBody>
      </p:sp>
      <p:pic>
        <p:nvPicPr>
          <p:cNvPr id="4" name="Picture 3"/>
          <p:cNvPicPr>
            <a:picLocks noChangeAspect="1"/>
          </p:cNvPicPr>
          <p:nvPr/>
        </p:nvPicPr>
        <p:blipFill>
          <a:blip r:embed="rId2"/>
          <a:stretch>
            <a:fillRect/>
          </a:stretch>
        </p:blipFill>
        <p:spPr>
          <a:xfrm>
            <a:off x="2446711" y="754765"/>
            <a:ext cx="7298575" cy="1604355"/>
          </a:xfrm>
          <a:prstGeom prst="rect">
            <a:avLst/>
          </a:prstGeom>
        </p:spPr>
      </p:pic>
      <p:pic>
        <p:nvPicPr>
          <p:cNvPr id="5" name="Picture 4"/>
          <p:cNvPicPr>
            <a:picLocks noChangeAspect="1"/>
          </p:cNvPicPr>
          <p:nvPr/>
        </p:nvPicPr>
        <p:blipFill>
          <a:blip r:embed="rId3"/>
          <a:stretch>
            <a:fillRect/>
          </a:stretch>
        </p:blipFill>
        <p:spPr>
          <a:xfrm>
            <a:off x="3832345" y="4996109"/>
            <a:ext cx="6791320" cy="1168548"/>
          </a:xfrm>
          <a:prstGeom prst="rect">
            <a:avLst/>
          </a:prstGeom>
        </p:spPr>
      </p:pic>
      <p:sp>
        <p:nvSpPr>
          <p:cNvPr id="6" name="Slide Number Placeholder 5"/>
          <p:cNvSpPr>
            <a:spLocks noGrp="1"/>
          </p:cNvSpPr>
          <p:nvPr>
            <p:ph type="sldNum" sz="quarter" idx="12"/>
          </p:nvPr>
        </p:nvSpPr>
        <p:spPr/>
        <p:txBody>
          <a:bodyPr/>
          <a:lstStyle/>
          <a:p>
            <a:fld id="{E97799C9-84D9-46D2-A11E-BCF8A720529D}" type="slidenum">
              <a:rPr lang="en-US" smtClean="0"/>
              <a:t>184</a:t>
            </a:fld>
            <a:endParaRPr lang="en-US" dirty="0"/>
          </a:p>
        </p:txBody>
      </p:sp>
    </p:spTree>
    <p:extLst>
      <p:ext uri="{BB962C8B-B14F-4D97-AF65-F5344CB8AC3E}">
        <p14:creationId xmlns:p14="http://schemas.microsoft.com/office/powerpoint/2010/main" val="3888060032"/>
      </p:ext>
    </p:extLst>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pPr algn="just"/>
            <a:r>
              <a:rPr lang="en-US" dirty="0">
                <a:latin typeface="Times New Roman" panose="02020603050405020304" pitchFamily="18" charset="0"/>
                <a:cs typeface="Times New Roman" panose="02020603050405020304" pitchFamily="18" charset="0"/>
              </a:rPr>
              <a:t>The </a:t>
            </a:r>
            <a:r>
              <a:rPr lang="en-US" dirty="0" err="1">
                <a:latin typeface="Times New Roman" panose="02020603050405020304" pitchFamily="18" charset="0"/>
                <a:cs typeface="Times New Roman" panose="02020603050405020304" pitchFamily="18" charset="0"/>
              </a:rPr>
              <a:t>solvolysis</a:t>
            </a:r>
            <a:r>
              <a:rPr lang="en-US" dirty="0">
                <a:latin typeface="Times New Roman" panose="02020603050405020304" pitchFamily="18" charset="0"/>
                <a:cs typeface="Times New Roman" panose="02020603050405020304" pitchFamily="18" charset="0"/>
              </a:rPr>
              <a:t> product of 3-methyl-2-butyl </a:t>
            </a:r>
            <a:r>
              <a:rPr lang="en-US" dirty="0" err="1">
                <a:latin typeface="Times New Roman" panose="02020603050405020304" pitchFamily="18" charset="0"/>
                <a:cs typeface="Times New Roman" panose="02020603050405020304" pitchFamily="18" charset="0"/>
              </a:rPr>
              <a:t>tosylate</a:t>
            </a:r>
            <a:r>
              <a:rPr lang="en-US" dirty="0">
                <a:latin typeface="Times New Roman" panose="02020603050405020304" pitchFamily="18" charset="0"/>
                <a:cs typeface="Times New Roman" panose="02020603050405020304" pitchFamily="18" charset="0"/>
              </a:rPr>
              <a:t> in TFA consists of 98.5% </a:t>
            </a:r>
            <a:r>
              <a:rPr lang="en-US" dirty="0" smtClean="0">
                <a:latin typeface="Times New Roman" panose="02020603050405020304" pitchFamily="18" charset="0"/>
                <a:cs typeface="Times New Roman" panose="02020603050405020304" pitchFamily="18" charset="0"/>
              </a:rPr>
              <a:t>of the </a:t>
            </a:r>
            <a:r>
              <a:rPr lang="en-US" dirty="0">
                <a:latin typeface="Times New Roman" panose="02020603050405020304" pitchFamily="18" charset="0"/>
                <a:cs typeface="Times New Roman" panose="02020603050405020304" pitchFamily="18" charset="0"/>
              </a:rPr>
              <a:t>ester derived from the rearranged 2-methyl-2-butyl cation and 1.5% of the </a:t>
            </a:r>
            <a:r>
              <a:rPr lang="en-US" dirty="0" smtClean="0">
                <a:latin typeface="Times New Roman" panose="02020603050405020304" pitchFamily="18" charset="0"/>
                <a:cs typeface="Times New Roman" panose="02020603050405020304" pitchFamily="18" charset="0"/>
              </a:rPr>
              <a:t>3-methyl-2-butyl </a:t>
            </a:r>
            <a:r>
              <a:rPr lang="en-US" dirty="0">
                <a:latin typeface="Times New Roman" panose="02020603050405020304" pitchFamily="18" charset="0"/>
                <a:cs typeface="Times New Roman" panose="02020603050405020304" pitchFamily="18" charset="0"/>
              </a:rPr>
              <a:t>ester. Even the 1.5% of product retaining the 3-methyl-2-butyl </a:t>
            </a:r>
            <a:r>
              <a:rPr lang="en-US" dirty="0" smtClean="0">
                <a:latin typeface="Times New Roman" panose="02020603050405020304" pitchFamily="18" charset="0"/>
                <a:cs typeface="Times New Roman" panose="02020603050405020304" pitchFamily="18" charset="0"/>
              </a:rPr>
              <a:t>structure has </a:t>
            </a:r>
            <a:r>
              <a:rPr lang="en-US" dirty="0">
                <a:latin typeface="Times New Roman" panose="02020603050405020304" pitchFamily="18" charset="0"/>
                <a:cs typeface="Times New Roman" panose="02020603050405020304" pitchFamily="18" charset="0"/>
              </a:rPr>
              <a:t>undergone some </a:t>
            </a:r>
            <a:r>
              <a:rPr lang="en-US" dirty="0" smtClean="0">
                <a:latin typeface="Times New Roman" panose="02020603050405020304" pitchFamily="18" charset="0"/>
                <a:cs typeface="Times New Roman" panose="02020603050405020304" pitchFamily="18" charset="0"/>
              </a:rPr>
              <a:t>rearrangement. </a:t>
            </a:r>
          </a:p>
          <a:p>
            <a:pPr algn="just"/>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gas phase energies of possible </a:t>
            </a:r>
            <a:r>
              <a:rPr lang="en-US" dirty="0" smtClean="0">
                <a:latin typeface="Times New Roman" panose="02020603050405020304" pitchFamily="18" charset="0"/>
                <a:cs typeface="Times New Roman" panose="02020603050405020304" pitchFamily="18" charset="0"/>
              </a:rPr>
              <a:t>intermediates have </a:t>
            </a:r>
            <a:r>
              <a:rPr lang="en-US" dirty="0">
                <a:latin typeface="Times New Roman" panose="02020603050405020304" pitchFamily="18" charset="0"/>
                <a:cs typeface="Times New Roman" panose="02020603050405020304" pitchFamily="18" charset="0"/>
              </a:rPr>
              <a:t>been calculated at several levels of </a:t>
            </a:r>
            <a:r>
              <a:rPr lang="en-US" dirty="0" smtClean="0">
                <a:latin typeface="Times New Roman" panose="02020603050405020304" pitchFamily="18" charset="0"/>
                <a:cs typeface="Times New Roman" panose="02020603050405020304" pitchFamily="18" charset="0"/>
              </a:rPr>
              <a:t>theory. </a:t>
            </a:r>
            <a:r>
              <a:rPr lang="en-US" dirty="0">
                <a:latin typeface="Times New Roman" panose="02020603050405020304" pitchFamily="18" charset="0"/>
                <a:cs typeface="Times New Roman" panose="02020603050405020304" pitchFamily="18" charset="0"/>
              </a:rPr>
              <a:t>Relative energies (kcal/</a:t>
            </a:r>
            <a:r>
              <a:rPr lang="en-US" dirty="0" err="1">
                <a:latin typeface="Times New Roman" panose="02020603050405020304" pitchFamily="18" charset="0"/>
                <a:cs typeface="Times New Roman" panose="02020603050405020304" pitchFamily="18" charset="0"/>
              </a:rPr>
              <a:t>mol</a:t>
            </a:r>
            <a:r>
              <a:rPr lang="en-US" dirty="0" smtClean="0">
                <a:latin typeface="Times New Roman" panose="02020603050405020304" pitchFamily="18" charset="0"/>
                <a:cs typeface="Times New Roman" panose="02020603050405020304" pitchFamily="18" charset="0"/>
              </a:rPr>
              <a:t>) assigned </a:t>
            </a:r>
            <a:r>
              <a:rPr lang="en-US" dirty="0">
                <a:latin typeface="Times New Roman" panose="02020603050405020304" pitchFamily="18" charset="0"/>
                <a:cs typeface="Times New Roman" panose="02020603050405020304" pitchFamily="18" charset="0"/>
              </a:rPr>
              <a:t>to C</a:t>
            </a:r>
            <a:r>
              <a:rPr lang="en-US" baseline="-25000" dirty="0">
                <a:latin typeface="Times New Roman" panose="02020603050405020304" pitchFamily="18" charset="0"/>
                <a:cs typeface="Times New Roman" panose="02020603050405020304" pitchFamily="18" charset="0"/>
              </a:rPr>
              <a:t>5</a:t>
            </a:r>
            <a:r>
              <a:rPr lang="en-US" dirty="0">
                <a:latin typeface="Times New Roman" panose="02020603050405020304" pitchFamily="18" charset="0"/>
                <a:cs typeface="Times New Roman" panose="02020603050405020304" pitchFamily="18" charset="0"/>
              </a:rPr>
              <a:t>H</a:t>
            </a:r>
            <a:r>
              <a:rPr lang="en-US" baseline="-25000" dirty="0">
                <a:latin typeface="Times New Roman" panose="02020603050405020304" pitchFamily="18" charset="0"/>
                <a:cs typeface="Times New Roman" panose="02020603050405020304" pitchFamily="18" charset="0"/>
              </a:rPr>
              <a:t>9</a:t>
            </a:r>
            <a:r>
              <a:rPr lang="en-US" baseline="30000"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cations are shown </a:t>
            </a:r>
            <a:r>
              <a:rPr lang="en-US" dirty="0" smtClean="0">
                <a:latin typeface="Times New Roman" panose="02020603050405020304" pitchFamily="18" charset="0"/>
                <a:cs typeface="Times New Roman" panose="02020603050405020304" pitchFamily="18" charset="0"/>
              </a:rPr>
              <a:t>above. </a:t>
            </a:r>
          </a:p>
          <a:p>
            <a:pPr algn="just"/>
            <a:r>
              <a:rPr lang="en-US" dirty="0" smtClean="0">
                <a:latin typeface="Times New Roman" panose="02020603050405020304" pitchFamily="18" charset="0"/>
                <a:cs typeface="Times New Roman" panose="02020603050405020304" pitchFamily="18" charset="0"/>
              </a:rPr>
              <a:t>These </a:t>
            </a:r>
            <a:r>
              <a:rPr lang="en-US" dirty="0">
                <a:latin typeface="Times New Roman" panose="02020603050405020304" pitchFamily="18" charset="0"/>
                <a:cs typeface="Times New Roman" panose="02020603050405020304" pitchFamily="18" charset="0"/>
              </a:rPr>
              <a:t>results indicate an energy profile for the 3-methyl-2-butyl cation to </a:t>
            </a:r>
            <a:r>
              <a:rPr lang="en-US" dirty="0" smtClean="0">
                <a:latin typeface="Times New Roman" panose="02020603050405020304" pitchFamily="18" charset="0"/>
                <a:cs typeface="Times New Roman" panose="02020603050405020304" pitchFamily="18" charset="0"/>
              </a:rPr>
              <a:t>2-methyl-2-butyl </a:t>
            </a:r>
            <a:r>
              <a:rPr lang="en-US" dirty="0">
                <a:latin typeface="Times New Roman" panose="02020603050405020304" pitchFamily="18" charset="0"/>
                <a:cs typeface="Times New Roman" panose="02020603050405020304" pitchFamily="18" charset="0"/>
              </a:rPr>
              <a:t>cation rearrangement in which different </a:t>
            </a:r>
            <a:r>
              <a:rPr lang="en-US" dirty="0" err="1">
                <a:latin typeface="Times New Roman" panose="02020603050405020304" pitchFamily="18" charset="0"/>
                <a:cs typeface="Times New Roman" panose="02020603050405020304" pitchFamily="18" charset="0"/>
              </a:rPr>
              <a:t>rotamers</a:t>
            </a:r>
            <a:r>
              <a:rPr lang="en-US" dirty="0">
                <a:latin typeface="Times New Roman" panose="02020603050405020304" pitchFamily="18" charset="0"/>
                <a:cs typeface="Times New Roman" panose="02020603050405020304" pitchFamily="18" charset="0"/>
              </a:rPr>
              <a:t> of the open secondary </a:t>
            </a:r>
            <a:r>
              <a:rPr lang="en-US" dirty="0" smtClean="0">
                <a:latin typeface="Times New Roman" panose="02020603050405020304" pitchFamily="18" charset="0"/>
                <a:cs typeface="Times New Roman" panose="02020603050405020304" pitchFamily="18" charset="0"/>
              </a:rPr>
              <a:t>cations are </a:t>
            </a:r>
            <a:r>
              <a:rPr lang="en-US" dirty="0">
                <a:latin typeface="Times New Roman" panose="02020603050405020304" pitchFamily="18" charset="0"/>
                <a:cs typeface="Times New Roman" panose="02020603050405020304" pitchFamily="18" charset="0"/>
              </a:rPr>
              <a:t>transition structures rather than intermediates, with the secondary cations </a:t>
            </a:r>
            <a:r>
              <a:rPr lang="en-US" dirty="0" smtClean="0">
                <a:latin typeface="Times New Roman" panose="02020603050405020304" pitchFamily="18" charset="0"/>
                <a:cs typeface="Times New Roman" panose="02020603050405020304" pitchFamily="18" charset="0"/>
              </a:rPr>
              <a:t>represented as </a:t>
            </a:r>
            <a:r>
              <a:rPr lang="en-US" dirty="0">
                <a:latin typeface="Times New Roman" panose="02020603050405020304" pitchFamily="18" charset="0"/>
                <a:cs typeface="Times New Roman" panose="02020603050405020304" pitchFamily="18" charset="0"/>
              </a:rPr>
              <a:t>methyl-bridged </a:t>
            </a:r>
            <a:r>
              <a:rPr lang="en-US" b="1" dirty="0">
                <a:latin typeface="Times New Roman" panose="02020603050405020304" pitchFamily="18" charset="0"/>
                <a:cs typeface="Times New Roman" panose="02020603050405020304" pitchFamily="18" charset="0"/>
              </a:rPr>
              <a:t>C </a:t>
            </a:r>
            <a:r>
              <a:rPr lang="en-US" dirty="0">
                <a:latin typeface="Times New Roman" panose="02020603050405020304" pitchFamily="18" charset="0"/>
                <a:cs typeface="Times New Roman" panose="02020603050405020304" pitchFamily="18" charset="0"/>
              </a:rPr>
              <a:t>(corner-protonated cyclopropanes), as shown in Figure </a:t>
            </a:r>
            <a:r>
              <a:rPr lang="en-US" dirty="0" smtClean="0">
                <a:latin typeface="Times New Roman" panose="02020603050405020304" pitchFamily="18" charset="0"/>
                <a:cs typeface="Times New Roman" panose="02020603050405020304" pitchFamily="18" charset="0"/>
              </a:rPr>
              <a:t>4.12. </a:t>
            </a:r>
          </a:p>
          <a:p>
            <a:pPr algn="just"/>
            <a:r>
              <a:rPr lang="en-US" b="1" dirty="0" smtClean="0">
                <a:latin typeface="Times New Roman" panose="02020603050405020304" pitchFamily="18" charset="0"/>
                <a:cs typeface="Times New Roman" panose="02020603050405020304" pitchFamily="18" charset="0"/>
              </a:rPr>
              <a:t>The </a:t>
            </a:r>
            <a:r>
              <a:rPr lang="en-US" b="1" dirty="0">
                <a:latin typeface="Times New Roman" panose="02020603050405020304" pitchFamily="18" charset="0"/>
                <a:cs typeface="Times New Roman" panose="02020603050405020304" pitchFamily="18" charset="0"/>
              </a:rPr>
              <a:t>computational investigation </a:t>
            </a:r>
            <a:r>
              <a:rPr lang="en-US" dirty="0">
                <a:latin typeface="Times New Roman" panose="02020603050405020304" pitchFamily="18" charset="0"/>
                <a:cs typeface="Times New Roman" panose="02020603050405020304" pitchFamily="18" charset="0"/>
              </a:rPr>
              <a:t>of this system was extended to include </a:t>
            </a:r>
            <a:r>
              <a:rPr lang="en-US" b="1" dirty="0">
                <a:latin typeface="Times New Roman" panose="02020603050405020304" pitchFamily="18" charset="0"/>
                <a:cs typeface="Times New Roman" panose="02020603050405020304" pitchFamily="18" charset="0"/>
              </a:rPr>
              <a:t>the </a:t>
            </a:r>
            <a:r>
              <a:rPr lang="en-US" b="1" dirty="0" smtClean="0">
                <a:latin typeface="Times New Roman" panose="02020603050405020304" pitchFamily="18" charset="0"/>
                <a:cs typeface="Times New Roman" panose="02020603050405020304" pitchFamily="18" charset="0"/>
              </a:rPr>
              <a:t>effect of </a:t>
            </a:r>
            <a:r>
              <a:rPr lang="en-US" b="1" dirty="0">
                <a:latin typeface="Times New Roman" panose="02020603050405020304" pitchFamily="18" charset="0"/>
                <a:cs typeface="Times New Roman" panose="02020603050405020304" pitchFamily="18" charset="0"/>
              </a:rPr>
              <a:t>a polar medium </a:t>
            </a:r>
            <a:r>
              <a:rPr lang="en-US" dirty="0">
                <a:latin typeface="Times New Roman" panose="02020603050405020304" pitchFamily="18" charset="0"/>
                <a:cs typeface="Times New Roman" panose="02020603050405020304" pitchFamily="18" charset="0"/>
              </a:rPr>
              <a:t>(dielectric constant = 39) and </a:t>
            </a:r>
            <a:r>
              <a:rPr lang="en-US" b="1" dirty="0">
                <a:latin typeface="Times New Roman" panose="02020603050405020304" pitchFamily="18" charset="0"/>
                <a:cs typeface="Times New Roman" panose="02020603050405020304" pitchFamily="18" charset="0"/>
              </a:rPr>
              <a:t>the effect of the proximity of </a:t>
            </a:r>
            <a:r>
              <a:rPr lang="en-US" b="1" dirty="0" smtClean="0">
                <a:latin typeface="Times New Roman" panose="02020603050405020304" pitchFamily="18" charset="0"/>
                <a:cs typeface="Times New Roman" panose="02020603050405020304" pitchFamily="18" charset="0"/>
              </a:rPr>
              <a:t>anions </a:t>
            </a:r>
            <a:r>
              <a:rPr lang="en-US" b="1" dirty="0">
                <a:latin typeface="Times New Roman" panose="02020603050405020304" pitchFamily="18" charset="0"/>
                <a:cs typeface="Times New Roman" panose="02020603050405020304" pitchFamily="18" charset="0"/>
              </a:rPr>
              <a:t>on the relative stability of ions C </a:t>
            </a:r>
            <a:r>
              <a:rPr lang="en-US" dirty="0">
                <a:latin typeface="Times New Roman" panose="02020603050405020304" pitchFamily="18" charset="0"/>
                <a:cs typeface="Times New Roman" panose="02020603050405020304" pitchFamily="18" charset="0"/>
              </a:rPr>
              <a:t>and </a:t>
            </a:r>
            <a:r>
              <a:rPr lang="en-US" b="1" dirty="0">
                <a:latin typeface="Times New Roman" panose="02020603050405020304" pitchFamily="18" charset="0"/>
                <a:cs typeface="Times New Roman" panose="02020603050405020304" pitchFamily="18" charset="0"/>
              </a:rPr>
              <a:t>B</a:t>
            </a:r>
            <a:r>
              <a:rPr lang="en-US" dirty="0">
                <a:latin typeface="Times New Roman" panose="02020603050405020304" pitchFamily="18" charset="0"/>
                <a:cs typeface="Times New Roman" panose="02020603050405020304" pitchFamily="18" charset="0"/>
              </a:rPr>
              <a:t>.</a:t>
            </a:r>
          </a:p>
        </p:txBody>
      </p:sp>
      <p:pic>
        <p:nvPicPr>
          <p:cNvPr id="4" name="Picture 3"/>
          <p:cNvPicPr>
            <a:picLocks noChangeAspect="1"/>
          </p:cNvPicPr>
          <p:nvPr/>
        </p:nvPicPr>
        <p:blipFill>
          <a:blip r:embed="rId2"/>
          <a:stretch>
            <a:fillRect/>
          </a:stretch>
        </p:blipFill>
        <p:spPr>
          <a:xfrm>
            <a:off x="2359428" y="833736"/>
            <a:ext cx="7473142" cy="1587730"/>
          </a:xfrm>
          <a:prstGeom prst="rect">
            <a:avLst/>
          </a:prstGeom>
        </p:spPr>
      </p:pic>
      <p:sp>
        <p:nvSpPr>
          <p:cNvPr id="5" name="Slide Number Placeholder 4"/>
          <p:cNvSpPr>
            <a:spLocks noGrp="1"/>
          </p:cNvSpPr>
          <p:nvPr>
            <p:ph type="sldNum" sz="quarter" idx="12"/>
          </p:nvPr>
        </p:nvSpPr>
        <p:spPr/>
        <p:txBody>
          <a:bodyPr/>
          <a:lstStyle/>
          <a:p>
            <a:fld id="{E97799C9-84D9-46D2-A11E-BCF8A720529D}" type="slidenum">
              <a:rPr lang="en-US" smtClean="0"/>
              <a:t>185</a:t>
            </a:fld>
            <a:endParaRPr lang="en-US" dirty="0"/>
          </a:p>
        </p:txBody>
      </p:sp>
    </p:spTree>
    <p:extLst>
      <p:ext uri="{BB962C8B-B14F-4D97-AF65-F5344CB8AC3E}">
        <p14:creationId xmlns:p14="http://schemas.microsoft.com/office/powerpoint/2010/main" val="1361227986"/>
      </p:ext>
    </p:extLst>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812472" y="731520"/>
            <a:ext cx="6567055" cy="5336771"/>
          </a:xfrm>
          <a:prstGeom prst="rect">
            <a:avLst/>
          </a:prstGeom>
        </p:spPr>
      </p:pic>
      <p:sp>
        <p:nvSpPr>
          <p:cNvPr id="3" name="Slide Number Placeholder 2"/>
          <p:cNvSpPr>
            <a:spLocks noGrp="1"/>
          </p:cNvSpPr>
          <p:nvPr>
            <p:ph type="sldNum" sz="quarter" idx="12"/>
          </p:nvPr>
        </p:nvSpPr>
        <p:spPr/>
        <p:txBody>
          <a:bodyPr/>
          <a:lstStyle/>
          <a:p>
            <a:fld id="{E97799C9-84D9-46D2-A11E-BCF8A720529D}" type="slidenum">
              <a:rPr lang="en-US" smtClean="0"/>
              <a:t>186</a:t>
            </a:fld>
            <a:endParaRPr lang="en-US" dirty="0"/>
          </a:p>
        </p:txBody>
      </p:sp>
    </p:spTree>
    <p:extLst>
      <p:ext uri="{BB962C8B-B14F-4D97-AF65-F5344CB8AC3E}">
        <p14:creationId xmlns:p14="http://schemas.microsoft.com/office/powerpoint/2010/main" val="1998660194"/>
      </p:ext>
    </p:extLst>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pPr algn="just"/>
            <a:r>
              <a:rPr lang="en-US" dirty="0">
                <a:latin typeface="Times New Roman" panose="02020603050405020304" pitchFamily="18" charset="0"/>
                <a:cs typeface="Times New Roman" panose="02020603050405020304" pitchFamily="18" charset="0"/>
              </a:rPr>
              <a:t>Whereas a </a:t>
            </a:r>
            <a:r>
              <a:rPr lang="en-US" b="1" dirty="0">
                <a:latin typeface="Times New Roman" panose="02020603050405020304" pitchFamily="18" charset="0"/>
                <a:cs typeface="Times New Roman" panose="02020603050405020304" pitchFamily="18" charset="0"/>
              </a:rPr>
              <a:t>polar medium </a:t>
            </a:r>
            <a:r>
              <a:rPr lang="en-US" dirty="0">
                <a:latin typeface="Times New Roman" panose="02020603050405020304" pitchFamily="18" charset="0"/>
                <a:cs typeface="Times New Roman" panose="02020603050405020304" pitchFamily="18" charset="0"/>
              </a:rPr>
              <a:t>reduced the </a:t>
            </a:r>
            <a:r>
              <a:rPr lang="en-US" dirty="0" smtClean="0">
                <a:latin typeface="Times New Roman" panose="02020603050405020304" pitchFamily="18" charset="0"/>
                <a:cs typeface="Times New Roman" panose="02020603050405020304" pitchFamily="18" charset="0"/>
              </a:rPr>
              <a:t>energy of </a:t>
            </a:r>
            <a:r>
              <a:rPr lang="en-US" b="1" dirty="0">
                <a:latin typeface="Times New Roman" panose="02020603050405020304" pitchFamily="18" charset="0"/>
                <a:cs typeface="Times New Roman" panose="02020603050405020304" pitchFamily="18" charset="0"/>
              </a:rPr>
              <a:t>B </a:t>
            </a:r>
            <a:r>
              <a:rPr lang="en-US" dirty="0">
                <a:latin typeface="Times New Roman" panose="02020603050405020304" pitchFamily="18" charset="0"/>
                <a:cs typeface="Times New Roman" panose="02020603050405020304" pitchFamily="18" charset="0"/>
              </a:rPr>
              <a:t>relative to the gas phase results, the bridged ion </a:t>
            </a:r>
            <a:r>
              <a:rPr lang="en-US" b="1" dirty="0">
                <a:latin typeface="Times New Roman" panose="02020603050405020304" pitchFamily="18" charset="0"/>
                <a:cs typeface="Times New Roman" panose="02020603050405020304" pitchFamily="18" charset="0"/>
              </a:rPr>
              <a:t>C </a:t>
            </a:r>
            <a:r>
              <a:rPr lang="en-US" dirty="0">
                <a:latin typeface="Times New Roman" panose="02020603050405020304" pitchFamily="18" charset="0"/>
                <a:cs typeface="Times New Roman" panose="02020603050405020304" pitchFamily="18" charset="0"/>
              </a:rPr>
              <a:t>remained more stable </a:t>
            </a:r>
            <a:r>
              <a:rPr lang="en-US" dirty="0" smtClean="0">
                <a:latin typeface="Times New Roman" panose="02020603050405020304" pitchFamily="18" charset="0"/>
                <a:cs typeface="Times New Roman" panose="02020603050405020304" pitchFamily="18" charset="0"/>
              </a:rPr>
              <a:t>than the </a:t>
            </a:r>
            <a:r>
              <a:rPr lang="en-US" dirty="0">
                <a:latin typeface="Times New Roman" panose="02020603050405020304" pitchFamily="18" charset="0"/>
                <a:cs typeface="Times New Roman" panose="02020603050405020304" pitchFamily="18" charset="0"/>
              </a:rPr>
              <a:t>secondary ion. The </a:t>
            </a:r>
            <a:r>
              <a:rPr lang="en-US" b="1" dirty="0">
                <a:latin typeface="Times New Roman" panose="02020603050405020304" pitchFamily="18" charset="0"/>
                <a:cs typeface="Times New Roman" panose="02020603050405020304" pitchFamily="18" charset="0"/>
              </a:rPr>
              <a:t>proximity of anions </a:t>
            </a:r>
            <a:r>
              <a:rPr lang="en-US" dirty="0">
                <a:latin typeface="Times New Roman" panose="02020603050405020304" pitchFamily="18" charset="0"/>
                <a:cs typeface="Times New Roman" panose="02020603050405020304" pitchFamily="18" charset="0"/>
              </a:rPr>
              <a:t>changed the situation more dramatically</a:t>
            </a:r>
            <a:r>
              <a:rPr lang="en-US" dirty="0" smtClean="0">
                <a:latin typeface="Times New Roman" panose="02020603050405020304" pitchFamily="18" charset="0"/>
                <a:cs typeface="Times New Roman" panose="02020603050405020304" pitchFamily="18" charset="0"/>
              </a:rPr>
              <a:t>. </a:t>
            </a:r>
          </a:p>
          <a:p>
            <a:pPr algn="just"/>
            <a:endParaRPr lang="en-US" dirty="0" smtClean="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Anions </a:t>
            </a:r>
            <a:r>
              <a:rPr lang="en-US" dirty="0">
                <a:latin typeface="Times New Roman" panose="02020603050405020304" pitchFamily="18" charset="0"/>
                <a:cs typeface="Times New Roman" panose="02020603050405020304" pitchFamily="18" charset="0"/>
              </a:rPr>
              <a:t>were modeled using H-Li-H</a:t>
            </a:r>
            <a:r>
              <a:rPr lang="en-US" baseline="30000"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and BH</a:t>
            </a:r>
            <a:r>
              <a:rPr lang="en-US" baseline="-25000" dirty="0">
                <a:latin typeface="Times New Roman" panose="02020603050405020304" pitchFamily="18" charset="0"/>
                <a:cs typeface="Times New Roman" panose="02020603050405020304" pitchFamily="18" charset="0"/>
              </a:rPr>
              <a:t>3</a:t>
            </a:r>
            <a:r>
              <a:rPr lang="en-US" dirty="0">
                <a:latin typeface="Times New Roman" panose="02020603050405020304" pitchFamily="18" charset="0"/>
                <a:cs typeface="Times New Roman" panose="02020603050405020304" pitchFamily="18" charset="0"/>
              </a:rPr>
              <a:t>F</a:t>
            </a:r>
            <a:r>
              <a:rPr lang="en-US" baseline="30000"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At distances &lt; 33Å, the </a:t>
            </a:r>
            <a:r>
              <a:rPr lang="en-US" dirty="0" smtClean="0">
                <a:latin typeface="Times New Roman" panose="02020603050405020304" pitchFamily="18" charset="0"/>
                <a:cs typeface="Times New Roman" panose="02020603050405020304" pitchFamily="18" charset="0"/>
              </a:rPr>
              <a:t>open secondary </a:t>
            </a:r>
            <a:r>
              <a:rPr lang="en-US" dirty="0">
                <a:latin typeface="Times New Roman" panose="02020603050405020304" pitchFamily="18" charset="0"/>
                <a:cs typeface="Times New Roman" panose="02020603050405020304" pitchFamily="18" charset="0"/>
              </a:rPr>
              <a:t>carbocation </a:t>
            </a:r>
            <a:r>
              <a:rPr lang="en-US" b="1" dirty="0">
                <a:latin typeface="Times New Roman" panose="02020603050405020304" pitchFamily="18" charset="0"/>
                <a:cs typeface="Times New Roman" panose="02020603050405020304" pitchFamily="18" charset="0"/>
              </a:rPr>
              <a:t>B </a:t>
            </a:r>
            <a:r>
              <a:rPr lang="en-US" dirty="0">
                <a:latin typeface="Times New Roman" panose="02020603050405020304" pitchFamily="18" charset="0"/>
                <a:cs typeface="Times New Roman" panose="02020603050405020304" pitchFamily="18" charset="0"/>
              </a:rPr>
              <a:t>is more stable. The energy difference depends on the </a:t>
            </a:r>
            <a:r>
              <a:rPr lang="en-US" dirty="0" smtClean="0">
                <a:latin typeface="Times New Roman" panose="02020603050405020304" pitchFamily="18" charset="0"/>
                <a:cs typeface="Times New Roman" panose="02020603050405020304" pitchFamily="18" charset="0"/>
              </a:rPr>
              <a:t>location of </a:t>
            </a:r>
            <a:r>
              <a:rPr lang="en-US" dirty="0">
                <a:latin typeface="Times New Roman" panose="02020603050405020304" pitchFamily="18" charset="0"/>
                <a:cs typeface="Times New Roman" panose="02020603050405020304" pitchFamily="18" charset="0"/>
              </a:rPr>
              <a:t>the anion in relation to the cation. </a:t>
            </a:r>
            <a:r>
              <a:rPr lang="en-US" b="1" dirty="0">
                <a:latin typeface="Times New Roman" panose="02020603050405020304" pitchFamily="18" charset="0"/>
                <a:cs typeface="Times New Roman" panose="02020603050405020304" pitchFamily="18" charset="0"/>
              </a:rPr>
              <a:t>Orientations in which the anion </a:t>
            </a:r>
            <a:r>
              <a:rPr lang="en-US" b="1" dirty="0" smtClean="0">
                <a:latin typeface="Times New Roman" panose="02020603050405020304" pitchFamily="18" charset="0"/>
                <a:cs typeface="Times New Roman" panose="02020603050405020304" pitchFamily="18" charset="0"/>
              </a:rPr>
              <a:t>approaches hydrogens </a:t>
            </a:r>
            <a:r>
              <a:rPr lang="en-US" b="1" dirty="0">
                <a:latin typeface="Times New Roman" panose="02020603050405020304" pitchFamily="18" charset="0"/>
                <a:cs typeface="Times New Roman" panose="02020603050405020304" pitchFamily="18" charset="0"/>
              </a:rPr>
              <a:t>on C(1) </a:t>
            </a:r>
            <a:r>
              <a:rPr lang="en-US" dirty="0">
                <a:latin typeface="Times New Roman" panose="02020603050405020304" pitchFamily="18" charset="0"/>
                <a:cs typeface="Times New Roman" panose="02020603050405020304" pitchFamily="18" charset="0"/>
              </a:rPr>
              <a:t>result in elimination to 3-methyl-1-butene, whereas approach </a:t>
            </a:r>
            <a:r>
              <a:rPr lang="en-US" dirty="0" smtClean="0">
                <a:latin typeface="Times New Roman" panose="02020603050405020304" pitchFamily="18" charset="0"/>
                <a:cs typeface="Times New Roman" panose="02020603050405020304" pitchFamily="18" charset="0"/>
              </a:rPr>
              <a:t>to C(3</a:t>
            </a:r>
            <a:r>
              <a:rPr lang="en-US" dirty="0">
                <a:latin typeface="Times New Roman" panose="02020603050405020304" pitchFamily="18" charset="0"/>
                <a:cs typeface="Times New Roman" panose="02020603050405020304" pitchFamily="18" charset="0"/>
              </a:rPr>
              <a:t>) leads to 2-methyl-2-butene. </a:t>
            </a:r>
            <a:endParaRPr lang="en-US" dirty="0" smtClean="0">
              <a:latin typeface="Times New Roman" panose="02020603050405020304" pitchFamily="18" charset="0"/>
              <a:cs typeface="Times New Roman" panose="02020603050405020304" pitchFamily="18" charset="0"/>
            </a:endParaRPr>
          </a:p>
          <a:p>
            <a:pPr algn="just"/>
            <a:endParaRPr lang="en-US" dirty="0" smtClean="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These </a:t>
            </a:r>
            <a:r>
              <a:rPr lang="en-US" dirty="0">
                <a:latin typeface="Times New Roman" panose="02020603050405020304" pitchFamily="18" charset="0"/>
                <a:cs typeface="Times New Roman" panose="02020603050405020304" pitchFamily="18" charset="0"/>
              </a:rPr>
              <a:t>computational results present a picture of </a:t>
            </a:r>
            <a:r>
              <a:rPr lang="en-US" dirty="0" smtClean="0">
                <a:latin typeface="Times New Roman" panose="02020603050405020304" pitchFamily="18" charset="0"/>
                <a:cs typeface="Times New Roman" panose="02020603050405020304" pitchFamily="18" charset="0"/>
              </a:rPr>
              <a:t>the elimination </a:t>
            </a:r>
            <a:r>
              <a:rPr lang="en-US" dirty="0">
                <a:latin typeface="Times New Roman" panose="02020603050405020304" pitchFamily="18" charset="0"/>
                <a:cs typeface="Times New Roman" panose="02020603050405020304" pitchFamily="18" charset="0"/>
              </a:rPr>
              <a:t>process similar to that in the previous section (page 439</a:t>
            </a:r>
            <a:r>
              <a:rPr lang="en-US" dirty="0" smtClean="0">
                <a:latin typeface="Times New Roman" panose="02020603050405020304" pitchFamily="18" charset="0"/>
                <a:cs typeface="Times New Roman" panose="02020603050405020304" pitchFamily="18" charset="0"/>
              </a:rPr>
              <a:t>). The </a:t>
            </a:r>
            <a:r>
              <a:rPr lang="en-US" dirty="0">
                <a:latin typeface="Times New Roman" panose="02020603050405020304" pitchFamily="18" charset="0"/>
                <a:cs typeface="Times New Roman" panose="02020603050405020304" pitchFamily="18" charset="0"/>
              </a:rPr>
              <a:t>ring contraction of a </a:t>
            </a:r>
            <a:r>
              <a:rPr lang="en-US" dirty="0" err="1">
                <a:latin typeface="Times New Roman" panose="02020603050405020304" pitchFamily="18" charset="0"/>
                <a:cs typeface="Times New Roman" panose="02020603050405020304" pitchFamily="18" charset="0"/>
              </a:rPr>
              <a:t>cyclohexyl</a:t>
            </a:r>
            <a:r>
              <a:rPr lang="en-US" dirty="0">
                <a:latin typeface="Times New Roman" panose="02020603050405020304" pitchFamily="18" charset="0"/>
                <a:cs typeface="Times New Roman" panose="02020603050405020304" pitchFamily="18" charset="0"/>
              </a:rPr>
              <a:t> cation to a </a:t>
            </a:r>
            <a:r>
              <a:rPr lang="en-US" dirty="0" err="1">
                <a:latin typeface="Times New Roman" panose="02020603050405020304" pitchFamily="18" charset="0"/>
                <a:cs typeface="Times New Roman" panose="02020603050405020304" pitchFamily="18" charset="0"/>
              </a:rPr>
              <a:t>methylcyclopentyl</a:t>
            </a:r>
            <a:r>
              <a:rPr lang="en-US" dirty="0">
                <a:latin typeface="Times New Roman" panose="02020603050405020304" pitchFamily="18" charset="0"/>
                <a:cs typeface="Times New Roman" panose="02020603050405020304" pitchFamily="18" charset="0"/>
              </a:rPr>
              <a:t> cation (</a:t>
            </a:r>
            <a:r>
              <a:rPr lang="en-US" dirty="0" smtClean="0">
                <a:latin typeface="Times New Roman" panose="02020603050405020304" pitchFamily="18" charset="0"/>
                <a:cs typeface="Times New Roman" panose="02020603050405020304" pitchFamily="18" charset="0"/>
              </a:rPr>
              <a:t>see Entries </a:t>
            </a:r>
            <a:r>
              <a:rPr lang="en-US" dirty="0">
                <a:latin typeface="Times New Roman" panose="02020603050405020304" pitchFamily="18" charset="0"/>
                <a:cs typeface="Times New Roman" panose="02020603050405020304" pitchFamily="18" charset="0"/>
              </a:rPr>
              <a:t>8 and 9 in Scheme 4.4) is </a:t>
            </a:r>
            <a:r>
              <a:rPr lang="en-US" b="1" dirty="0">
                <a:latin typeface="Times New Roman" panose="02020603050405020304" pitchFamily="18" charset="0"/>
                <a:cs typeface="Times New Roman" panose="02020603050405020304" pitchFamily="18" charset="0"/>
              </a:rPr>
              <a:t>thermodynamically favorable</a:t>
            </a:r>
            <a:r>
              <a:rPr lang="en-US" dirty="0">
                <a:latin typeface="Times New Roman" panose="02020603050405020304" pitchFamily="18" charset="0"/>
                <a:cs typeface="Times New Roman" panose="02020603050405020304" pitchFamily="18" charset="0"/>
              </a:rPr>
              <a:t>, but would require </a:t>
            </a:r>
            <a:r>
              <a:rPr lang="en-US" dirty="0" smtClean="0">
                <a:latin typeface="Times New Roman" panose="02020603050405020304" pitchFamily="18" charset="0"/>
                <a:cs typeface="Times New Roman" panose="02020603050405020304" pitchFamily="18" charset="0"/>
              </a:rPr>
              <a:t>a substantial </a:t>
            </a:r>
            <a:r>
              <a:rPr lang="en-US" dirty="0" err="1">
                <a:latin typeface="Times New Roman" panose="02020603050405020304" pitchFamily="18" charset="0"/>
                <a:cs typeface="Times New Roman" panose="02020603050405020304" pitchFamily="18" charset="0"/>
              </a:rPr>
              <a:t>E</a:t>
            </a:r>
            <a:r>
              <a:rPr lang="en-US" baseline="-25000" dirty="0" err="1">
                <a:latin typeface="Times New Roman" panose="02020603050405020304" pitchFamily="18" charset="0"/>
                <a:cs typeface="Times New Roman" panose="02020603050405020304" pitchFamily="18" charset="0"/>
              </a:rPr>
              <a:t>a</a:t>
            </a:r>
            <a:r>
              <a:rPr lang="en-US" dirty="0">
                <a:latin typeface="Times New Roman" panose="02020603050405020304" pitchFamily="18" charset="0"/>
                <a:cs typeface="Times New Roman" panose="02020603050405020304" pitchFamily="18" charset="0"/>
              </a:rPr>
              <a:t> if it proceeded through a primary </a:t>
            </a:r>
            <a:r>
              <a:rPr lang="en-US" dirty="0" err="1">
                <a:latin typeface="Times New Roman" panose="02020603050405020304" pitchFamily="18" charset="0"/>
                <a:cs typeface="Times New Roman" panose="02020603050405020304" pitchFamily="18" charset="0"/>
              </a:rPr>
              <a:t>cyclopentylmethyl</a:t>
            </a:r>
            <a:r>
              <a:rPr lang="en-US" dirty="0">
                <a:latin typeface="Times New Roman" panose="02020603050405020304" pitchFamily="18" charset="0"/>
                <a:cs typeface="Times New Roman" panose="02020603050405020304" pitchFamily="18" charset="0"/>
              </a:rPr>
              <a:t> cation.</a:t>
            </a:r>
          </a:p>
        </p:txBody>
      </p:sp>
      <p:pic>
        <p:nvPicPr>
          <p:cNvPr id="4" name="Picture 3"/>
          <p:cNvPicPr>
            <a:picLocks noChangeAspect="1"/>
          </p:cNvPicPr>
          <p:nvPr/>
        </p:nvPicPr>
        <p:blipFill>
          <a:blip r:embed="rId2"/>
          <a:stretch>
            <a:fillRect/>
          </a:stretch>
        </p:blipFill>
        <p:spPr>
          <a:xfrm>
            <a:off x="3937196" y="1271847"/>
            <a:ext cx="4317606" cy="1071331"/>
          </a:xfrm>
          <a:prstGeom prst="rect">
            <a:avLst/>
          </a:prstGeom>
        </p:spPr>
      </p:pic>
      <p:sp>
        <p:nvSpPr>
          <p:cNvPr id="2" name="Slide Number Placeholder 1"/>
          <p:cNvSpPr>
            <a:spLocks noGrp="1"/>
          </p:cNvSpPr>
          <p:nvPr>
            <p:ph type="sldNum" sz="quarter" idx="12"/>
          </p:nvPr>
        </p:nvSpPr>
        <p:spPr/>
        <p:txBody>
          <a:bodyPr/>
          <a:lstStyle/>
          <a:p>
            <a:fld id="{E97799C9-84D9-46D2-A11E-BCF8A720529D}" type="slidenum">
              <a:rPr lang="en-US" smtClean="0"/>
              <a:t>187</a:t>
            </a:fld>
            <a:endParaRPr lang="en-US" dirty="0"/>
          </a:p>
        </p:txBody>
      </p:sp>
    </p:spTree>
    <p:extLst>
      <p:ext uri="{BB962C8B-B14F-4D97-AF65-F5344CB8AC3E}">
        <p14:creationId xmlns:p14="http://schemas.microsoft.com/office/powerpoint/2010/main" val="914163758"/>
      </p:ext>
    </p:extLst>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63138" y="2473805"/>
            <a:ext cx="10450483" cy="3735802"/>
          </a:xfrm>
        </p:spPr>
        <p:txBody>
          <a:bodyPr>
            <a:normAutofit/>
          </a:bodyPr>
          <a:lstStyle/>
          <a:p>
            <a:pPr algn="just"/>
            <a:r>
              <a:rPr lang="en-US" sz="2000" dirty="0">
                <a:latin typeface="Times New Roman" panose="02020603050405020304" pitchFamily="18" charset="0"/>
                <a:cs typeface="Times New Roman" panose="02020603050405020304" pitchFamily="18" charset="0"/>
              </a:rPr>
              <a:t>It is believed that a more correct description of the process involves migration </a:t>
            </a:r>
            <a:r>
              <a:rPr lang="en-US" sz="2000" dirty="0" smtClean="0">
                <a:latin typeface="Times New Roman" panose="02020603050405020304" pitchFamily="18" charset="0"/>
                <a:cs typeface="Times New Roman" panose="02020603050405020304" pitchFamily="18" charset="0"/>
              </a:rPr>
              <a:t>through a </a:t>
            </a:r>
            <a:r>
              <a:rPr lang="en-US" sz="2000" dirty="0" err="1">
                <a:latin typeface="Times New Roman" panose="02020603050405020304" pitchFamily="18" charset="0"/>
                <a:cs typeface="Times New Roman" panose="02020603050405020304" pitchFamily="18" charset="0"/>
              </a:rPr>
              <a:t>pentacoordinate</a:t>
            </a:r>
            <a:r>
              <a:rPr lang="en-US" sz="2000"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protonated cyclopropane</a:t>
            </a:r>
            <a:r>
              <a:rPr lang="en-US" sz="2000" dirty="0">
                <a:latin typeface="Times New Roman" panose="02020603050405020304" pitchFamily="18" charset="0"/>
                <a:cs typeface="Times New Roman" panose="02020603050405020304" pitchFamily="18" charset="0"/>
              </a:rPr>
              <a:t>, in which an alkyl group acts as a </a:t>
            </a:r>
            <a:r>
              <a:rPr lang="en-US" sz="2000" dirty="0" smtClean="0">
                <a:latin typeface="Times New Roman" panose="02020603050405020304" pitchFamily="18" charset="0"/>
                <a:cs typeface="Times New Roman" panose="02020603050405020304" pitchFamily="18" charset="0"/>
              </a:rPr>
              <a:t>bridge in </a:t>
            </a:r>
            <a:r>
              <a:rPr lang="en-US" sz="2000" dirty="0">
                <a:latin typeface="Times New Roman" panose="02020603050405020304" pitchFamily="18" charset="0"/>
                <a:cs typeface="Times New Roman" panose="02020603050405020304" pitchFamily="18" charset="0"/>
              </a:rPr>
              <a:t>an electron-deficient carbocation structure. </a:t>
            </a:r>
            <a:endParaRPr lang="en-US" sz="2000" dirty="0" smtClean="0">
              <a:latin typeface="Times New Roman" panose="02020603050405020304" pitchFamily="18" charset="0"/>
              <a:cs typeface="Times New Roman" panose="02020603050405020304" pitchFamily="18" charset="0"/>
            </a:endParaRPr>
          </a:p>
          <a:p>
            <a:pPr algn="just"/>
            <a:endParaRPr lang="en-US" sz="2000" dirty="0" smtClean="0">
              <a:latin typeface="Times New Roman" panose="02020603050405020304" pitchFamily="18" charset="0"/>
              <a:cs typeface="Times New Roman" panose="02020603050405020304" pitchFamily="18" charset="0"/>
            </a:endParaRPr>
          </a:p>
          <a:p>
            <a:pPr algn="just"/>
            <a:endParaRPr lang="en-US" sz="2000" dirty="0">
              <a:latin typeface="Times New Roman" panose="02020603050405020304" pitchFamily="18" charset="0"/>
              <a:cs typeface="Times New Roman" panose="02020603050405020304" pitchFamily="18" charset="0"/>
            </a:endParaRPr>
          </a:p>
          <a:p>
            <a:pPr algn="just"/>
            <a:endParaRPr lang="en-US" sz="2000" dirty="0">
              <a:latin typeface="Times New Roman" panose="02020603050405020304" pitchFamily="18" charset="0"/>
              <a:cs typeface="Times New Roman" panose="02020603050405020304" pitchFamily="18" charset="0"/>
            </a:endParaRPr>
          </a:p>
          <a:p>
            <a:pPr algn="just"/>
            <a:r>
              <a:rPr lang="en-US" sz="2000" dirty="0" smtClean="0">
                <a:latin typeface="Times New Roman" panose="02020603050405020304" pitchFamily="18" charset="0"/>
                <a:cs typeface="Times New Roman" panose="02020603050405020304" pitchFamily="18" charset="0"/>
              </a:rPr>
              <a:t>The </a:t>
            </a:r>
            <a:r>
              <a:rPr lang="en-US" sz="2000" dirty="0" err="1">
                <a:latin typeface="Times New Roman" panose="02020603050405020304" pitchFamily="18" charset="0"/>
                <a:cs typeface="Times New Roman" panose="02020603050405020304" pitchFamily="18" charset="0"/>
              </a:rPr>
              <a:t>cyclohexyl</a:t>
            </a:r>
            <a:r>
              <a:rPr lang="en-US" sz="2000" dirty="0">
                <a:latin typeface="Times New Roman" panose="02020603050405020304" pitchFamily="18" charset="0"/>
                <a:cs typeface="Times New Roman" panose="02020603050405020304" pitchFamily="18" charset="0"/>
              </a:rPr>
              <a:t> → </a:t>
            </a:r>
            <a:r>
              <a:rPr lang="en-US" sz="2000" dirty="0" err="1" smtClean="0">
                <a:latin typeface="Times New Roman" panose="02020603050405020304" pitchFamily="18" charset="0"/>
                <a:cs typeface="Times New Roman" panose="02020603050405020304" pitchFamily="18" charset="0"/>
              </a:rPr>
              <a:t>methylcyclopentyl</a:t>
            </a:r>
            <a:r>
              <a:rPr lang="en-US" sz="2000" dirty="0" smtClean="0">
                <a:latin typeface="Times New Roman" panose="02020603050405020304" pitchFamily="18" charset="0"/>
                <a:cs typeface="Times New Roman" panose="02020603050405020304" pitchFamily="18" charset="0"/>
              </a:rPr>
              <a:t> rearrangement </a:t>
            </a:r>
            <a:r>
              <a:rPr lang="en-US" sz="2000" dirty="0">
                <a:latin typeface="Times New Roman" panose="02020603050405020304" pitchFamily="18" charset="0"/>
                <a:cs typeface="Times New Roman" panose="02020603050405020304" pitchFamily="18" charset="0"/>
              </a:rPr>
              <a:t>is postulated to occur by rearrangement between two such </a:t>
            </a:r>
            <a:r>
              <a:rPr lang="en-US" sz="2000" dirty="0" smtClean="0">
                <a:latin typeface="Times New Roman" panose="02020603050405020304" pitchFamily="18" charset="0"/>
                <a:cs typeface="Times New Roman" panose="02020603050405020304" pitchFamily="18" charset="0"/>
              </a:rPr>
              <a:t>structures. </a:t>
            </a:r>
            <a:r>
              <a:rPr lang="en-US" sz="2000" dirty="0">
                <a:latin typeface="Times New Roman" panose="02020603050405020304" pitchFamily="18" charset="0"/>
                <a:cs typeface="Times New Roman" panose="02020603050405020304" pitchFamily="18" charset="0"/>
              </a:rPr>
              <a:t>An </a:t>
            </a:r>
            <a:r>
              <a:rPr lang="en-US" sz="2000" dirty="0" err="1">
                <a:latin typeface="Times New Roman" panose="02020603050405020304" pitchFamily="18" charset="0"/>
                <a:cs typeface="Times New Roman" panose="02020603050405020304" pitchFamily="18" charset="0"/>
              </a:rPr>
              <a:t>E</a:t>
            </a:r>
            <a:r>
              <a:rPr lang="en-US" sz="2000" baseline="-25000" dirty="0" err="1">
                <a:latin typeface="Times New Roman" panose="02020603050405020304" pitchFamily="18" charset="0"/>
                <a:cs typeface="Times New Roman" panose="02020603050405020304" pitchFamily="18" charset="0"/>
              </a:rPr>
              <a:t>a</a:t>
            </a:r>
            <a:r>
              <a:rPr lang="en-US" sz="2000" dirty="0">
                <a:latin typeface="Times New Roman" panose="02020603050405020304" pitchFamily="18" charset="0"/>
                <a:cs typeface="Times New Roman" panose="02020603050405020304" pitchFamily="18" charset="0"/>
              </a:rPr>
              <a:t> of 74±1 kcal/</a:t>
            </a:r>
            <a:r>
              <a:rPr lang="en-US" sz="2000" dirty="0" err="1">
                <a:latin typeface="Times New Roman" panose="02020603050405020304" pitchFamily="18" charset="0"/>
                <a:cs typeface="Times New Roman" panose="02020603050405020304" pitchFamily="18" charset="0"/>
              </a:rPr>
              <a:t>mol</a:t>
            </a:r>
            <a:r>
              <a:rPr lang="en-US" sz="2000" dirty="0">
                <a:latin typeface="Times New Roman" panose="02020603050405020304" pitchFamily="18" charset="0"/>
                <a:cs typeface="Times New Roman" panose="02020603050405020304" pitchFamily="18" charset="0"/>
              </a:rPr>
              <a:t> for the rearrangement has been measured in the gas phase</a:t>
            </a:r>
            <a:r>
              <a:rPr lang="en-US" sz="2000" dirty="0" smtClean="0">
                <a:latin typeface="Times New Roman" panose="02020603050405020304" pitchFamily="18" charset="0"/>
                <a:cs typeface="Times New Roman" panose="02020603050405020304" pitchFamily="18" charset="0"/>
              </a:rPr>
              <a:t>, which </a:t>
            </a:r>
            <a:r>
              <a:rPr lang="en-US" sz="2000" dirty="0">
                <a:latin typeface="Times New Roman" panose="02020603050405020304" pitchFamily="18" charset="0"/>
                <a:cs typeface="Times New Roman" panose="02020603050405020304" pitchFamily="18" charset="0"/>
              </a:rPr>
              <a:t>is consistent with the protonated cyclopropane mechanism.</a:t>
            </a:r>
          </a:p>
        </p:txBody>
      </p:sp>
      <p:pic>
        <p:nvPicPr>
          <p:cNvPr id="4" name="Picture 3"/>
          <p:cNvPicPr>
            <a:picLocks noChangeAspect="1"/>
          </p:cNvPicPr>
          <p:nvPr/>
        </p:nvPicPr>
        <p:blipFill>
          <a:blip r:embed="rId2"/>
          <a:stretch>
            <a:fillRect/>
          </a:stretch>
        </p:blipFill>
        <p:spPr>
          <a:xfrm>
            <a:off x="4804757" y="3308465"/>
            <a:ext cx="6164500" cy="1396538"/>
          </a:xfrm>
          <a:prstGeom prst="rect">
            <a:avLst/>
          </a:prstGeom>
        </p:spPr>
      </p:pic>
      <p:sp>
        <p:nvSpPr>
          <p:cNvPr id="5" name="Slide Number Placeholder 4"/>
          <p:cNvSpPr>
            <a:spLocks noGrp="1"/>
          </p:cNvSpPr>
          <p:nvPr>
            <p:ph type="sldNum" sz="quarter" idx="12"/>
          </p:nvPr>
        </p:nvSpPr>
        <p:spPr/>
        <p:txBody>
          <a:bodyPr/>
          <a:lstStyle/>
          <a:p>
            <a:fld id="{E97799C9-84D9-46D2-A11E-BCF8A720529D}" type="slidenum">
              <a:rPr lang="en-US" smtClean="0"/>
              <a:t>188</a:t>
            </a:fld>
            <a:endParaRPr lang="en-US" dirty="0"/>
          </a:p>
        </p:txBody>
      </p:sp>
    </p:spTree>
    <p:extLst>
      <p:ext uri="{BB962C8B-B14F-4D97-AF65-F5344CB8AC3E}">
        <p14:creationId xmlns:p14="http://schemas.microsoft.com/office/powerpoint/2010/main" val="2621933530"/>
      </p:ext>
    </p:extLst>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946265" y="2423928"/>
            <a:ext cx="10299469" cy="3652675"/>
          </a:xfrm>
        </p:spPr>
        <p:txBody>
          <a:bodyPr>
            <a:normAutofit fontScale="77500" lnSpcReduction="20000"/>
          </a:bodyPr>
          <a:lstStyle/>
          <a:p>
            <a:pPr algn="just"/>
            <a:r>
              <a:rPr lang="en-US" dirty="0">
                <a:latin typeface="Times New Roman" panose="02020603050405020304" pitchFamily="18" charset="0"/>
                <a:cs typeface="Times New Roman" panose="02020603050405020304" pitchFamily="18" charset="0"/>
              </a:rPr>
              <a:t>In some cases, NMR studies in </a:t>
            </a:r>
            <a:r>
              <a:rPr lang="en-US" dirty="0" err="1">
                <a:latin typeface="Times New Roman" panose="02020603050405020304" pitchFamily="18" charset="0"/>
                <a:cs typeface="Times New Roman" panose="02020603050405020304" pitchFamily="18" charset="0"/>
              </a:rPr>
              <a:t>superacid</a:t>
            </a:r>
            <a:r>
              <a:rPr lang="en-US" dirty="0">
                <a:latin typeface="Times New Roman" panose="02020603050405020304" pitchFamily="18" charset="0"/>
                <a:cs typeface="Times New Roman" panose="02020603050405020304" pitchFamily="18" charset="0"/>
              </a:rPr>
              <a:t> media have permitted the </a:t>
            </a:r>
            <a:r>
              <a:rPr lang="en-US" dirty="0" smtClean="0">
                <a:latin typeface="Times New Roman" panose="02020603050405020304" pitchFamily="18" charset="0"/>
                <a:cs typeface="Times New Roman" panose="02020603050405020304" pitchFamily="18" charset="0"/>
              </a:rPr>
              <a:t>observation of </a:t>
            </a:r>
            <a:r>
              <a:rPr lang="en-US" dirty="0">
                <a:latin typeface="Times New Roman" panose="02020603050405020304" pitchFamily="18" charset="0"/>
                <a:cs typeface="Times New Roman" panose="02020603050405020304" pitchFamily="18" charset="0"/>
              </a:rPr>
              <a:t>successive intermediates in a series of rearrangements. An example is the series </a:t>
            </a:r>
            <a:r>
              <a:rPr lang="en-US" dirty="0" smtClean="0">
                <a:latin typeface="Times New Roman" panose="02020603050405020304" pitchFamily="18" charset="0"/>
                <a:cs typeface="Times New Roman" panose="02020603050405020304" pitchFamily="18" charset="0"/>
              </a:rPr>
              <a:t>of C</a:t>
            </a:r>
            <a:r>
              <a:rPr lang="en-US" baseline="-25000" dirty="0" smtClean="0">
                <a:latin typeface="Times New Roman" panose="02020603050405020304" pitchFamily="18" charset="0"/>
                <a:cs typeface="Times New Roman" panose="02020603050405020304" pitchFamily="18" charset="0"/>
              </a:rPr>
              <a:t>9</a:t>
            </a:r>
            <a:r>
              <a:rPr lang="en-US" dirty="0" smtClean="0">
                <a:latin typeface="Times New Roman" panose="02020603050405020304" pitchFamily="18" charset="0"/>
                <a:cs typeface="Times New Roman" panose="02020603050405020304" pitchFamily="18" charset="0"/>
              </a:rPr>
              <a:t>H</a:t>
            </a:r>
            <a:r>
              <a:rPr lang="en-US" baseline="-25000" dirty="0" smtClean="0">
                <a:latin typeface="Times New Roman" panose="02020603050405020304" pitchFamily="18" charset="0"/>
                <a:cs typeface="Times New Roman" panose="02020603050405020304" pitchFamily="18" charset="0"/>
              </a:rPr>
              <a:t>15</a:t>
            </a:r>
            <a:r>
              <a:rPr lang="en-US" baseline="30000"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cations originating with the bridgehead ion </a:t>
            </a:r>
            <a:r>
              <a:rPr lang="en-US" b="1" dirty="0">
                <a:latin typeface="Times New Roman" panose="02020603050405020304" pitchFamily="18" charset="0"/>
                <a:cs typeface="Times New Roman" panose="02020603050405020304" pitchFamily="18" charset="0"/>
              </a:rPr>
              <a:t>F</a:t>
            </a:r>
            <a:r>
              <a:rPr lang="en-US" dirty="0">
                <a:latin typeface="Times New Roman" panose="02020603050405020304" pitchFamily="18" charset="0"/>
                <a:cs typeface="Times New Roman" panose="02020603050405020304" pitchFamily="18" charset="0"/>
              </a:rPr>
              <a:t>, generated by ionization of </a:t>
            </a:r>
            <a:r>
              <a:rPr lang="en-US" dirty="0" smtClean="0">
                <a:latin typeface="Times New Roman" panose="02020603050405020304" pitchFamily="18" charset="0"/>
                <a:cs typeface="Times New Roman" panose="02020603050405020304" pitchFamily="18" charset="0"/>
              </a:rPr>
              <a:t>the corresponding </a:t>
            </a:r>
            <a:r>
              <a:rPr lang="en-US" dirty="0">
                <a:latin typeface="Times New Roman" panose="02020603050405020304" pitchFamily="18" charset="0"/>
                <a:cs typeface="Times New Roman" panose="02020603050405020304" pitchFamily="18" charset="0"/>
              </a:rPr>
              <a:t>chloride. </a:t>
            </a:r>
            <a:endParaRPr lang="en-US" dirty="0" smtClean="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Rearrangement </a:t>
            </a:r>
            <a:r>
              <a:rPr lang="en-US" dirty="0">
                <a:latin typeface="Times New Roman" panose="02020603050405020304" pitchFamily="18" charset="0"/>
                <a:cs typeface="Times New Roman" panose="02020603050405020304" pitchFamily="18" charset="0"/>
              </a:rPr>
              <a:t>eventually proceeds to the tertiary ion </a:t>
            </a:r>
            <a:r>
              <a:rPr lang="en-US" b="1" dirty="0">
                <a:latin typeface="Times New Roman" panose="02020603050405020304" pitchFamily="18" charset="0"/>
                <a:cs typeface="Times New Roman" panose="02020603050405020304" pitchFamily="18" charset="0"/>
              </a:rPr>
              <a:t>K</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The bridgehead </a:t>
            </a:r>
            <a:r>
              <a:rPr lang="en-US" dirty="0">
                <a:latin typeface="Times New Roman" panose="02020603050405020304" pitchFamily="18" charset="0"/>
                <a:cs typeface="Times New Roman" panose="02020603050405020304" pitchFamily="18" charset="0"/>
              </a:rPr>
              <a:t>ion </a:t>
            </a:r>
            <a:r>
              <a:rPr lang="en-US" b="1" dirty="0">
                <a:latin typeface="Times New Roman" panose="02020603050405020304" pitchFamily="18" charset="0"/>
                <a:cs typeface="Times New Roman" panose="02020603050405020304" pitchFamily="18" charset="0"/>
              </a:rPr>
              <a:t>F </a:t>
            </a:r>
            <a:r>
              <a:rPr lang="en-US" dirty="0">
                <a:latin typeface="Times New Roman" panose="02020603050405020304" pitchFamily="18" charset="0"/>
                <a:cs typeface="Times New Roman" panose="02020603050405020304" pitchFamily="18" charset="0"/>
              </a:rPr>
              <a:t>is stable below −</a:t>
            </a:r>
            <a:r>
              <a:rPr lang="en-US" dirty="0" smtClean="0">
                <a:latin typeface="Times New Roman" panose="02020603050405020304" pitchFamily="18" charset="0"/>
                <a:cs typeface="Times New Roman" panose="02020603050405020304" pitchFamily="18" charset="0"/>
              </a:rPr>
              <a:t>75 </a:t>
            </a:r>
            <a:r>
              <a:rPr lang="en-US" baseline="30000" dirty="0" err="1" smtClean="0">
                <a:latin typeface="Times New Roman" panose="02020603050405020304" pitchFamily="18" charset="0"/>
                <a:cs typeface="Times New Roman" panose="02020603050405020304" pitchFamily="18" charset="0"/>
              </a:rPr>
              <a:t>o</a:t>
            </a:r>
            <a:r>
              <a:rPr lang="en-US" dirty="0" err="1" smtClean="0">
                <a:latin typeface="Times New Roman" panose="02020603050405020304" pitchFamily="18" charset="0"/>
                <a:cs typeface="Times New Roman" panose="02020603050405020304" pitchFamily="18" charset="0"/>
              </a:rPr>
              <a:t>C</a:t>
            </a:r>
            <a:r>
              <a:rPr lang="en-US" dirty="0" err="1">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The </a:t>
            </a:r>
            <a:r>
              <a:rPr lang="en-US" dirty="0" err="1">
                <a:latin typeface="Times New Roman" panose="02020603050405020304" pitchFamily="18" charset="0"/>
                <a:cs typeface="Times New Roman" panose="02020603050405020304" pitchFamily="18" charset="0"/>
              </a:rPr>
              <a:t>unrearranged</a:t>
            </a:r>
            <a:r>
              <a:rPr lang="en-US" dirty="0">
                <a:latin typeface="Times New Roman" panose="02020603050405020304" pitchFamily="18" charset="0"/>
                <a:cs typeface="Times New Roman" panose="02020603050405020304" pitchFamily="18" charset="0"/>
              </a:rPr>
              <a:t> methyl ether is </a:t>
            </a:r>
            <a:r>
              <a:rPr lang="en-US" dirty="0" smtClean="0">
                <a:latin typeface="Times New Roman" panose="02020603050405020304" pitchFamily="18" charset="0"/>
                <a:cs typeface="Times New Roman" panose="02020603050405020304" pitchFamily="18" charset="0"/>
              </a:rPr>
              <a:t>obtained if </a:t>
            </a:r>
            <a:r>
              <a:rPr lang="en-US" dirty="0">
                <a:latin typeface="Times New Roman" panose="02020603050405020304" pitchFamily="18" charset="0"/>
                <a:cs typeface="Times New Roman" panose="02020603050405020304" pitchFamily="18" charset="0"/>
              </a:rPr>
              <a:t>the solution is quenched with sodium methoxide in methanol at −90 </a:t>
            </a:r>
            <a:r>
              <a:rPr lang="en-US" baseline="30000" dirty="0" err="1" smtClean="0">
                <a:latin typeface="Times New Roman" panose="02020603050405020304" pitchFamily="18" charset="0"/>
                <a:cs typeface="Times New Roman" panose="02020603050405020304" pitchFamily="18" charset="0"/>
              </a:rPr>
              <a:t>o</a:t>
            </a:r>
            <a:r>
              <a:rPr lang="en-US" dirty="0" err="1" smtClean="0">
                <a:latin typeface="Times New Roman" panose="02020603050405020304" pitchFamily="18" charset="0"/>
                <a:cs typeface="Times New Roman" panose="02020603050405020304" pitchFamily="18" charset="0"/>
              </a:rPr>
              <a:t>C</a:t>
            </a:r>
            <a:r>
              <a:rPr lang="en-US" dirty="0" err="1">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At </a:t>
            </a:r>
            <a:r>
              <a:rPr lang="en-US" dirty="0" smtClean="0">
                <a:latin typeface="Times New Roman" panose="02020603050405020304" pitchFamily="18" charset="0"/>
                <a:cs typeface="Times New Roman" panose="02020603050405020304" pitchFamily="18" charset="0"/>
              </a:rPr>
              <a:t>about −65 </a:t>
            </a:r>
            <a:r>
              <a:rPr lang="en-US" baseline="30000" dirty="0" err="1" smtClean="0">
                <a:latin typeface="Times New Roman" panose="02020603050405020304" pitchFamily="18" charset="0"/>
                <a:cs typeface="Times New Roman" panose="02020603050405020304" pitchFamily="18" charset="0"/>
              </a:rPr>
              <a:t>o</a:t>
            </a:r>
            <a:r>
              <a:rPr lang="en-US" dirty="0" err="1" smtClean="0">
                <a:latin typeface="Times New Roman" panose="02020603050405020304" pitchFamily="18" charset="0"/>
                <a:cs typeface="Times New Roman" panose="02020603050405020304" pitchFamily="18" charset="0"/>
              </a:rPr>
              <a:t>C</a:t>
            </a:r>
            <a:r>
              <a:rPr lang="en-US" dirty="0">
                <a:latin typeface="Times New Roman" panose="02020603050405020304" pitchFamily="18" charset="0"/>
                <a:cs typeface="Times New Roman" panose="02020603050405020304" pitchFamily="18" charset="0"/>
              </a:rPr>
              <a:t>, ion </a:t>
            </a:r>
            <a:r>
              <a:rPr lang="en-US" b="1" dirty="0">
                <a:latin typeface="Times New Roman" panose="02020603050405020304" pitchFamily="18" charset="0"/>
                <a:cs typeface="Times New Roman" panose="02020603050405020304" pitchFamily="18" charset="0"/>
              </a:rPr>
              <a:t>F </a:t>
            </a:r>
            <a:r>
              <a:rPr lang="en-US" dirty="0">
                <a:latin typeface="Times New Roman" panose="02020603050405020304" pitchFamily="18" charset="0"/>
                <a:cs typeface="Times New Roman" panose="02020603050405020304" pitchFamily="18" charset="0"/>
              </a:rPr>
              <a:t>rearranges to the tertiary ion </a:t>
            </a:r>
            <a:r>
              <a:rPr lang="en-US" b="1" dirty="0">
                <a:latin typeface="Times New Roman" panose="02020603050405020304" pitchFamily="18" charset="0"/>
                <a:cs typeface="Times New Roman" panose="02020603050405020304" pitchFamily="18" charset="0"/>
              </a:rPr>
              <a:t>J</a:t>
            </a:r>
            <a:r>
              <a:rPr lang="en-US" dirty="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This </a:t>
            </a:r>
            <a:r>
              <a:rPr lang="en-US" dirty="0">
                <a:latin typeface="Times New Roman" panose="02020603050405020304" pitchFamily="18" charset="0"/>
                <a:cs typeface="Times New Roman" panose="02020603050405020304" pitchFamily="18" charset="0"/>
              </a:rPr>
              <a:t>is believed to involve the </a:t>
            </a:r>
            <a:r>
              <a:rPr lang="en-US" dirty="0" err="1" smtClean="0">
                <a:latin typeface="Times New Roman" panose="02020603050405020304" pitchFamily="18" charset="0"/>
                <a:cs typeface="Times New Roman" panose="02020603050405020304" pitchFamily="18" charset="0"/>
              </a:rPr>
              <a:t>methylbridged</a:t>
            </a:r>
            <a:r>
              <a:rPr lang="en-US" dirty="0" smtClean="0">
                <a:latin typeface="Times New Roman" panose="02020603050405020304" pitchFamily="18" charset="0"/>
                <a:cs typeface="Times New Roman" panose="02020603050405020304" pitchFamily="18" charset="0"/>
              </a:rPr>
              <a:t> ion </a:t>
            </a:r>
            <a:r>
              <a:rPr lang="en-US" b="1" dirty="0">
                <a:latin typeface="Times New Roman" panose="02020603050405020304" pitchFamily="18" charset="0"/>
                <a:cs typeface="Times New Roman" panose="02020603050405020304" pitchFamily="18" charset="0"/>
              </a:rPr>
              <a:t>H </a:t>
            </a:r>
            <a:r>
              <a:rPr lang="en-US" dirty="0">
                <a:latin typeface="Times New Roman" panose="02020603050405020304" pitchFamily="18" charset="0"/>
                <a:cs typeface="Times New Roman" panose="02020603050405020304" pitchFamily="18" charset="0"/>
              </a:rPr>
              <a:t>as an intermediate. The tertiary ion </a:t>
            </a:r>
            <a:r>
              <a:rPr lang="en-US" b="1" dirty="0">
                <a:latin typeface="Times New Roman" panose="02020603050405020304" pitchFamily="18" charset="0"/>
                <a:cs typeface="Times New Roman" panose="02020603050405020304" pitchFamily="18" charset="0"/>
              </a:rPr>
              <a:t>J </a:t>
            </a:r>
            <a:r>
              <a:rPr lang="en-US" dirty="0">
                <a:latin typeface="Times New Roman" panose="02020603050405020304" pitchFamily="18" charset="0"/>
                <a:cs typeface="Times New Roman" panose="02020603050405020304" pitchFamily="18" charset="0"/>
              </a:rPr>
              <a:t>is stable below −30 </a:t>
            </a:r>
            <a:r>
              <a:rPr lang="en-US" baseline="30000" dirty="0" err="1" smtClean="0">
                <a:latin typeface="Times New Roman" panose="02020603050405020304" pitchFamily="18" charset="0"/>
                <a:cs typeface="Times New Roman" panose="02020603050405020304" pitchFamily="18" charset="0"/>
              </a:rPr>
              <a:t>o</a:t>
            </a:r>
            <a:r>
              <a:rPr lang="en-US" dirty="0" err="1" smtClean="0">
                <a:latin typeface="Times New Roman" panose="02020603050405020304" pitchFamily="18" charset="0"/>
                <a:cs typeface="Times New Roman" panose="02020603050405020304" pitchFamily="18" charset="0"/>
              </a:rPr>
              <a:t>C</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but </a:t>
            </a:r>
            <a:r>
              <a:rPr lang="en-US" dirty="0" smtClean="0">
                <a:latin typeface="Times New Roman" panose="02020603050405020304" pitchFamily="18" charset="0"/>
                <a:cs typeface="Times New Roman" panose="02020603050405020304" pitchFamily="18" charset="0"/>
              </a:rPr>
              <a:t>above −30 </a:t>
            </a:r>
            <a:r>
              <a:rPr lang="en-US" baseline="30000" dirty="0" err="1" smtClean="0">
                <a:latin typeface="Times New Roman" panose="02020603050405020304" pitchFamily="18" charset="0"/>
                <a:cs typeface="Times New Roman" panose="02020603050405020304" pitchFamily="18" charset="0"/>
              </a:rPr>
              <a:t>o</a:t>
            </a:r>
            <a:r>
              <a:rPr lang="en-US" dirty="0" err="1" smtClean="0">
                <a:latin typeface="Times New Roman" panose="02020603050405020304" pitchFamily="18" charset="0"/>
                <a:cs typeface="Times New Roman" panose="02020603050405020304" pitchFamily="18" charset="0"/>
              </a:rPr>
              <a:t>C</a:t>
            </a: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K </a:t>
            </a:r>
            <a:r>
              <a:rPr lang="en-US" dirty="0">
                <a:latin typeface="Times New Roman" panose="02020603050405020304" pitchFamily="18" charset="0"/>
                <a:cs typeface="Times New Roman" panose="02020603050405020304" pitchFamily="18" charset="0"/>
              </a:rPr>
              <a:t>is formed. This latter rearrangement involves a sequence of several steps</a:t>
            </a:r>
            <a:r>
              <a:rPr lang="en-US" dirty="0" smtClean="0">
                <a:latin typeface="Times New Roman" panose="02020603050405020304" pitchFamily="18" charset="0"/>
                <a:cs typeface="Times New Roman" panose="02020603050405020304" pitchFamily="18" charset="0"/>
              </a:rPr>
              <a:t>, again </a:t>
            </a:r>
            <a:r>
              <a:rPr lang="en-US" dirty="0">
                <a:latin typeface="Times New Roman" panose="02020603050405020304" pitchFamily="18" charset="0"/>
                <a:cs typeface="Times New Roman" panose="02020603050405020304" pitchFamily="18" charset="0"/>
              </a:rPr>
              <a:t>including a methyl-bridged </a:t>
            </a:r>
            <a:r>
              <a:rPr lang="en-US" dirty="0" smtClean="0">
                <a:latin typeface="Times New Roman" panose="02020603050405020304" pitchFamily="18" charset="0"/>
                <a:cs typeface="Times New Roman" panose="02020603050405020304" pitchFamily="18" charset="0"/>
              </a:rPr>
              <a:t>species. </a:t>
            </a:r>
            <a:r>
              <a:rPr lang="en-US" dirty="0">
                <a:latin typeface="Times New Roman" panose="02020603050405020304" pitchFamily="18" charset="0"/>
                <a:cs typeface="Times New Roman" panose="02020603050405020304" pitchFamily="18" charset="0"/>
              </a:rPr>
              <a:t>This multistep sequence terminating </a:t>
            </a:r>
            <a:r>
              <a:rPr lang="en-US" dirty="0" smtClean="0">
                <a:latin typeface="Times New Roman" panose="02020603050405020304" pitchFamily="18" charset="0"/>
                <a:cs typeface="Times New Roman" panose="02020603050405020304" pitchFamily="18" charset="0"/>
              </a:rPr>
              <a:t>in the </a:t>
            </a:r>
            <a:r>
              <a:rPr lang="en-US" dirty="0">
                <a:latin typeface="Times New Roman" panose="02020603050405020304" pitchFamily="18" charset="0"/>
                <a:cs typeface="Times New Roman" panose="02020603050405020304" pitchFamily="18" charset="0"/>
              </a:rPr>
              <a:t>most stable </a:t>
            </a:r>
            <a:r>
              <a:rPr lang="en-US" dirty="0" smtClean="0">
                <a:latin typeface="Times New Roman" panose="02020603050405020304" pitchFamily="18" charset="0"/>
                <a:cs typeface="Times New Roman" panose="02020603050405020304" pitchFamily="18" charset="0"/>
              </a:rPr>
              <a:t>C</a:t>
            </a:r>
            <a:r>
              <a:rPr lang="en-US" baseline="-25000" dirty="0" smtClean="0">
                <a:latin typeface="Times New Roman" panose="02020603050405020304" pitchFamily="18" charset="0"/>
                <a:cs typeface="Times New Roman" panose="02020603050405020304" pitchFamily="18" charset="0"/>
              </a:rPr>
              <a:t>9</a:t>
            </a:r>
            <a:r>
              <a:rPr lang="en-US" dirty="0" smtClean="0">
                <a:latin typeface="Times New Roman" panose="02020603050405020304" pitchFamily="18" charset="0"/>
                <a:cs typeface="Times New Roman" panose="02020603050405020304" pitchFamily="18" charset="0"/>
              </a:rPr>
              <a:t>H</a:t>
            </a:r>
            <a:r>
              <a:rPr lang="en-US" baseline="-25000" dirty="0" smtClean="0">
                <a:latin typeface="Times New Roman" panose="02020603050405020304" pitchFamily="18" charset="0"/>
                <a:cs typeface="Times New Roman" panose="02020603050405020304" pitchFamily="18" charset="0"/>
              </a:rPr>
              <a:t>15</a:t>
            </a:r>
            <a:r>
              <a:rPr lang="en-US" baseline="30000"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ion is typical of </a:t>
            </a:r>
            <a:r>
              <a:rPr lang="en-US" dirty="0" err="1">
                <a:latin typeface="Times New Roman" panose="02020603050405020304" pitchFamily="18" charset="0"/>
                <a:cs typeface="Times New Roman" panose="02020603050405020304" pitchFamily="18" charset="0"/>
              </a:rPr>
              <a:t>carbocations</a:t>
            </a:r>
            <a:r>
              <a:rPr lang="en-US" dirty="0">
                <a:latin typeface="Times New Roman" panose="02020603050405020304" pitchFamily="18" charset="0"/>
                <a:cs typeface="Times New Roman" panose="02020603050405020304" pitchFamily="18" charset="0"/>
              </a:rPr>
              <a:t> in </a:t>
            </a:r>
            <a:r>
              <a:rPr lang="en-US" dirty="0" err="1">
                <a:latin typeface="Times New Roman" panose="02020603050405020304" pitchFamily="18" charset="0"/>
                <a:cs typeface="Times New Roman" panose="02020603050405020304" pitchFamily="18" charset="0"/>
              </a:rPr>
              <a:t>superacid</a:t>
            </a:r>
            <a:r>
              <a:rPr lang="en-US" dirty="0">
                <a:latin typeface="Times New Roman" panose="02020603050405020304" pitchFamily="18" charset="0"/>
                <a:cs typeface="Times New Roman" panose="02020603050405020304" pitchFamily="18" charset="0"/>
              </a:rPr>
              <a:t> media. </a:t>
            </a:r>
            <a:endParaRPr lang="en-US" dirty="0" smtClean="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In </a:t>
            </a:r>
            <a:r>
              <a:rPr lang="en-US" dirty="0">
                <a:latin typeface="Times New Roman" panose="02020603050405020304" pitchFamily="18" charset="0"/>
                <a:cs typeface="Times New Roman" panose="02020603050405020304" pitchFamily="18" charset="0"/>
              </a:rPr>
              <a:t>the </a:t>
            </a:r>
            <a:r>
              <a:rPr lang="en-US" dirty="0" smtClean="0">
                <a:latin typeface="Times New Roman" panose="02020603050405020304" pitchFamily="18" charset="0"/>
                <a:cs typeface="Times New Roman" panose="02020603050405020304" pitchFamily="18" charset="0"/>
              </a:rPr>
              <a:t>presence of </a:t>
            </a:r>
            <a:r>
              <a:rPr lang="en-US" dirty="0">
                <a:latin typeface="Times New Roman" panose="02020603050405020304" pitchFamily="18" charset="0"/>
                <a:cs typeface="Times New Roman" panose="02020603050405020304" pitchFamily="18" charset="0"/>
              </a:rPr>
              <a:t>nucleophilic anions or solvent, rearrangement usually does not proceed all the </a:t>
            </a:r>
            <a:r>
              <a:rPr lang="en-US" dirty="0" smtClean="0">
                <a:latin typeface="Times New Roman" panose="02020603050405020304" pitchFamily="18" charset="0"/>
                <a:cs typeface="Times New Roman" panose="02020603050405020304" pitchFamily="18" charset="0"/>
              </a:rPr>
              <a:t>way to </a:t>
            </a:r>
            <a:r>
              <a:rPr lang="en-US" dirty="0">
                <a:latin typeface="Times New Roman" panose="02020603050405020304" pitchFamily="18" charset="0"/>
                <a:cs typeface="Times New Roman" panose="02020603050405020304" pitchFamily="18" charset="0"/>
              </a:rPr>
              <a:t>the most stable ion, because nucleophilic trapping captures one or more of </a:t>
            </a:r>
            <a:r>
              <a:rPr lang="en-US" dirty="0" smtClean="0">
                <a:latin typeface="Times New Roman" panose="02020603050405020304" pitchFamily="18" charset="0"/>
                <a:cs typeface="Times New Roman" panose="02020603050405020304" pitchFamily="18" charset="0"/>
              </a:rPr>
              <a:t>the rearranged </a:t>
            </a:r>
            <a:r>
              <a:rPr lang="en-US" dirty="0">
                <a:latin typeface="Times New Roman" panose="02020603050405020304" pitchFamily="18" charset="0"/>
                <a:cs typeface="Times New Roman" panose="02020603050405020304" pitchFamily="18" charset="0"/>
              </a:rPr>
              <a:t>species.</a:t>
            </a:r>
          </a:p>
        </p:txBody>
      </p:sp>
      <p:pic>
        <p:nvPicPr>
          <p:cNvPr id="4" name="Picture 3"/>
          <p:cNvPicPr>
            <a:picLocks noChangeAspect="1"/>
          </p:cNvPicPr>
          <p:nvPr/>
        </p:nvPicPr>
        <p:blipFill>
          <a:blip r:embed="rId2"/>
          <a:stretch>
            <a:fillRect/>
          </a:stretch>
        </p:blipFill>
        <p:spPr>
          <a:xfrm>
            <a:off x="2635134" y="649510"/>
            <a:ext cx="6558741" cy="1774418"/>
          </a:xfrm>
          <a:prstGeom prst="rect">
            <a:avLst/>
          </a:prstGeom>
        </p:spPr>
      </p:pic>
      <p:sp>
        <p:nvSpPr>
          <p:cNvPr id="5" name="Slide Number Placeholder 4"/>
          <p:cNvSpPr>
            <a:spLocks noGrp="1"/>
          </p:cNvSpPr>
          <p:nvPr>
            <p:ph type="sldNum" sz="quarter" idx="12"/>
          </p:nvPr>
        </p:nvSpPr>
        <p:spPr/>
        <p:txBody>
          <a:bodyPr/>
          <a:lstStyle/>
          <a:p>
            <a:fld id="{E97799C9-84D9-46D2-A11E-BCF8A720529D}" type="slidenum">
              <a:rPr lang="en-US" smtClean="0"/>
              <a:t>189</a:t>
            </a:fld>
            <a:endParaRPr lang="en-US" dirty="0"/>
          </a:p>
        </p:txBody>
      </p:sp>
    </p:spTree>
    <p:extLst>
      <p:ext uri="{BB962C8B-B14F-4D97-AF65-F5344CB8AC3E}">
        <p14:creationId xmlns:p14="http://schemas.microsoft.com/office/powerpoint/2010/main" val="18957546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2"/>
          <p:cNvGraphicFramePr>
            <a:graphicFrameLocks noChangeAspect="1"/>
          </p:cNvGraphicFramePr>
          <p:nvPr>
            <p:extLst>
              <p:ext uri="{D42A27DB-BD31-4B8C-83A1-F6EECF244321}">
                <p14:modId xmlns:p14="http://schemas.microsoft.com/office/powerpoint/2010/main" val="2617670615"/>
              </p:ext>
            </p:extLst>
          </p:nvPr>
        </p:nvGraphicFramePr>
        <p:xfrm>
          <a:off x="2012708" y="3872346"/>
          <a:ext cx="7994461" cy="1295400"/>
        </p:xfrm>
        <a:graphic>
          <a:graphicData uri="http://schemas.openxmlformats.org/presentationml/2006/ole">
            <mc:AlternateContent xmlns:mc="http://schemas.openxmlformats.org/markup-compatibility/2006">
              <mc:Choice xmlns:v="urn:schemas-microsoft-com:vml" Requires="v">
                <p:oleObj spid="_x0000_s4394" name="CS ChemDraw Drawing" r:id="rId3" imgW="3086280" imgH="500400" progId="ChemDraw.Document.6.0">
                  <p:embed/>
                </p:oleObj>
              </mc:Choice>
              <mc:Fallback>
                <p:oleObj name="CS ChemDraw Drawing" r:id="rId3" imgW="3086280" imgH="500400" progId="ChemDraw.Document.6.0">
                  <p:embed/>
                  <p:pic>
                    <p:nvPicPr>
                      <p:cNvPr id="67586"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2708" y="3872346"/>
                        <a:ext cx="7994461" cy="1295400"/>
                      </a:xfrm>
                      <a:prstGeom prst="rect">
                        <a:avLst/>
                      </a:prstGeom>
                      <a:solidFill>
                        <a:schemeClr val="bg1"/>
                      </a:solidFill>
                      <a:ln>
                        <a:noFill/>
                      </a:ln>
                      <a:effectLst/>
                      <a:extLst/>
                    </p:spPr>
                  </p:pic>
                </p:oleObj>
              </mc:Fallback>
            </mc:AlternateContent>
          </a:graphicData>
        </a:graphic>
      </p:graphicFrame>
      <p:graphicFrame>
        <p:nvGraphicFramePr>
          <p:cNvPr id="7" name="Object 1"/>
          <p:cNvGraphicFramePr>
            <a:graphicFrameLocks noGrp="1" noChangeAspect="1"/>
          </p:cNvGraphicFramePr>
          <p:nvPr>
            <p:ph idx="1"/>
            <p:extLst>
              <p:ext uri="{D42A27DB-BD31-4B8C-83A1-F6EECF244321}">
                <p14:modId xmlns:p14="http://schemas.microsoft.com/office/powerpoint/2010/main" val="2758058761"/>
              </p:ext>
            </p:extLst>
          </p:nvPr>
        </p:nvGraphicFramePr>
        <p:xfrm>
          <a:off x="2662238" y="1887538"/>
          <a:ext cx="7024687" cy="1046162"/>
        </p:xfrm>
        <a:graphic>
          <a:graphicData uri="http://schemas.openxmlformats.org/presentationml/2006/ole">
            <mc:AlternateContent xmlns:mc="http://schemas.openxmlformats.org/markup-compatibility/2006">
              <mc:Choice xmlns:v="urn:schemas-microsoft-com:vml" Requires="v">
                <p:oleObj spid="_x0000_s4395" name="CS ChemDraw Drawing" r:id="rId5" imgW="2431210" imgH="361834" progId="ChemDraw.Document.6.0">
                  <p:embed/>
                </p:oleObj>
              </mc:Choice>
              <mc:Fallback>
                <p:oleObj name="CS ChemDraw Drawing" r:id="rId5" imgW="2431210" imgH="361834" progId="ChemDraw.Document.6.0">
                  <p:embed/>
                  <p:pic>
                    <p:nvPicPr>
                      <p:cNvPr id="67585" name="Object 1"/>
                      <p:cNvPicPr>
                        <a:picLocks noChangeAspect="1" noChangeArrowheads="1"/>
                      </p:cNvPicPr>
                      <p:nvPr/>
                    </p:nvPicPr>
                    <p:blipFill>
                      <a:blip r:embed="rId6"/>
                      <a:srcRect/>
                      <a:stretch>
                        <a:fillRect/>
                      </a:stretch>
                    </p:blipFill>
                    <p:spPr bwMode="auto">
                      <a:xfrm>
                        <a:off x="2662238" y="1887538"/>
                        <a:ext cx="7024687" cy="1046162"/>
                      </a:xfrm>
                      <a:prstGeom prst="rect">
                        <a:avLst/>
                      </a:prstGeom>
                      <a:solidFill>
                        <a:schemeClr val="bg1"/>
                      </a:solidFill>
                      <a:ln>
                        <a:noFill/>
                      </a:ln>
                      <a:effectLst/>
                      <a:extLst/>
                    </p:spPr>
                  </p:pic>
                </p:oleObj>
              </mc:Fallback>
            </mc:AlternateContent>
          </a:graphicData>
        </a:graphic>
      </p:graphicFrame>
      <p:sp>
        <p:nvSpPr>
          <p:cNvPr id="2" name="Slide Number Placeholder 1"/>
          <p:cNvSpPr>
            <a:spLocks noGrp="1"/>
          </p:cNvSpPr>
          <p:nvPr>
            <p:ph type="sldNum" sz="quarter" idx="12"/>
          </p:nvPr>
        </p:nvSpPr>
        <p:spPr/>
        <p:txBody>
          <a:bodyPr/>
          <a:lstStyle/>
          <a:p>
            <a:fld id="{E97799C9-84D9-46D2-A11E-BCF8A720529D}" type="slidenum">
              <a:rPr lang="en-US" smtClean="0"/>
              <a:t>19</a:t>
            </a:fld>
            <a:endParaRPr lang="en-US" dirty="0"/>
          </a:p>
        </p:txBody>
      </p:sp>
    </p:spTree>
    <p:extLst>
      <p:ext uri="{BB962C8B-B14F-4D97-AF65-F5344CB8AC3E}">
        <p14:creationId xmlns:p14="http://schemas.microsoft.com/office/powerpoint/2010/main" val="61513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67294" y="2432240"/>
            <a:ext cx="10457411" cy="3744115"/>
          </a:xfrm>
        </p:spPr>
        <p:txBody>
          <a:bodyPr>
            <a:normAutofit fontScale="77500" lnSpcReduction="20000"/>
          </a:bodyPr>
          <a:lstStyle/>
          <a:p>
            <a:pPr marL="0" indent="0" algn="just">
              <a:buNone/>
            </a:pPr>
            <a:r>
              <a:rPr lang="en-US" dirty="0">
                <a:latin typeface="Times New Roman" panose="02020603050405020304" pitchFamily="18" charset="0"/>
                <a:cs typeface="Times New Roman" panose="02020603050405020304" pitchFamily="18" charset="0"/>
              </a:rPr>
              <a:t>The question of relative preference for rearrangement of different groups, </a:t>
            </a:r>
            <a:r>
              <a:rPr lang="en-US" dirty="0" smtClean="0">
                <a:latin typeface="Times New Roman" panose="02020603050405020304" pitchFamily="18" charset="0"/>
                <a:cs typeface="Times New Roman" panose="02020603050405020304" pitchFamily="18" charset="0"/>
              </a:rPr>
              <a:t>which is </a:t>
            </a:r>
            <a:r>
              <a:rPr lang="en-US" dirty="0">
                <a:latin typeface="Times New Roman" panose="02020603050405020304" pitchFamily="18" charset="0"/>
                <a:cs typeface="Times New Roman" panose="02020603050405020304" pitchFamily="18" charset="0"/>
              </a:rPr>
              <a:t>sometimes referred to as “migratory aptitude,” is a complex one and there is </a:t>
            </a:r>
            <a:r>
              <a:rPr lang="en-US" dirty="0" smtClean="0">
                <a:latin typeface="Times New Roman" panose="02020603050405020304" pitchFamily="18" charset="0"/>
                <a:cs typeface="Times New Roman" panose="02020603050405020304" pitchFamily="18" charset="0"/>
              </a:rPr>
              <a:t>no absolute </a:t>
            </a:r>
            <a:r>
              <a:rPr lang="en-US" dirty="0">
                <a:latin typeface="Times New Roman" panose="02020603050405020304" pitchFamily="18" charset="0"/>
                <a:cs typeface="Times New Roman" panose="02020603050405020304" pitchFamily="18" charset="0"/>
              </a:rPr>
              <a:t>order. In general, aryl groups and branched alkyl groups migrate in </a:t>
            </a:r>
            <a:r>
              <a:rPr lang="en-US" dirty="0" smtClean="0">
                <a:latin typeface="Times New Roman" panose="02020603050405020304" pitchFamily="18" charset="0"/>
                <a:cs typeface="Times New Roman" panose="02020603050405020304" pitchFamily="18" charset="0"/>
              </a:rPr>
              <a:t>preference to </a:t>
            </a:r>
            <a:r>
              <a:rPr lang="en-US" dirty="0">
                <a:latin typeface="Times New Roman" panose="02020603050405020304" pitchFamily="18" charset="0"/>
                <a:cs typeface="Times New Roman" panose="02020603050405020304" pitchFamily="18" charset="0"/>
              </a:rPr>
              <a:t>unbranched alkyl groups, but as the barriers involved are low, selectivity is </a:t>
            </a:r>
            <a:r>
              <a:rPr lang="en-US" dirty="0" smtClean="0">
                <a:latin typeface="Times New Roman" panose="02020603050405020304" pitchFamily="18" charset="0"/>
                <a:cs typeface="Times New Roman" panose="02020603050405020304" pitchFamily="18" charset="0"/>
              </a:rPr>
              <a:t>not high</a:t>
            </a:r>
            <a:r>
              <a:rPr lang="en-US" dirty="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pPr marL="0" indent="0" algn="just">
              <a:buNone/>
            </a:pPr>
            <a:r>
              <a:rPr lang="en-US" dirty="0" smtClean="0">
                <a:latin typeface="Times New Roman" panose="02020603050405020304" pitchFamily="18" charset="0"/>
                <a:cs typeface="Times New Roman" panose="02020603050405020304" pitchFamily="18" charset="0"/>
              </a:rPr>
              <a:t>Often </a:t>
            </a:r>
            <a:r>
              <a:rPr lang="en-US" dirty="0">
                <a:latin typeface="Times New Roman" panose="02020603050405020304" pitchFamily="18" charset="0"/>
                <a:cs typeface="Times New Roman" panose="02020603050405020304" pitchFamily="18" charset="0"/>
              </a:rPr>
              <a:t>the </a:t>
            </a:r>
            <a:r>
              <a:rPr lang="en-US" i="1" dirty="0">
                <a:latin typeface="Times New Roman" panose="02020603050405020304" pitchFamily="18" charset="0"/>
                <a:cs typeface="Times New Roman" panose="02020603050405020304" pitchFamily="18" charset="0"/>
              </a:rPr>
              <a:t>preferred migration involves the group that is best positioned from </a:t>
            </a:r>
            <a:r>
              <a:rPr lang="en-US" i="1" dirty="0" smtClean="0">
                <a:latin typeface="Times New Roman" panose="02020603050405020304" pitchFamily="18" charset="0"/>
                <a:cs typeface="Times New Roman" panose="02020603050405020304" pitchFamily="18" charset="0"/>
              </a:rPr>
              <a:t>a </a:t>
            </a:r>
            <a:r>
              <a:rPr lang="en-US" i="1" dirty="0" err="1" smtClean="0">
                <a:latin typeface="Times New Roman" panose="02020603050405020304" pitchFamily="18" charset="0"/>
                <a:cs typeface="Times New Roman" panose="02020603050405020304" pitchFamily="18" charset="0"/>
              </a:rPr>
              <a:t>stereoelectronic</a:t>
            </a:r>
            <a:r>
              <a:rPr lang="en-US" i="1" dirty="0" smtClean="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point of view</a:t>
            </a:r>
            <a:r>
              <a:rPr lang="en-US" dirty="0">
                <a:latin typeface="Times New Roman" panose="02020603050405020304" pitchFamily="18" charset="0"/>
                <a:cs typeface="Times New Roman" panose="02020603050405020304" pitchFamily="18" charset="0"/>
              </a:rPr>
              <a:t>. The preferred alignment of orbitals for a 1,2-hydride </a:t>
            </a:r>
            <a:r>
              <a:rPr lang="en-US" dirty="0" smtClean="0">
                <a:latin typeface="Times New Roman" panose="02020603050405020304" pitchFamily="18" charset="0"/>
                <a:cs typeface="Times New Roman" panose="02020603050405020304" pitchFamily="18" charset="0"/>
              </a:rPr>
              <a:t>or alkyl </a:t>
            </a:r>
            <a:r>
              <a:rPr lang="en-US" dirty="0">
                <a:latin typeface="Times New Roman" panose="02020603050405020304" pitchFamily="18" charset="0"/>
                <a:cs typeface="Times New Roman" panose="02020603050405020304" pitchFamily="18" charset="0"/>
              </a:rPr>
              <a:t>shift involves </a:t>
            </a:r>
            <a:r>
              <a:rPr lang="en-US" b="1" dirty="0" err="1">
                <a:latin typeface="Times New Roman" panose="02020603050405020304" pitchFamily="18" charset="0"/>
                <a:cs typeface="Times New Roman" panose="02020603050405020304" pitchFamily="18" charset="0"/>
              </a:rPr>
              <a:t>coplanarity</a:t>
            </a:r>
            <a:r>
              <a:rPr lang="en-US" b="1" dirty="0">
                <a:latin typeface="Times New Roman" panose="02020603050405020304" pitchFamily="18" charset="0"/>
                <a:cs typeface="Times New Roman" panose="02020603050405020304" pitchFamily="18" charset="0"/>
              </a:rPr>
              <a:t> of the p-orbital at the carbocation ion center and </a:t>
            </a:r>
            <a:r>
              <a:rPr lang="en-US" b="1" dirty="0" smtClean="0">
                <a:latin typeface="Times New Roman" panose="02020603050405020304" pitchFamily="18" charset="0"/>
                <a:cs typeface="Times New Roman" panose="02020603050405020304" pitchFamily="18" charset="0"/>
              </a:rPr>
              <a:t>the  </a:t>
            </a:r>
            <a:r>
              <a:rPr lang="en-US" b="1" dirty="0">
                <a:latin typeface="Times New Roman" panose="02020603050405020304" pitchFamily="18" charset="0"/>
                <a:cs typeface="Times New Roman" panose="02020603050405020304" pitchFamily="18" charset="0"/>
              </a:rPr>
              <a:t>orbital of the migrating group</a:t>
            </a:r>
            <a:r>
              <a:rPr lang="en-US" b="1"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 transition structure involves a three-center, two-electron bond and </a:t>
            </a:r>
            <a:r>
              <a:rPr lang="en-US" dirty="0" smtClean="0">
                <a:latin typeface="Times New Roman" panose="02020603050405020304" pitchFamily="18" charset="0"/>
                <a:cs typeface="Times New Roman" panose="02020603050405020304" pitchFamily="18" charset="0"/>
              </a:rPr>
              <a:t>corresponds to </a:t>
            </a:r>
            <a:r>
              <a:rPr lang="en-US" dirty="0">
                <a:latin typeface="Times New Roman" panose="02020603050405020304" pitchFamily="18" charset="0"/>
                <a:cs typeface="Times New Roman" panose="02020603050405020304" pitchFamily="18" charset="0"/>
              </a:rPr>
              <a:t>a symmetrically bridged structure. </a:t>
            </a:r>
            <a:endParaRPr lang="en-US" dirty="0" smtClean="0">
              <a:latin typeface="Times New Roman" panose="02020603050405020304" pitchFamily="18" charset="0"/>
              <a:cs typeface="Times New Roman" panose="02020603050405020304" pitchFamily="18" charset="0"/>
            </a:endParaRPr>
          </a:p>
          <a:p>
            <a:pPr marL="0" indent="0" algn="just">
              <a:buNone/>
            </a:pPr>
            <a:endParaRPr lang="en-US" dirty="0" smtClean="0">
              <a:latin typeface="Times New Roman" panose="02020603050405020304" pitchFamily="18" charset="0"/>
              <a:cs typeface="Times New Roman" panose="02020603050405020304" pitchFamily="18" charset="0"/>
            </a:endParaRPr>
          </a:p>
          <a:p>
            <a:pPr marL="0" indent="0" algn="just">
              <a:buNone/>
            </a:pPr>
            <a:r>
              <a:rPr lang="en-US" dirty="0" smtClean="0">
                <a:latin typeface="Times New Roman" panose="02020603050405020304" pitchFamily="18" charset="0"/>
                <a:cs typeface="Times New Roman" panose="02020603050405020304" pitchFamily="18" charset="0"/>
              </a:rPr>
              <a:t>As </a:t>
            </a:r>
            <a:r>
              <a:rPr lang="en-US" dirty="0">
                <a:latin typeface="Times New Roman" panose="02020603050405020304" pitchFamily="18" charset="0"/>
                <a:cs typeface="Times New Roman" panose="02020603050405020304" pitchFamily="18" charset="0"/>
              </a:rPr>
              <a:t>indicated above, the </a:t>
            </a:r>
            <a:r>
              <a:rPr lang="en-US" b="1" i="1" dirty="0">
                <a:latin typeface="Times New Roman" panose="02020603050405020304" pitchFamily="18" charset="0"/>
                <a:cs typeface="Times New Roman" panose="02020603050405020304" pitchFamily="18" charset="0"/>
              </a:rPr>
              <a:t>bridged structure </a:t>
            </a:r>
            <a:r>
              <a:rPr lang="en-US" b="1" i="1" dirty="0" smtClean="0">
                <a:latin typeface="Times New Roman" panose="02020603050405020304" pitchFamily="18" charset="0"/>
                <a:cs typeface="Times New Roman" panose="02020603050405020304" pitchFamily="18" charset="0"/>
              </a:rPr>
              <a:t>may actually </a:t>
            </a:r>
            <a:r>
              <a:rPr lang="en-US" b="1" i="1" dirty="0">
                <a:latin typeface="Times New Roman" panose="02020603050405020304" pitchFamily="18" charset="0"/>
                <a:cs typeface="Times New Roman" panose="02020603050405020304" pitchFamily="18" charset="0"/>
              </a:rPr>
              <a:t>be an intermediate in some cases</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The migration process can be concerted </a:t>
            </a:r>
            <a:r>
              <a:rPr lang="en-US" i="1" dirty="0" smtClean="0">
                <a:latin typeface="Times New Roman" panose="02020603050405020304" pitchFamily="18" charset="0"/>
                <a:cs typeface="Times New Roman" panose="02020603050405020304" pitchFamily="18" charset="0"/>
              </a:rPr>
              <a:t>with the </a:t>
            </a:r>
            <a:r>
              <a:rPr lang="en-US" i="1" dirty="0">
                <a:latin typeface="Times New Roman" panose="02020603050405020304" pitchFamily="18" charset="0"/>
                <a:cs typeface="Times New Roman" panose="02020603050405020304" pitchFamily="18" charset="0"/>
              </a:rPr>
              <a:t>formation of the carbocation</a:t>
            </a:r>
            <a:r>
              <a:rPr lang="en-US" dirty="0">
                <a:latin typeface="Times New Roman" panose="02020603050405020304" pitchFamily="18" charset="0"/>
                <a:cs typeface="Times New Roman" panose="02020603050405020304" pitchFamily="18" charset="0"/>
              </a:rPr>
              <a:t>; that is, the migration can begin before the bond to </a:t>
            </a:r>
            <a:r>
              <a:rPr lang="en-US" dirty="0" smtClean="0">
                <a:latin typeface="Times New Roman" panose="02020603050405020304" pitchFamily="18" charset="0"/>
                <a:cs typeface="Times New Roman" panose="02020603050405020304" pitchFamily="18" charset="0"/>
              </a:rPr>
              <a:t>the leaving </a:t>
            </a:r>
            <a:r>
              <a:rPr lang="en-US" dirty="0">
                <a:latin typeface="Times New Roman" panose="02020603050405020304" pitchFamily="18" charset="0"/>
                <a:cs typeface="Times New Roman" panose="02020603050405020304" pitchFamily="18" charset="0"/>
              </a:rPr>
              <a:t>group at the adjacent carbon atom is completely broken. The </a:t>
            </a:r>
            <a:r>
              <a:rPr lang="en-US" dirty="0" err="1">
                <a:latin typeface="Times New Roman" panose="02020603050405020304" pitchFamily="18" charset="0"/>
                <a:cs typeface="Times New Roman" panose="02020603050405020304" pitchFamily="18" charset="0"/>
              </a:rPr>
              <a:t>phenonium</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ion case </a:t>
            </a:r>
            <a:r>
              <a:rPr lang="en-US" dirty="0">
                <a:latin typeface="Times New Roman" panose="02020603050405020304" pitchFamily="18" charset="0"/>
                <a:cs typeface="Times New Roman" panose="02020603050405020304" pitchFamily="18" charset="0"/>
              </a:rPr>
              <a:t>discussed in Section 4.3 is one example. </a:t>
            </a:r>
            <a:r>
              <a:rPr lang="en-US" b="1" i="1" dirty="0">
                <a:latin typeface="Times New Roman" panose="02020603050405020304" pitchFamily="18" charset="0"/>
                <a:cs typeface="Times New Roman" panose="02020603050405020304" pitchFamily="18" charset="0"/>
              </a:rPr>
              <a:t>The ease of migration is also </a:t>
            </a:r>
            <a:r>
              <a:rPr lang="en-US" b="1" i="1" dirty="0" smtClean="0">
                <a:latin typeface="Times New Roman" panose="02020603050405020304" pitchFamily="18" charset="0"/>
                <a:cs typeface="Times New Roman" panose="02020603050405020304" pitchFamily="18" charset="0"/>
              </a:rPr>
              <a:t>influenced by </a:t>
            </a:r>
            <a:r>
              <a:rPr lang="en-US" b="1" i="1" dirty="0">
                <a:latin typeface="Times New Roman" panose="02020603050405020304" pitchFamily="18" charset="0"/>
                <a:cs typeface="Times New Roman" panose="02020603050405020304" pitchFamily="18" charset="0"/>
              </a:rPr>
              <a:t>strain. In general, a shift that will reduce strain is favored.</a:t>
            </a:r>
          </a:p>
        </p:txBody>
      </p:sp>
      <p:pic>
        <p:nvPicPr>
          <p:cNvPr id="4" name="Picture 3"/>
          <p:cNvPicPr>
            <a:picLocks noChangeAspect="1"/>
          </p:cNvPicPr>
          <p:nvPr/>
        </p:nvPicPr>
        <p:blipFill>
          <a:blip r:embed="rId2"/>
          <a:stretch>
            <a:fillRect/>
          </a:stretch>
        </p:blipFill>
        <p:spPr>
          <a:xfrm>
            <a:off x="2804159" y="871142"/>
            <a:ext cx="6583680" cy="1487978"/>
          </a:xfrm>
          <a:prstGeom prst="rect">
            <a:avLst/>
          </a:prstGeom>
        </p:spPr>
      </p:pic>
      <p:sp>
        <p:nvSpPr>
          <p:cNvPr id="5" name="Slide Number Placeholder 4"/>
          <p:cNvSpPr>
            <a:spLocks noGrp="1"/>
          </p:cNvSpPr>
          <p:nvPr>
            <p:ph type="sldNum" sz="quarter" idx="12"/>
          </p:nvPr>
        </p:nvSpPr>
        <p:spPr/>
        <p:txBody>
          <a:bodyPr/>
          <a:lstStyle/>
          <a:p>
            <a:fld id="{E97799C9-84D9-46D2-A11E-BCF8A720529D}" type="slidenum">
              <a:rPr lang="en-US" smtClean="0"/>
              <a:t>190</a:t>
            </a:fld>
            <a:endParaRPr lang="en-US" dirty="0"/>
          </a:p>
        </p:txBody>
      </p:sp>
    </p:spTree>
    <p:extLst>
      <p:ext uri="{BB962C8B-B14F-4D97-AF65-F5344CB8AC3E}">
        <p14:creationId xmlns:p14="http://schemas.microsoft.com/office/powerpoint/2010/main" val="3452840425"/>
      </p:ext>
    </p:extLst>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Bridged (</a:t>
            </a:r>
            <a:r>
              <a:rPr lang="en-US" b="1" dirty="0" err="1"/>
              <a:t>Nonclassical</a:t>
            </a:r>
            <a:r>
              <a:rPr lang="en-US" b="1" dirty="0"/>
              <a:t>) </a:t>
            </a:r>
            <a:r>
              <a:rPr lang="en-US" b="1" dirty="0" err="1"/>
              <a:t>Carbocations</a:t>
            </a:r>
            <a:endParaRPr lang="en-US" dirty="0"/>
          </a:p>
        </p:txBody>
      </p:sp>
      <p:sp>
        <p:nvSpPr>
          <p:cNvPr id="3" name="Content Placeholder 2"/>
          <p:cNvSpPr>
            <a:spLocks noGrp="1"/>
          </p:cNvSpPr>
          <p:nvPr>
            <p:ph idx="1"/>
          </p:nvPr>
        </p:nvSpPr>
        <p:spPr>
          <a:xfrm>
            <a:off x="756458" y="2395331"/>
            <a:ext cx="10640291" cy="3897404"/>
          </a:xfrm>
        </p:spPr>
        <p:txBody>
          <a:bodyPr>
            <a:normAutofit lnSpcReduction="10000"/>
          </a:bodyPr>
          <a:lstStyle/>
          <a:p>
            <a:pPr algn="just"/>
            <a:r>
              <a:rPr lang="en-US" sz="2200" dirty="0">
                <a:latin typeface="Times New Roman" panose="02020603050405020304" pitchFamily="18" charset="0"/>
                <a:cs typeface="Times New Roman" panose="02020603050405020304" pitchFamily="18" charset="0"/>
              </a:rPr>
              <a:t>In the discussion of carbocation rearrangements, we encountered examples </a:t>
            </a:r>
            <a:r>
              <a:rPr lang="en-US" sz="2200" dirty="0" smtClean="0">
                <a:latin typeface="Times New Roman" panose="02020603050405020304" pitchFamily="18" charset="0"/>
                <a:cs typeface="Times New Roman" panose="02020603050405020304" pitchFamily="18" charset="0"/>
              </a:rPr>
              <a:t>of </a:t>
            </a:r>
            <a:r>
              <a:rPr lang="en-US" sz="2200" i="1" dirty="0" smtClean="0">
                <a:latin typeface="Times New Roman" panose="02020603050405020304" pitchFamily="18" charset="0"/>
                <a:cs typeface="Times New Roman" panose="02020603050405020304" pitchFamily="18" charset="0"/>
              </a:rPr>
              <a:t>bridged </a:t>
            </a:r>
            <a:r>
              <a:rPr lang="en-US" sz="2200" i="1" dirty="0">
                <a:latin typeface="Times New Roman" panose="02020603050405020304" pitchFamily="18" charset="0"/>
                <a:cs typeface="Times New Roman" panose="02020603050405020304" pitchFamily="18" charset="0"/>
              </a:rPr>
              <a:t>ions </a:t>
            </a:r>
            <a:r>
              <a:rPr lang="en-US" sz="2200" dirty="0">
                <a:latin typeface="Times New Roman" panose="02020603050405020304" pitchFamily="18" charset="0"/>
                <a:cs typeface="Times New Roman" panose="02020603050405020304" pitchFamily="18" charset="0"/>
              </a:rPr>
              <a:t>that require expansion of bonding concepts beyond the two-center, </a:t>
            </a:r>
            <a:r>
              <a:rPr lang="en-US" sz="2200" dirty="0" smtClean="0">
                <a:latin typeface="Times New Roman" panose="02020603050405020304" pitchFamily="18" charset="0"/>
                <a:cs typeface="Times New Roman" panose="02020603050405020304" pitchFamily="18" charset="0"/>
              </a:rPr>
              <a:t>two electron bonds </a:t>
            </a:r>
            <a:r>
              <a:rPr lang="en-US" sz="2200" dirty="0">
                <a:latin typeface="Times New Roman" panose="02020603050405020304" pitchFamily="18" charset="0"/>
                <a:cs typeface="Times New Roman" panose="02020603050405020304" pitchFamily="18" charset="0"/>
              </a:rPr>
              <a:t>that suffice for most stable organic molecules. These bridged </a:t>
            </a:r>
            <a:r>
              <a:rPr lang="en-US" sz="2200" dirty="0" err="1">
                <a:latin typeface="Times New Roman" panose="02020603050405020304" pitchFamily="18" charset="0"/>
                <a:cs typeface="Times New Roman" panose="02020603050405020304" pitchFamily="18" charset="0"/>
              </a:rPr>
              <a:t>carbocations</a:t>
            </a:r>
            <a:r>
              <a:rPr lang="en-US" sz="2200" dirty="0" smtClean="0">
                <a:latin typeface="Times New Roman" panose="02020603050405020304" pitchFamily="18" charset="0"/>
                <a:cs typeface="Times New Roman" panose="02020603050405020304" pitchFamily="18" charset="0"/>
              </a:rPr>
              <a:t>, involve </a:t>
            </a:r>
            <a:r>
              <a:rPr lang="en-US" sz="2200" dirty="0">
                <a:latin typeface="Times New Roman" panose="02020603050405020304" pitchFamily="18" charset="0"/>
                <a:cs typeface="Times New Roman" panose="02020603050405020304" pitchFamily="18" charset="0"/>
              </a:rPr>
              <a:t>delocalization of  electrons and formation of three-center, </a:t>
            </a:r>
            <a:r>
              <a:rPr lang="en-US" sz="2200" dirty="0" smtClean="0">
                <a:latin typeface="Times New Roman" panose="02020603050405020304" pitchFamily="18" charset="0"/>
                <a:cs typeface="Times New Roman" panose="02020603050405020304" pitchFamily="18" charset="0"/>
              </a:rPr>
              <a:t>two-electron bonds</a:t>
            </a:r>
            <a:r>
              <a:rPr lang="en-US" sz="2200" dirty="0">
                <a:latin typeface="Times New Roman" panose="02020603050405020304" pitchFamily="18" charset="0"/>
                <a:cs typeface="Times New Roman" panose="02020603050405020304" pitchFamily="18" charset="0"/>
              </a:rPr>
              <a:t>, and are sometimes called </a:t>
            </a:r>
            <a:r>
              <a:rPr lang="en-US" sz="2200" i="1" dirty="0" err="1">
                <a:latin typeface="Times New Roman" panose="02020603050405020304" pitchFamily="18" charset="0"/>
                <a:cs typeface="Times New Roman" panose="02020603050405020304" pitchFamily="18" charset="0"/>
              </a:rPr>
              <a:t>nonclassical</a:t>
            </a:r>
            <a:r>
              <a:rPr lang="en-US" sz="2200" i="1" dirty="0">
                <a:latin typeface="Times New Roman" panose="02020603050405020304" pitchFamily="18" charset="0"/>
                <a:cs typeface="Times New Roman" panose="02020603050405020304" pitchFamily="18" charset="0"/>
              </a:rPr>
              <a:t> ions</a:t>
            </a:r>
            <a:r>
              <a:rPr lang="en-US" sz="2200" dirty="0">
                <a:latin typeface="Times New Roman" panose="02020603050405020304" pitchFamily="18" charset="0"/>
                <a:cs typeface="Times New Roman" panose="02020603050405020304" pitchFamily="18" charset="0"/>
              </a:rPr>
              <a:t>. </a:t>
            </a:r>
            <a:endParaRPr lang="en-US" sz="2200" dirty="0" smtClean="0">
              <a:latin typeface="Times New Roman" panose="02020603050405020304" pitchFamily="18" charset="0"/>
              <a:cs typeface="Times New Roman" panose="02020603050405020304" pitchFamily="18" charset="0"/>
            </a:endParaRPr>
          </a:p>
          <a:p>
            <a:pPr algn="just"/>
            <a:endParaRPr lang="en-US" sz="2200" dirty="0">
              <a:latin typeface="Times New Roman" panose="02020603050405020304" pitchFamily="18" charset="0"/>
              <a:cs typeface="Times New Roman" panose="02020603050405020304" pitchFamily="18" charset="0"/>
            </a:endParaRPr>
          </a:p>
          <a:p>
            <a:pPr algn="just"/>
            <a:r>
              <a:rPr lang="en-US" sz="2200" dirty="0" smtClean="0">
                <a:latin typeface="Times New Roman" panose="02020603050405020304" pitchFamily="18" charset="0"/>
                <a:cs typeface="Times New Roman" panose="02020603050405020304" pitchFamily="18" charset="0"/>
              </a:rPr>
              <a:t>The </a:t>
            </a:r>
            <a:r>
              <a:rPr lang="en-US" sz="2200" dirty="0">
                <a:latin typeface="Times New Roman" panose="02020603050405020304" pitchFamily="18" charset="0"/>
                <a:cs typeface="Times New Roman" panose="02020603050405020304" pitchFamily="18" charset="0"/>
              </a:rPr>
              <a:t>recognition of the </a:t>
            </a:r>
            <a:r>
              <a:rPr lang="en-US" sz="2200" dirty="0" smtClean="0">
                <a:latin typeface="Times New Roman" panose="02020603050405020304" pitchFamily="18" charset="0"/>
                <a:cs typeface="Times New Roman" panose="02020603050405020304" pitchFamily="18" charset="0"/>
              </a:rPr>
              <a:t>importance of </a:t>
            </a:r>
            <a:r>
              <a:rPr lang="en-US" sz="2200" dirty="0">
                <a:latin typeface="Times New Roman" panose="02020603050405020304" pitchFamily="18" charset="0"/>
                <a:cs typeface="Times New Roman" panose="02020603050405020304" pitchFamily="18" charset="0"/>
              </a:rPr>
              <a:t>bridged structures largely originated with a specific structure, </a:t>
            </a:r>
            <a:r>
              <a:rPr lang="en-US" sz="2200" i="1" dirty="0">
                <a:latin typeface="Times New Roman" panose="02020603050405020304" pitchFamily="18" charset="0"/>
                <a:cs typeface="Times New Roman" panose="02020603050405020304" pitchFamily="18" charset="0"/>
              </a:rPr>
              <a:t>the </a:t>
            </a:r>
            <a:r>
              <a:rPr lang="en-US" sz="2200" i="1" dirty="0" err="1" smtClean="0">
                <a:latin typeface="Times New Roman" panose="02020603050405020304" pitchFamily="18" charset="0"/>
                <a:cs typeface="Times New Roman" panose="02020603050405020304" pitchFamily="18" charset="0"/>
              </a:rPr>
              <a:t>norbornyl</a:t>
            </a:r>
            <a:r>
              <a:rPr lang="en-US" sz="2200" i="1" dirty="0" smtClean="0">
                <a:latin typeface="Times New Roman" panose="02020603050405020304" pitchFamily="18" charset="0"/>
                <a:cs typeface="Times New Roman" panose="02020603050405020304" pitchFamily="18" charset="0"/>
              </a:rPr>
              <a:t> cation</a:t>
            </a:r>
            <a:r>
              <a:rPr lang="en-US" sz="2200" dirty="0">
                <a:latin typeface="Times New Roman" panose="02020603050405020304" pitchFamily="18" charset="0"/>
                <a:cs typeface="Times New Roman" panose="02020603050405020304" pitchFamily="18" charset="0"/>
              </a:rPr>
              <a:t>, and the issue of </a:t>
            </a:r>
            <a:r>
              <a:rPr lang="en-US" sz="2200" i="1" dirty="0">
                <a:latin typeface="Times New Roman" panose="02020603050405020304" pitchFamily="18" charset="0"/>
                <a:cs typeface="Times New Roman" panose="02020603050405020304" pitchFamily="18" charset="0"/>
              </a:rPr>
              <a:t>whether its structure is classical or bridged (Saul </a:t>
            </a:r>
            <a:r>
              <a:rPr lang="en-US" sz="2200" i="1" dirty="0" err="1" smtClean="0">
                <a:latin typeface="Times New Roman" panose="02020603050405020304" pitchFamily="18" charset="0"/>
                <a:cs typeface="Times New Roman" panose="02020603050405020304" pitchFamily="18" charset="0"/>
              </a:rPr>
              <a:t>Winstein</a:t>
            </a:r>
            <a:r>
              <a:rPr lang="en-US" sz="2200" i="1" dirty="0" smtClean="0">
                <a:latin typeface="Times New Roman" panose="02020603050405020304" pitchFamily="18" charset="0"/>
                <a:cs typeface="Times New Roman" panose="02020603050405020304" pitchFamily="18" charset="0"/>
              </a:rPr>
              <a:t>)</a:t>
            </a:r>
            <a:r>
              <a:rPr lang="en-US" sz="2200" dirty="0" smtClean="0">
                <a:latin typeface="Times New Roman" panose="02020603050405020304" pitchFamily="18" charset="0"/>
                <a:cs typeface="Times New Roman" panose="02020603050405020304" pitchFamily="18" charset="0"/>
              </a:rPr>
              <a:t>. </a:t>
            </a:r>
            <a:r>
              <a:rPr lang="en-US" sz="2200" i="1" dirty="0" smtClean="0">
                <a:latin typeface="Times New Roman" panose="02020603050405020304" pitchFamily="18" charset="0"/>
                <a:cs typeface="Times New Roman" panose="02020603050405020304" pitchFamily="18" charset="0"/>
              </a:rPr>
              <a:t>The </a:t>
            </a:r>
            <a:r>
              <a:rPr lang="en-US" sz="2200" i="1" dirty="0">
                <a:latin typeface="Times New Roman" panose="02020603050405020304" pitchFamily="18" charset="0"/>
                <a:cs typeface="Times New Roman" panose="02020603050405020304" pitchFamily="18" charset="0"/>
              </a:rPr>
              <a:t>behavior of </a:t>
            </a:r>
            <a:r>
              <a:rPr lang="en-US" sz="2200" i="1" dirty="0" err="1">
                <a:latin typeface="Times New Roman" panose="02020603050405020304" pitchFamily="18" charset="0"/>
                <a:cs typeface="Times New Roman" panose="02020603050405020304" pitchFamily="18" charset="0"/>
              </a:rPr>
              <a:t>norbornyl</a:t>
            </a:r>
            <a:r>
              <a:rPr lang="en-US" sz="2200" i="1" dirty="0">
                <a:latin typeface="Times New Roman" panose="02020603050405020304" pitchFamily="18" charset="0"/>
                <a:cs typeface="Times New Roman" panose="02020603050405020304" pitchFamily="18" charset="0"/>
              </a:rPr>
              <a:t> systems in </a:t>
            </a:r>
            <a:r>
              <a:rPr lang="en-US" sz="2200" i="1" dirty="0" err="1">
                <a:latin typeface="Times New Roman" panose="02020603050405020304" pitchFamily="18" charset="0"/>
                <a:cs typeface="Times New Roman" panose="02020603050405020304" pitchFamily="18" charset="0"/>
              </a:rPr>
              <a:t>solvolytic</a:t>
            </a:r>
            <a:r>
              <a:rPr lang="en-US" sz="2200" i="1" dirty="0">
                <a:latin typeface="Times New Roman" panose="02020603050405020304" pitchFamily="18" charset="0"/>
                <a:cs typeface="Times New Roman" panose="02020603050405020304" pitchFamily="18" charset="0"/>
              </a:rPr>
              <a:t> </a:t>
            </a:r>
            <a:r>
              <a:rPr lang="en-US" sz="2200" i="1" dirty="0" smtClean="0">
                <a:latin typeface="Times New Roman" panose="02020603050405020304" pitchFamily="18" charset="0"/>
                <a:cs typeface="Times New Roman" panose="02020603050405020304" pitchFamily="18" charset="0"/>
              </a:rPr>
              <a:t>displacement reactions </a:t>
            </a:r>
            <a:r>
              <a:rPr lang="en-US" sz="2200" i="1" dirty="0">
                <a:latin typeface="Times New Roman" panose="02020603050405020304" pitchFamily="18" charset="0"/>
                <a:cs typeface="Times New Roman" panose="02020603050405020304" pitchFamily="18" charset="0"/>
              </a:rPr>
              <a:t>was suggestive of neighboring-group participation by a saturated </a:t>
            </a:r>
            <a:r>
              <a:rPr lang="en-US" sz="2200" i="1" dirty="0" smtClean="0">
                <a:latin typeface="Times New Roman" panose="02020603050405020304" pitchFamily="18" charset="0"/>
                <a:cs typeface="Times New Roman" panose="02020603050405020304" pitchFamily="18" charset="0"/>
              </a:rPr>
              <a:t>carbon </a:t>
            </a:r>
            <a:r>
              <a:rPr lang="en-US" sz="2200" i="1" dirty="0" err="1" smtClean="0">
                <a:latin typeface="Times New Roman" panose="02020603050405020304" pitchFamily="18" charset="0"/>
                <a:cs typeface="Times New Roman" panose="02020603050405020304" pitchFamily="18" charset="0"/>
              </a:rPr>
              <a:t>carbon</a:t>
            </a:r>
            <a:r>
              <a:rPr lang="en-US" sz="2200" i="1" dirty="0" smtClean="0">
                <a:latin typeface="Times New Roman" panose="02020603050405020304" pitchFamily="18" charset="0"/>
                <a:cs typeface="Times New Roman" panose="02020603050405020304" pitchFamily="18" charset="0"/>
              </a:rPr>
              <a:t> bond</a:t>
            </a:r>
            <a:r>
              <a:rPr lang="en-US" sz="2200" i="1" dirty="0">
                <a:latin typeface="Times New Roman" panose="02020603050405020304" pitchFamily="18" charset="0"/>
                <a:cs typeface="Times New Roman" panose="02020603050405020304" pitchFamily="18" charset="0"/>
              </a:rPr>
              <a:t>. </a:t>
            </a:r>
            <a:endParaRPr lang="en-US" sz="2200" i="1" dirty="0"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E97799C9-84D9-46D2-A11E-BCF8A720529D}" type="slidenum">
              <a:rPr lang="en-US" smtClean="0"/>
              <a:t>191</a:t>
            </a:fld>
            <a:endParaRPr lang="en-US" dirty="0"/>
          </a:p>
        </p:txBody>
      </p:sp>
    </p:spTree>
    <p:extLst>
      <p:ext uri="{BB962C8B-B14F-4D97-AF65-F5344CB8AC3E}">
        <p14:creationId xmlns:p14="http://schemas.microsoft.com/office/powerpoint/2010/main" val="3072692181"/>
      </p:ext>
    </p:extLst>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47897" y="2423927"/>
            <a:ext cx="10498975" cy="3885433"/>
          </a:xfrm>
        </p:spPr>
        <p:txBody>
          <a:bodyPr>
            <a:normAutofit fontScale="85000" lnSpcReduction="20000"/>
          </a:bodyPr>
          <a:lstStyle/>
          <a:p>
            <a:pPr algn="just"/>
            <a:r>
              <a:rPr lang="en-US" dirty="0">
                <a:latin typeface="Times New Roman" panose="02020603050405020304" pitchFamily="18" charset="0"/>
                <a:cs typeface="Times New Roman" panose="02020603050405020304" pitchFamily="18" charset="0"/>
              </a:rPr>
              <a:t>Evidence for both </a:t>
            </a:r>
            <a:r>
              <a:rPr lang="en-US" i="1" dirty="0">
                <a:latin typeface="Times New Roman" panose="02020603050405020304" pitchFamily="18" charset="0"/>
                <a:cs typeface="Times New Roman" panose="02020603050405020304" pitchFamily="18" charset="0"/>
              </a:rPr>
              <a:t>enhanced rate </a:t>
            </a:r>
            <a:r>
              <a:rPr lang="en-US" dirty="0">
                <a:latin typeface="Times New Roman" panose="02020603050405020304" pitchFamily="18" charset="0"/>
                <a:cs typeface="Times New Roman" panose="02020603050405020304" pitchFamily="18" charset="0"/>
              </a:rPr>
              <a:t>and </a:t>
            </a:r>
            <a:r>
              <a:rPr lang="en-US" i="1" dirty="0">
                <a:latin typeface="Times New Roman" panose="02020603050405020304" pitchFamily="18" charset="0"/>
                <a:cs typeface="Times New Roman" panose="02020603050405020304" pitchFamily="18" charset="0"/>
              </a:rPr>
              <a:t>unusual </a:t>
            </a:r>
            <a:r>
              <a:rPr lang="en-US" i="1" dirty="0" err="1">
                <a:latin typeface="Times New Roman" panose="02020603050405020304" pitchFamily="18" charset="0"/>
                <a:cs typeface="Times New Roman" panose="02020603050405020304" pitchFamily="18" charset="0"/>
              </a:rPr>
              <a:t>stereoselectivity</a:t>
            </a:r>
            <a:r>
              <a:rPr lang="en-US" i="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was developed from the study of </a:t>
            </a:r>
            <a:r>
              <a:rPr lang="en-US" i="1" dirty="0" err="1">
                <a:latin typeface="Times New Roman" panose="02020603050405020304" pitchFamily="18" charset="0"/>
                <a:cs typeface="Times New Roman" panose="02020603050405020304" pitchFamily="18" charset="0"/>
              </a:rPr>
              <a:t>acetolysis</a:t>
            </a:r>
            <a:r>
              <a:rPr lang="en-US" i="1" dirty="0">
                <a:latin typeface="Times New Roman" panose="02020603050405020304" pitchFamily="18" charset="0"/>
                <a:cs typeface="Times New Roman" panose="02020603050405020304" pitchFamily="18" charset="0"/>
              </a:rPr>
              <a:t> of exo-2-norbornyl sulfonates</a:t>
            </a:r>
            <a:r>
              <a:rPr lang="en-US" dirty="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1- The </a:t>
            </a:r>
            <a:r>
              <a:rPr lang="en-US" dirty="0" err="1">
                <a:latin typeface="Times New Roman" panose="02020603050405020304" pitchFamily="18" charset="0"/>
                <a:cs typeface="Times New Roman" panose="02020603050405020304" pitchFamily="18" charset="0"/>
              </a:rPr>
              <a:t>acetolyses</a:t>
            </a:r>
            <a:r>
              <a:rPr lang="en-US" dirty="0">
                <a:latin typeface="Times New Roman" panose="02020603050405020304" pitchFamily="18" charset="0"/>
                <a:cs typeface="Times New Roman" panose="02020603050405020304" pitchFamily="18" charset="0"/>
              </a:rPr>
              <a:t> of both </a:t>
            </a:r>
            <a:r>
              <a:rPr lang="en-US" i="1" dirty="0">
                <a:latin typeface="Times New Roman" panose="02020603050405020304" pitchFamily="18" charset="0"/>
                <a:cs typeface="Times New Roman" panose="02020603050405020304" pitchFamily="18" charset="0"/>
              </a:rPr>
              <a:t>exo</a:t>
            </a:r>
            <a:r>
              <a:rPr lang="en-US" dirty="0">
                <a:latin typeface="Times New Roman" panose="02020603050405020304" pitchFamily="18" charset="0"/>
                <a:cs typeface="Times New Roman" panose="02020603050405020304" pitchFamily="18" charset="0"/>
              </a:rPr>
              <a:t>-2-norbornyl </a:t>
            </a:r>
            <a:r>
              <a:rPr lang="en-US" dirty="0" err="1">
                <a:latin typeface="Times New Roman" panose="02020603050405020304" pitchFamily="18" charset="0"/>
                <a:cs typeface="Times New Roman" panose="02020603050405020304" pitchFamily="18" charset="0"/>
              </a:rPr>
              <a:t>brosylate</a:t>
            </a:r>
            <a:r>
              <a:rPr lang="en-US" dirty="0">
                <a:latin typeface="Times New Roman" panose="02020603050405020304" pitchFamily="18" charset="0"/>
                <a:cs typeface="Times New Roman" panose="02020603050405020304" pitchFamily="18" charset="0"/>
              </a:rPr>
              <a:t> and </a:t>
            </a:r>
            <a:r>
              <a:rPr lang="en-US" i="1" dirty="0">
                <a:latin typeface="Times New Roman" panose="02020603050405020304" pitchFamily="18" charset="0"/>
                <a:cs typeface="Times New Roman" panose="02020603050405020304" pitchFamily="18" charset="0"/>
              </a:rPr>
              <a:t>endo</a:t>
            </a:r>
            <a:r>
              <a:rPr lang="en-US" dirty="0">
                <a:latin typeface="Times New Roman" panose="02020603050405020304" pitchFamily="18" charset="0"/>
                <a:cs typeface="Times New Roman" panose="02020603050405020304" pitchFamily="18" charset="0"/>
              </a:rPr>
              <a:t>-2-norbornyl </a:t>
            </a:r>
            <a:r>
              <a:rPr lang="en-US" dirty="0" err="1">
                <a:latin typeface="Times New Roman" panose="02020603050405020304" pitchFamily="18" charset="0"/>
                <a:cs typeface="Times New Roman" panose="02020603050405020304" pitchFamily="18" charset="0"/>
              </a:rPr>
              <a:t>brosylate</a:t>
            </a:r>
            <a:r>
              <a:rPr lang="en-US" dirty="0">
                <a:latin typeface="Times New Roman" panose="02020603050405020304" pitchFamily="18" charset="0"/>
                <a:cs typeface="Times New Roman" panose="02020603050405020304" pitchFamily="18" charset="0"/>
              </a:rPr>
              <a:t> produce </a:t>
            </a:r>
            <a:r>
              <a:rPr lang="en-US" dirty="0" smtClean="0">
                <a:latin typeface="Times New Roman" panose="02020603050405020304" pitchFamily="18" charset="0"/>
                <a:cs typeface="Times New Roman" panose="02020603050405020304" pitchFamily="18" charset="0"/>
              </a:rPr>
              <a:t>exclusively </a:t>
            </a:r>
            <a:r>
              <a:rPr lang="en-US" i="1" dirty="0" smtClean="0">
                <a:latin typeface="Times New Roman" panose="02020603050405020304" pitchFamily="18" charset="0"/>
                <a:cs typeface="Times New Roman" panose="02020603050405020304" pitchFamily="18" charset="0"/>
              </a:rPr>
              <a:t>exo</a:t>
            </a:r>
            <a:r>
              <a:rPr lang="en-US" dirty="0" smtClean="0">
                <a:latin typeface="Times New Roman" panose="02020603050405020304" pitchFamily="18" charset="0"/>
                <a:cs typeface="Times New Roman" panose="02020603050405020304" pitchFamily="18" charset="0"/>
              </a:rPr>
              <a:t>-2-norbornyl </a:t>
            </a:r>
            <a:r>
              <a:rPr lang="en-US" dirty="0" err="1">
                <a:latin typeface="Times New Roman" panose="02020603050405020304" pitchFamily="18" charset="0"/>
                <a:cs typeface="Times New Roman" panose="02020603050405020304" pitchFamily="18" charset="0"/>
              </a:rPr>
              <a:t>brosylate</a:t>
            </a:r>
            <a:r>
              <a:rPr lang="en-US" dirty="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pPr algn="just"/>
            <a:endParaRPr lang="en-US" dirty="0" smtClean="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2- The </a:t>
            </a:r>
            <a:r>
              <a:rPr lang="en-US" i="1" dirty="0" err="1">
                <a:latin typeface="Times New Roman" panose="02020603050405020304" pitchFamily="18" charset="0"/>
                <a:cs typeface="Times New Roman" panose="02020603050405020304" pitchFamily="18" charset="0"/>
              </a:rPr>
              <a:t>exo</a:t>
            </a:r>
            <a:r>
              <a:rPr lang="en-US" dirty="0" err="1">
                <a:latin typeface="Times New Roman" panose="02020603050405020304" pitchFamily="18" charset="0"/>
                <a:cs typeface="Times New Roman" panose="02020603050405020304" pitchFamily="18" charset="0"/>
              </a:rPr>
              <a:t>-brosylate</a:t>
            </a:r>
            <a:r>
              <a:rPr lang="en-US" dirty="0">
                <a:latin typeface="Times New Roman" panose="02020603050405020304" pitchFamily="18" charset="0"/>
                <a:cs typeface="Times New Roman" panose="02020603050405020304" pitchFamily="18" charset="0"/>
              </a:rPr>
              <a:t> is more reactive than the </a:t>
            </a:r>
            <a:r>
              <a:rPr lang="en-US" i="1" dirty="0">
                <a:latin typeface="Times New Roman" panose="02020603050405020304" pitchFamily="18" charset="0"/>
                <a:cs typeface="Times New Roman" panose="02020603050405020304" pitchFamily="18" charset="0"/>
              </a:rPr>
              <a:t>endo </a:t>
            </a:r>
            <a:r>
              <a:rPr lang="en-US" dirty="0">
                <a:latin typeface="Times New Roman" panose="02020603050405020304" pitchFamily="18" charset="0"/>
                <a:cs typeface="Times New Roman" panose="02020603050405020304" pitchFamily="18" charset="0"/>
              </a:rPr>
              <a:t>isomer by a factor of 350. </a:t>
            </a:r>
            <a:endParaRPr lang="en-US" dirty="0" smtClean="0">
              <a:latin typeface="Times New Roman" panose="02020603050405020304" pitchFamily="18" charset="0"/>
              <a:cs typeface="Times New Roman" panose="02020603050405020304" pitchFamily="18" charset="0"/>
            </a:endParaRPr>
          </a:p>
          <a:p>
            <a:pPr algn="just"/>
            <a:endParaRPr lang="en-US" dirty="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3- </a:t>
            </a:r>
            <a:r>
              <a:rPr lang="en-US" dirty="0" err="1" smtClean="0">
                <a:latin typeface="Times New Roman" panose="02020603050405020304" pitchFamily="18" charset="0"/>
                <a:cs typeface="Times New Roman" panose="02020603050405020304" pitchFamily="18" charset="0"/>
              </a:rPr>
              <a:t>Enantiomerically</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pure </a:t>
            </a:r>
            <a:r>
              <a:rPr lang="en-US" i="1" dirty="0" err="1">
                <a:latin typeface="Times New Roman" panose="02020603050405020304" pitchFamily="18" charset="0"/>
                <a:cs typeface="Times New Roman" panose="02020603050405020304" pitchFamily="18" charset="0"/>
              </a:rPr>
              <a:t>exo</a:t>
            </a:r>
            <a:r>
              <a:rPr lang="en-US" dirty="0" err="1">
                <a:latin typeface="Times New Roman" panose="02020603050405020304" pitchFamily="18" charset="0"/>
                <a:cs typeface="Times New Roman" panose="02020603050405020304" pitchFamily="18" charset="0"/>
              </a:rPr>
              <a:t>-brosylate</a:t>
            </a:r>
            <a:r>
              <a:rPr lang="en-US" dirty="0">
                <a:latin typeface="Times New Roman" panose="02020603050405020304" pitchFamily="18" charset="0"/>
                <a:cs typeface="Times New Roman" panose="02020603050405020304" pitchFamily="18" charset="0"/>
              </a:rPr>
              <a:t> gives completely racemic </a:t>
            </a:r>
            <a:r>
              <a:rPr lang="en-US" i="1" dirty="0" err="1">
                <a:latin typeface="Times New Roman" panose="02020603050405020304" pitchFamily="18" charset="0"/>
                <a:cs typeface="Times New Roman" panose="02020603050405020304" pitchFamily="18" charset="0"/>
              </a:rPr>
              <a:t>exo</a:t>
            </a:r>
            <a:r>
              <a:rPr lang="en-US" dirty="0">
                <a:latin typeface="Times New Roman" panose="02020603050405020304" pitchFamily="18" charset="0"/>
                <a:cs typeface="Times New Roman" panose="02020603050405020304" pitchFamily="18" charset="0"/>
              </a:rPr>
              <a:t>-acetate, and the </a:t>
            </a:r>
            <a:r>
              <a:rPr lang="en-US" i="1" dirty="0">
                <a:latin typeface="Times New Roman" panose="02020603050405020304" pitchFamily="18" charset="0"/>
                <a:cs typeface="Times New Roman" panose="02020603050405020304" pitchFamily="18" charset="0"/>
              </a:rPr>
              <a:t>endo</a:t>
            </a:r>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brosylate</a:t>
            </a:r>
            <a:r>
              <a:rPr lang="en-US" dirty="0">
                <a:latin typeface="Times New Roman" panose="02020603050405020304" pitchFamily="18" charset="0"/>
                <a:cs typeface="Times New Roman" panose="02020603050405020304" pitchFamily="18" charset="0"/>
              </a:rPr>
              <a:t> gives acetate that is at least 93% racemic. </a:t>
            </a:r>
            <a:endParaRPr lang="en-US" dirty="0" smtClean="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These </a:t>
            </a:r>
            <a:r>
              <a:rPr lang="en-US" dirty="0">
                <a:latin typeface="Times New Roman" panose="02020603050405020304" pitchFamily="18" charset="0"/>
                <a:cs typeface="Times New Roman" panose="02020603050405020304" pitchFamily="18" charset="0"/>
              </a:rPr>
              <a:t>results suggest the involvement of an achiral species. Since the secondary </a:t>
            </a:r>
            <a:r>
              <a:rPr lang="en-US" dirty="0" err="1">
                <a:latin typeface="Times New Roman" panose="02020603050405020304" pitchFamily="18" charset="0"/>
                <a:cs typeface="Times New Roman" panose="02020603050405020304" pitchFamily="18" charset="0"/>
              </a:rPr>
              <a:t>norbornyl</a:t>
            </a:r>
            <a:r>
              <a:rPr lang="en-US" dirty="0">
                <a:latin typeface="Times New Roman" panose="02020603050405020304" pitchFamily="18" charset="0"/>
                <a:cs typeface="Times New Roman" panose="02020603050405020304" pitchFamily="18" charset="0"/>
              </a:rPr>
              <a:t> cation is chiral, it cannot account for the racemization.</a:t>
            </a:r>
          </a:p>
          <a:p>
            <a:endParaRPr lang="en-US" dirty="0"/>
          </a:p>
        </p:txBody>
      </p:sp>
      <p:sp>
        <p:nvSpPr>
          <p:cNvPr id="4" name="Slide Number Placeholder 3"/>
          <p:cNvSpPr>
            <a:spLocks noGrp="1"/>
          </p:cNvSpPr>
          <p:nvPr>
            <p:ph type="sldNum" sz="quarter" idx="12"/>
          </p:nvPr>
        </p:nvSpPr>
        <p:spPr/>
        <p:txBody>
          <a:bodyPr/>
          <a:lstStyle/>
          <a:p>
            <a:fld id="{E97799C9-84D9-46D2-A11E-BCF8A720529D}" type="slidenum">
              <a:rPr lang="en-US" smtClean="0"/>
              <a:t>192</a:t>
            </a:fld>
            <a:endParaRPr lang="en-US" dirty="0"/>
          </a:p>
        </p:txBody>
      </p:sp>
    </p:spTree>
    <p:extLst>
      <p:ext uri="{BB962C8B-B14F-4D97-AF65-F5344CB8AC3E}">
        <p14:creationId xmlns:p14="http://schemas.microsoft.com/office/powerpoint/2010/main" val="2292904717"/>
      </p:ext>
    </p:extLst>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914400" y="2556932"/>
            <a:ext cx="10399221" cy="3710864"/>
          </a:xfrm>
        </p:spPr>
        <p:txBody>
          <a:bodyPr>
            <a:normAutofit/>
          </a:bodyPr>
          <a:lstStyle/>
          <a:p>
            <a:pPr algn="just"/>
            <a:r>
              <a:rPr lang="en-US" sz="1800" dirty="0">
                <a:latin typeface="Times New Roman" panose="02020603050405020304" pitchFamily="18" charset="0"/>
                <a:cs typeface="Times New Roman" panose="02020603050405020304" pitchFamily="18" charset="0"/>
              </a:rPr>
              <a:t>Both </a:t>
            </a:r>
            <a:r>
              <a:rPr lang="en-US" sz="1800" dirty="0" err="1">
                <a:latin typeface="Times New Roman" panose="02020603050405020304" pitchFamily="18" charset="0"/>
                <a:cs typeface="Times New Roman" panose="02020603050405020304" pitchFamily="18" charset="0"/>
              </a:rPr>
              <a:t>acetolyses</a:t>
            </a:r>
            <a:r>
              <a:rPr lang="en-US" sz="1800" dirty="0">
                <a:latin typeface="Times New Roman" panose="02020603050405020304" pitchFamily="18" charset="0"/>
                <a:cs typeface="Times New Roman" panose="02020603050405020304" pitchFamily="18" charset="0"/>
              </a:rPr>
              <a:t> were considered to proceed by way of a </a:t>
            </a:r>
            <a:r>
              <a:rPr lang="en-US" sz="1800" dirty="0" smtClean="0">
                <a:latin typeface="Times New Roman" panose="02020603050405020304" pitchFamily="18" charset="0"/>
                <a:cs typeface="Times New Roman" panose="02020603050405020304" pitchFamily="18" charset="0"/>
              </a:rPr>
              <a:t>rate-determining formation </a:t>
            </a:r>
            <a:r>
              <a:rPr lang="en-US" sz="1800" dirty="0">
                <a:latin typeface="Times New Roman" panose="02020603050405020304" pitchFamily="18" charset="0"/>
                <a:cs typeface="Times New Roman" panose="02020603050405020304" pitchFamily="18" charset="0"/>
              </a:rPr>
              <a:t>of a carbocation. The rate of ionization of the </a:t>
            </a:r>
            <a:r>
              <a:rPr lang="en-US" sz="1800" i="1" dirty="0">
                <a:latin typeface="Times New Roman" panose="02020603050405020304" pitchFamily="18" charset="0"/>
                <a:cs typeface="Times New Roman" panose="02020603050405020304" pitchFamily="18" charset="0"/>
              </a:rPr>
              <a:t>endo</a:t>
            </a:r>
            <a:r>
              <a:rPr lang="en-US" sz="1800" dirty="0">
                <a:latin typeface="Times New Roman" panose="02020603050405020304" pitchFamily="18" charset="0"/>
                <a:cs typeface="Times New Roman" panose="02020603050405020304" pitchFamily="18" charset="0"/>
              </a:rPr>
              <a:t>-</a:t>
            </a:r>
            <a:r>
              <a:rPr lang="en-US" sz="1800" dirty="0" err="1">
                <a:latin typeface="Times New Roman" panose="02020603050405020304" pitchFamily="18" charset="0"/>
                <a:cs typeface="Times New Roman" panose="02020603050405020304" pitchFamily="18" charset="0"/>
              </a:rPr>
              <a:t>brosylate</a:t>
            </a:r>
            <a:r>
              <a:rPr lang="en-US" sz="1800" dirty="0">
                <a:latin typeface="Times New Roman" panose="02020603050405020304" pitchFamily="18" charset="0"/>
                <a:cs typeface="Times New Roman" panose="02020603050405020304" pitchFamily="18" charset="0"/>
              </a:rPr>
              <a:t> was </a:t>
            </a:r>
            <a:r>
              <a:rPr lang="en-US" sz="1800" dirty="0" smtClean="0">
                <a:latin typeface="Times New Roman" panose="02020603050405020304" pitchFamily="18" charset="0"/>
                <a:cs typeface="Times New Roman" panose="02020603050405020304" pitchFamily="18" charset="0"/>
              </a:rPr>
              <a:t>considered normal</a:t>
            </a:r>
            <a:r>
              <a:rPr lang="en-US" sz="1800" dirty="0">
                <a:latin typeface="Times New Roman" panose="02020603050405020304" pitchFamily="18" charset="0"/>
                <a:cs typeface="Times New Roman" panose="02020603050405020304" pitchFamily="18" charset="0"/>
              </a:rPr>
              <a:t>, since its reactivity was comparable to that of </a:t>
            </a:r>
            <a:r>
              <a:rPr lang="en-US" sz="1800" dirty="0" err="1">
                <a:latin typeface="Times New Roman" panose="02020603050405020304" pitchFamily="18" charset="0"/>
                <a:cs typeface="Times New Roman" panose="02020603050405020304" pitchFamily="18" charset="0"/>
              </a:rPr>
              <a:t>cyclohexyl</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brosylate</a:t>
            </a:r>
            <a:r>
              <a:rPr lang="en-US" sz="1800" dirty="0">
                <a:latin typeface="Times New Roman" panose="02020603050405020304" pitchFamily="18" charset="0"/>
                <a:cs typeface="Times New Roman" panose="02020603050405020304" pitchFamily="18" charset="0"/>
              </a:rPr>
              <a:t>. </a:t>
            </a:r>
            <a:endParaRPr lang="en-US" sz="1800" dirty="0" smtClean="0">
              <a:latin typeface="Times New Roman" panose="02020603050405020304" pitchFamily="18" charset="0"/>
              <a:cs typeface="Times New Roman" panose="02020603050405020304" pitchFamily="18" charset="0"/>
            </a:endParaRPr>
          </a:p>
          <a:p>
            <a:pPr algn="just"/>
            <a:r>
              <a:rPr lang="en-US" sz="1800" dirty="0" err="1" smtClean="0">
                <a:latin typeface="Times New Roman" panose="02020603050405020304" pitchFamily="18" charset="0"/>
                <a:cs typeface="Times New Roman" panose="02020603050405020304" pitchFamily="18" charset="0"/>
              </a:rPr>
              <a:t>Winstein</a:t>
            </a:r>
            <a:r>
              <a:rPr lang="en-US" sz="1800" dirty="0" smtClean="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proposed that ionization of the </a:t>
            </a:r>
            <a:r>
              <a:rPr lang="en-US" sz="1800" i="1" dirty="0" err="1">
                <a:latin typeface="Times New Roman" panose="02020603050405020304" pitchFamily="18" charset="0"/>
                <a:cs typeface="Times New Roman" panose="02020603050405020304" pitchFamily="18" charset="0"/>
              </a:rPr>
              <a:t>exo</a:t>
            </a:r>
            <a:r>
              <a:rPr lang="en-US" sz="1800" dirty="0" err="1">
                <a:latin typeface="Times New Roman" panose="02020603050405020304" pitchFamily="18" charset="0"/>
                <a:cs typeface="Times New Roman" panose="02020603050405020304" pitchFamily="18" charset="0"/>
              </a:rPr>
              <a:t>-brosylate</a:t>
            </a:r>
            <a:r>
              <a:rPr lang="en-US" sz="1800" dirty="0">
                <a:latin typeface="Times New Roman" panose="02020603050405020304" pitchFamily="18" charset="0"/>
                <a:cs typeface="Times New Roman" panose="02020603050405020304" pitchFamily="18" charset="0"/>
              </a:rPr>
              <a:t> is </a:t>
            </a:r>
            <a:r>
              <a:rPr lang="en-US" sz="1800" i="1" dirty="0">
                <a:latin typeface="Times New Roman" panose="02020603050405020304" pitchFamily="18" charset="0"/>
                <a:cs typeface="Times New Roman" panose="02020603050405020304" pitchFamily="18" charset="0"/>
              </a:rPr>
              <a:t>assisted </a:t>
            </a:r>
            <a:r>
              <a:rPr lang="en-US" sz="1800" dirty="0">
                <a:latin typeface="Times New Roman" panose="02020603050405020304" pitchFamily="18" charset="0"/>
                <a:cs typeface="Times New Roman" panose="02020603050405020304" pitchFamily="18" charset="0"/>
              </a:rPr>
              <a:t>by the C(1)−C(6) </a:t>
            </a:r>
            <a:r>
              <a:rPr lang="en-US" sz="1800" dirty="0" smtClean="0">
                <a:latin typeface="Times New Roman" panose="02020603050405020304" pitchFamily="18" charset="0"/>
                <a:cs typeface="Times New Roman" panose="02020603050405020304" pitchFamily="18" charset="0"/>
              </a:rPr>
              <a:t>bonding electrons </a:t>
            </a:r>
            <a:r>
              <a:rPr lang="en-US" sz="1800" dirty="0">
                <a:latin typeface="Times New Roman" panose="02020603050405020304" pitchFamily="18" charset="0"/>
                <a:cs typeface="Times New Roman" panose="02020603050405020304" pitchFamily="18" charset="0"/>
              </a:rPr>
              <a:t>and leads directly to the formation of a </a:t>
            </a:r>
            <a:r>
              <a:rPr lang="en-US" sz="1800" dirty="0" err="1">
                <a:latin typeface="Times New Roman" panose="02020603050405020304" pitchFamily="18" charset="0"/>
                <a:cs typeface="Times New Roman" panose="02020603050405020304" pitchFamily="18" charset="0"/>
              </a:rPr>
              <a:t>nonclassical</a:t>
            </a:r>
            <a:r>
              <a:rPr lang="en-US" sz="1800" dirty="0">
                <a:latin typeface="Times New Roman" panose="02020603050405020304" pitchFamily="18" charset="0"/>
                <a:cs typeface="Times New Roman" panose="02020603050405020304" pitchFamily="18" charset="0"/>
              </a:rPr>
              <a:t> ion as an intermediate</a:t>
            </a:r>
            <a:r>
              <a:rPr lang="en-US" sz="1800" dirty="0" smtClean="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This intermediate serves to explain the formation of racemic product, since it is achiral</a:t>
            </a:r>
            <a:r>
              <a:rPr lang="en-US" sz="1800" dirty="0" smtClean="0">
                <a:latin typeface="Times New Roman" panose="02020603050405020304" pitchFamily="18" charset="0"/>
                <a:cs typeface="Times New Roman" panose="02020603050405020304" pitchFamily="18" charset="0"/>
              </a:rPr>
              <a:t>. </a:t>
            </a:r>
          </a:p>
        </p:txBody>
      </p:sp>
      <p:pic>
        <p:nvPicPr>
          <p:cNvPr id="4" name="Picture 3"/>
          <p:cNvPicPr>
            <a:picLocks noChangeAspect="1"/>
          </p:cNvPicPr>
          <p:nvPr/>
        </p:nvPicPr>
        <p:blipFill>
          <a:blip r:embed="rId2"/>
          <a:stretch>
            <a:fillRect/>
          </a:stretch>
        </p:blipFill>
        <p:spPr>
          <a:xfrm>
            <a:off x="2305395" y="846665"/>
            <a:ext cx="7581207" cy="1574800"/>
          </a:xfrm>
          <a:prstGeom prst="rect">
            <a:avLst/>
          </a:prstGeom>
        </p:spPr>
      </p:pic>
      <p:pic>
        <p:nvPicPr>
          <p:cNvPr id="5" name="Picture 4"/>
          <p:cNvPicPr>
            <a:picLocks noChangeAspect="1"/>
          </p:cNvPicPr>
          <p:nvPr/>
        </p:nvPicPr>
        <p:blipFill>
          <a:blip r:embed="rId3"/>
          <a:stretch>
            <a:fillRect/>
          </a:stretch>
        </p:blipFill>
        <p:spPr>
          <a:xfrm>
            <a:off x="3695005" y="4638503"/>
            <a:ext cx="5104015" cy="1537853"/>
          </a:xfrm>
          <a:prstGeom prst="rect">
            <a:avLst/>
          </a:prstGeom>
        </p:spPr>
      </p:pic>
      <p:sp>
        <p:nvSpPr>
          <p:cNvPr id="6" name="Slide Number Placeholder 5"/>
          <p:cNvSpPr>
            <a:spLocks noGrp="1"/>
          </p:cNvSpPr>
          <p:nvPr>
            <p:ph type="sldNum" sz="quarter" idx="12"/>
          </p:nvPr>
        </p:nvSpPr>
        <p:spPr/>
        <p:txBody>
          <a:bodyPr/>
          <a:lstStyle/>
          <a:p>
            <a:fld id="{E97799C9-84D9-46D2-A11E-BCF8A720529D}" type="slidenum">
              <a:rPr lang="en-US" smtClean="0"/>
              <a:t>193</a:t>
            </a:fld>
            <a:endParaRPr lang="en-US" dirty="0"/>
          </a:p>
        </p:txBody>
      </p:sp>
    </p:spTree>
    <p:extLst>
      <p:ext uri="{BB962C8B-B14F-4D97-AF65-F5344CB8AC3E}">
        <p14:creationId xmlns:p14="http://schemas.microsoft.com/office/powerpoint/2010/main" val="2587102441"/>
      </p:ext>
    </p:extLst>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1273" y="2556932"/>
            <a:ext cx="10540538" cy="3885432"/>
          </a:xfrm>
        </p:spPr>
        <p:txBody>
          <a:bodyPr>
            <a:normAutofit/>
          </a:bodyPr>
          <a:lstStyle/>
          <a:p>
            <a:pPr algn="just"/>
            <a:r>
              <a:rPr lang="en-US" dirty="0">
                <a:latin typeface="Times New Roman" panose="02020603050405020304" pitchFamily="18" charset="0"/>
                <a:cs typeface="Times New Roman" panose="02020603050405020304" pitchFamily="18" charset="0"/>
              </a:rPr>
              <a:t>The cation has a plane of symmetry passing through C(4), C(5), C(6), and the midpoint of the C(1)−C(2) bond. </a:t>
            </a:r>
            <a:r>
              <a:rPr lang="en-US" dirty="0" smtClean="0">
                <a:latin typeface="Times New Roman" panose="02020603050405020304" pitchFamily="18" charset="0"/>
                <a:cs typeface="Times New Roman" panose="02020603050405020304" pitchFamily="18" charset="0"/>
              </a:rPr>
              <a:t>Carbon </a:t>
            </a:r>
            <a:r>
              <a:rPr lang="en-US" dirty="0">
                <a:latin typeface="Times New Roman" panose="02020603050405020304" pitchFamily="18" charset="0"/>
                <a:cs typeface="Times New Roman" panose="02020603050405020304" pitchFamily="18" charset="0"/>
              </a:rPr>
              <a:t>6, which bears two hydrogens, serves as the bridging atom in the cation</a:t>
            </a:r>
            <a:r>
              <a:rPr lang="en-US" dirty="0" smtClean="0">
                <a:latin typeface="Times New Roman" panose="02020603050405020304" pitchFamily="18" charset="0"/>
                <a:cs typeface="Times New Roman" panose="02020603050405020304" pitchFamily="18" charset="0"/>
              </a:rPr>
              <a:t>.</a:t>
            </a:r>
          </a:p>
          <a:p>
            <a:pPr algn="just"/>
            <a:endParaRPr lang="en-US" dirty="0" smtClean="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Attack by acetate at C(1) or C(2) is equally likely and results in formation of equal amounts of the enantiomeric </a:t>
            </a:r>
            <a:r>
              <a:rPr lang="en-US" i="1" dirty="0" err="1">
                <a:latin typeface="Times New Roman" panose="02020603050405020304" pitchFamily="18" charset="0"/>
                <a:cs typeface="Times New Roman" panose="02020603050405020304" pitchFamily="18" charset="0"/>
              </a:rPr>
              <a:t>exo</a:t>
            </a:r>
            <a:r>
              <a:rPr lang="en-US" dirty="0">
                <a:latin typeface="Times New Roman" panose="02020603050405020304" pitchFamily="18" charset="0"/>
                <a:cs typeface="Times New Roman" panose="02020603050405020304" pitchFamily="18" charset="0"/>
              </a:rPr>
              <a:t>-acetates. </a:t>
            </a:r>
            <a:r>
              <a:rPr lang="en-US" i="1" dirty="0">
                <a:latin typeface="Times New Roman" panose="02020603050405020304" pitchFamily="18" charset="0"/>
                <a:cs typeface="Times New Roman" panose="02020603050405020304" pitchFamily="18" charset="0"/>
              </a:rPr>
              <a:t>The product is </a:t>
            </a:r>
            <a:r>
              <a:rPr lang="en-US" i="1" dirty="0" err="1">
                <a:latin typeface="Times New Roman" panose="02020603050405020304" pitchFamily="18" charset="0"/>
                <a:cs typeface="Times New Roman" panose="02020603050405020304" pitchFamily="18" charset="0"/>
              </a:rPr>
              <a:t>exo</a:t>
            </a:r>
            <a:r>
              <a:rPr lang="en-US" i="1" dirty="0">
                <a:latin typeface="Times New Roman" panose="02020603050405020304" pitchFamily="18" charset="0"/>
                <a:cs typeface="Times New Roman" panose="02020603050405020304" pitchFamily="18" charset="0"/>
              </a:rPr>
              <a:t> because reaction with acetate occurs from the direction opposite the bridging interaction. </a:t>
            </a:r>
            <a:endParaRPr lang="en-US" dirty="0"/>
          </a:p>
        </p:txBody>
      </p:sp>
      <p:pic>
        <p:nvPicPr>
          <p:cNvPr id="4" name="Picture 3"/>
          <p:cNvPicPr>
            <a:picLocks noChangeAspect="1"/>
          </p:cNvPicPr>
          <p:nvPr/>
        </p:nvPicPr>
        <p:blipFill>
          <a:blip r:embed="rId2"/>
          <a:stretch>
            <a:fillRect/>
          </a:stretch>
        </p:blipFill>
        <p:spPr>
          <a:xfrm>
            <a:off x="2766753" y="817110"/>
            <a:ext cx="6658494" cy="1604355"/>
          </a:xfrm>
          <a:prstGeom prst="rect">
            <a:avLst/>
          </a:prstGeom>
        </p:spPr>
      </p:pic>
      <p:sp>
        <p:nvSpPr>
          <p:cNvPr id="5" name="Slide Number Placeholder 4"/>
          <p:cNvSpPr>
            <a:spLocks noGrp="1"/>
          </p:cNvSpPr>
          <p:nvPr>
            <p:ph type="sldNum" sz="quarter" idx="12"/>
          </p:nvPr>
        </p:nvSpPr>
        <p:spPr/>
        <p:txBody>
          <a:bodyPr/>
          <a:lstStyle/>
          <a:p>
            <a:fld id="{E97799C9-84D9-46D2-A11E-BCF8A720529D}" type="slidenum">
              <a:rPr lang="en-US" smtClean="0"/>
              <a:t>194</a:t>
            </a:fld>
            <a:endParaRPr lang="en-US" dirty="0"/>
          </a:p>
        </p:txBody>
      </p:sp>
    </p:spTree>
    <p:extLst>
      <p:ext uri="{BB962C8B-B14F-4D97-AF65-F5344CB8AC3E}">
        <p14:creationId xmlns:p14="http://schemas.microsoft.com/office/powerpoint/2010/main" val="2446261452"/>
      </p:ext>
    </p:extLst>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158934" y="2473803"/>
            <a:ext cx="9874132" cy="3735803"/>
          </a:xfrm>
        </p:spPr>
        <p:txBody>
          <a:bodyPr>
            <a:normAutofit fontScale="92500" lnSpcReduction="10000"/>
          </a:bodyPr>
          <a:lstStyle/>
          <a:p>
            <a:pPr algn="just"/>
            <a:r>
              <a:rPr lang="en-US" dirty="0">
                <a:latin typeface="Times New Roman" panose="02020603050405020304" pitchFamily="18" charset="0"/>
                <a:cs typeface="Times New Roman" panose="02020603050405020304" pitchFamily="18" charset="0"/>
              </a:rPr>
              <a:t>The bridged ion can be formed directly only from the </a:t>
            </a:r>
            <a:r>
              <a:rPr lang="en-US" i="1" dirty="0" err="1">
                <a:latin typeface="Times New Roman" panose="02020603050405020304" pitchFamily="18" charset="0"/>
                <a:cs typeface="Times New Roman" panose="02020603050405020304" pitchFamily="18" charset="0"/>
              </a:rPr>
              <a:t>exo</a:t>
            </a:r>
            <a:r>
              <a:rPr lang="en-US" dirty="0" err="1">
                <a:latin typeface="Times New Roman" panose="02020603050405020304" pitchFamily="18" charset="0"/>
                <a:cs typeface="Times New Roman" panose="02020603050405020304" pitchFamily="18" charset="0"/>
              </a:rPr>
              <a:t>-brosylate</a:t>
            </a:r>
            <a:r>
              <a:rPr lang="en-US" dirty="0">
                <a:latin typeface="Times New Roman" panose="02020603050405020304" pitchFamily="18" charset="0"/>
                <a:cs typeface="Times New Roman" panose="02020603050405020304" pitchFamily="18" charset="0"/>
              </a:rPr>
              <a:t> because it has the proper </a:t>
            </a:r>
            <a:r>
              <a:rPr lang="en-US" i="1" dirty="0">
                <a:latin typeface="Times New Roman" panose="02020603050405020304" pitchFamily="18" charset="0"/>
                <a:cs typeface="Times New Roman" panose="02020603050405020304" pitchFamily="18" charset="0"/>
              </a:rPr>
              <a:t>anti </a:t>
            </a:r>
            <a:r>
              <a:rPr lang="en-US" dirty="0">
                <a:latin typeface="Times New Roman" panose="02020603050405020304" pitchFamily="18" charset="0"/>
                <a:cs typeface="Times New Roman" panose="02020603050405020304" pitchFamily="18" charset="0"/>
              </a:rPr>
              <a:t>relationship between the C(1)−C(6) bond and the leaving group. </a:t>
            </a:r>
            <a:endParaRPr lang="en-US" dirty="0" smtClean="0">
              <a:latin typeface="Times New Roman" panose="02020603050405020304" pitchFamily="18" charset="0"/>
              <a:cs typeface="Times New Roman" panose="02020603050405020304" pitchFamily="18" charset="0"/>
            </a:endParaRPr>
          </a:p>
          <a:p>
            <a:pPr algn="just"/>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The bridged ion can be formed from the </a:t>
            </a:r>
            <a:r>
              <a:rPr lang="en-US" i="1" dirty="0">
                <a:latin typeface="Times New Roman" panose="02020603050405020304" pitchFamily="18" charset="0"/>
                <a:cs typeface="Times New Roman" panose="02020603050405020304" pitchFamily="18" charset="0"/>
              </a:rPr>
              <a:t>endo</a:t>
            </a:r>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brosylate</a:t>
            </a:r>
            <a:r>
              <a:rPr lang="en-US" dirty="0">
                <a:latin typeface="Times New Roman" panose="02020603050405020304" pitchFamily="18" charset="0"/>
                <a:cs typeface="Times New Roman" panose="02020603050405020304" pitchFamily="18" charset="0"/>
              </a:rPr>
              <a:t> only after an unassisted ionization, which explains the rate difference between the </a:t>
            </a:r>
            <a:r>
              <a:rPr lang="en-US" i="1" dirty="0" err="1">
                <a:latin typeface="Times New Roman" panose="02020603050405020304" pitchFamily="18" charset="0"/>
                <a:cs typeface="Times New Roman" panose="02020603050405020304" pitchFamily="18" charset="0"/>
              </a:rPr>
              <a:t>exo</a:t>
            </a:r>
            <a:r>
              <a:rPr lang="en-US" i="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and </a:t>
            </a:r>
            <a:r>
              <a:rPr lang="en-US" i="1" dirty="0">
                <a:latin typeface="Times New Roman" panose="02020603050405020304" pitchFamily="18" charset="0"/>
                <a:cs typeface="Times New Roman" panose="02020603050405020304" pitchFamily="18" charset="0"/>
              </a:rPr>
              <a:t>endo </a:t>
            </a:r>
            <a:r>
              <a:rPr lang="en-US" dirty="0">
                <a:latin typeface="Times New Roman" panose="02020603050405020304" pitchFamily="18" charset="0"/>
                <a:cs typeface="Times New Roman" panose="02020603050405020304" pitchFamily="18" charset="0"/>
              </a:rPr>
              <a:t>isomers</a:t>
            </a:r>
            <a:r>
              <a:rPr lang="en-US" dirty="0" smtClean="0">
                <a:latin typeface="Times New Roman" panose="02020603050405020304" pitchFamily="18" charset="0"/>
                <a:cs typeface="Times New Roman" panose="02020603050405020304" pitchFamily="18" charset="0"/>
              </a:rPr>
              <a:t>.</a:t>
            </a:r>
          </a:p>
          <a:p>
            <a:pPr marL="0" indent="0" algn="just">
              <a:buNone/>
            </a:pPr>
            <a:r>
              <a:rPr lang="en-US" dirty="0" smtClean="0">
                <a:latin typeface="Times New Roman" panose="02020603050405020304" pitchFamily="18" charset="0"/>
                <a:cs typeface="Times New Roman" panose="02020603050405020304" pitchFamily="18" charset="0"/>
              </a:rPr>
              <a:t> </a:t>
            </a:r>
          </a:p>
          <a:p>
            <a:pPr algn="just"/>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description of the </a:t>
            </a:r>
            <a:r>
              <a:rPr lang="en-US" dirty="0" err="1">
                <a:latin typeface="Times New Roman" panose="02020603050405020304" pitchFamily="18" charset="0"/>
                <a:cs typeface="Times New Roman" panose="02020603050405020304" pitchFamily="18" charset="0"/>
              </a:rPr>
              <a:t>nonclassical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norbornyl</a:t>
            </a:r>
            <a:r>
              <a:rPr lang="en-US" dirty="0">
                <a:latin typeface="Times New Roman" panose="02020603050405020304" pitchFamily="18" charset="0"/>
                <a:cs typeface="Times New Roman" panose="02020603050405020304" pitchFamily="18" charset="0"/>
              </a:rPr>
              <a:t> cation developed by </a:t>
            </a:r>
            <a:r>
              <a:rPr lang="en-US" dirty="0" err="1">
                <a:latin typeface="Times New Roman" panose="02020603050405020304" pitchFamily="18" charset="0"/>
                <a:cs typeface="Times New Roman" panose="02020603050405020304" pitchFamily="18" charset="0"/>
              </a:rPr>
              <a:t>Winstein</a:t>
            </a:r>
            <a:r>
              <a:rPr lang="en-US" dirty="0">
                <a:latin typeface="Times New Roman" panose="02020603050405020304" pitchFamily="18" charset="0"/>
                <a:cs typeface="Times New Roman" panose="02020603050405020304" pitchFamily="18" charset="0"/>
              </a:rPr>
              <a:t> implied that the bridged ion is stabilized relative to a secondary ion by C−C  σ</a:t>
            </a:r>
            <a:r>
              <a:rPr lang="en-US" dirty="0"/>
              <a:t> </a:t>
            </a:r>
            <a:r>
              <a:rPr lang="en-US" dirty="0">
                <a:latin typeface="Times New Roman" panose="02020603050405020304" pitchFamily="18" charset="0"/>
                <a:cs typeface="Times New Roman" panose="02020603050405020304" pitchFamily="18" charset="0"/>
              </a:rPr>
              <a:t>bond delocalization.</a:t>
            </a:r>
          </a:p>
          <a:p>
            <a:endParaRPr lang="en-US" dirty="0"/>
          </a:p>
        </p:txBody>
      </p:sp>
      <p:sp>
        <p:nvSpPr>
          <p:cNvPr id="4" name="Slide Number Placeholder 3"/>
          <p:cNvSpPr>
            <a:spLocks noGrp="1"/>
          </p:cNvSpPr>
          <p:nvPr>
            <p:ph type="sldNum" sz="quarter" idx="12"/>
          </p:nvPr>
        </p:nvSpPr>
        <p:spPr/>
        <p:txBody>
          <a:bodyPr/>
          <a:lstStyle/>
          <a:p>
            <a:fld id="{E97799C9-84D9-46D2-A11E-BCF8A720529D}" type="slidenum">
              <a:rPr lang="en-US" smtClean="0"/>
              <a:t>195</a:t>
            </a:fld>
            <a:endParaRPr lang="en-US" dirty="0"/>
          </a:p>
        </p:txBody>
      </p:sp>
    </p:spTree>
    <p:extLst>
      <p:ext uri="{BB962C8B-B14F-4D97-AF65-F5344CB8AC3E}">
        <p14:creationId xmlns:p14="http://schemas.microsoft.com/office/powerpoint/2010/main" val="3488031292"/>
      </p:ext>
    </p:extLst>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773084" y="2429778"/>
            <a:ext cx="10590414" cy="3694239"/>
          </a:xfrm>
        </p:spPr>
        <p:txBody>
          <a:bodyPr>
            <a:normAutofit/>
          </a:bodyPr>
          <a:lstStyle/>
          <a:p>
            <a:pPr algn="just"/>
            <a:r>
              <a:rPr lang="en-US" sz="1700" dirty="0" smtClean="0">
                <a:latin typeface="Times New Roman" panose="02020603050405020304" pitchFamily="18" charset="0"/>
                <a:cs typeface="Times New Roman" panose="02020603050405020304" pitchFamily="18" charset="0"/>
              </a:rPr>
              <a:t>H</a:t>
            </a:r>
            <a:r>
              <a:rPr lang="en-US" sz="1700" dirty="0">
                <a:latin typeface="Times New Roman" panose="02020603050405020304" pitchFamily="18" charset="0"/>
                <a:cs typeface="Times New Roman" panose="02020603050405020304" pitchFamily="18" charset="0"/>
              </a:rPr>
              <a:t>. C. Brown put forward an alternative </a:t>
            </a:r>
            <a:r>
              <a:rPr lang="en-US" sz="1700" dirty="0" smtClean="0">
                <a:latin typeface="Times New Roman" panose="02020603050405020304" pitchFamily="18" charset="0"/>
                <a:cs typeface="Times New Roman" panose="02020603050405020304" pitchFamily="18" charset="0"/>
              </a:rPr>
              <a:t>interpretation: </a:t>
            </a:r>
          </a:p>
          <a:p>
            <a:pPr algn="just"/>
            <a:r>
              <a:rPr lang="en-US" sz="1700" dirty="0" smtClean="0">
                <a:latin typeface="Times New Roman" panose="02020603050405020304" pitchFamily="18" charset="0"/>
                <a:cs typeface="Times New Roman" panose="02020603050405020304" pitchFamily="18" charset="0"/>
              </a:rPr>
              <a:t>1- </a:t>
            </a:r>
            <a:r>
              <a:rPr lang="en-US" sz="1700" i="1" dirty="0" smtClean="0">
                <a:latin typeface="Times New Roman" panose="02020603050405020304" pitchFamily="18" charset="0"/>
                <a:cs typeface="Times New Roman" panose="02020603050405020304" pitchFamily="18" charset="0"/>
              </a:rPr>
              <a:t>All </a:t>
            </a:r>
            <a:r>
              <a:rPr lang="en-US" sz="1700" i="1" dirty="0">
                <a:latin typeface="Times New Roman" panose="02020603050405020304" pitchFamily="18" charset="0"/>
                <a:cs typeface="Times New Roman" panose="02020603050405020304" pitchFamily="18" charset="0"/>
              </a:rPr>
              <a:t>the available data were consistent with describing the intermediate as a </a:t>
            </a:r>
            <a:r>
              <a:rPr lang="en-US" sz="1700" i="1" dirty="0" smtClean="0">
                <a:latin typeface="Times New Roman" panose="02020603050405020304" pitchFamily="18" charset="0"/>
                <a:cs typeface="Times New Roman" panose="02020603050405020304" pitchFamily="18" charset="0"/>
              </a:rPr>
              <a:t>rapidly equilibrating </a:t>
            </a:r>
            <a:r>
              <a:rPr lang="en-US" sz="1700" i="1" dirty="0">
                <a:latin typeface="Times New Roman" panose="02020603050405020304" pitchFamily="18" charset="0"/>
                <a:cs typeface="Times New Roman" panose="02020603050405020304" pitchFamily="18" charset="0"/>
              </a:rPr>
              <a:t>classical secondary ion. </a:t>
            </a:r>
            <a:endParaRPr lang="en-US" sz="1700" i="1" dirty="0" smtClean="0">
              <a:latin typeface="Times New Roman" panose="02020603050405020304" pitchFamily="18" charset="0"/>
              <a:cs typeface="Times New Roman" panose="02020603050405020304" pitchFamily="18" charset="0"/>
            </a:endParaRPr>
          </a:p>
          <a:p>
            <a:pPr algn="just"/>
            <a:r>
              <a:rPr lang="en-US" sz="1700" dirty="0" smtClean="0">
                <a:latin typeface="Times New Roman" panose="02020603050405020304" pitchFamily="18" charset="0"/>
                <a:cs typeface="Times New Roman" panose="02020603050405020304" pitchFamily="18" charset="0"/>
              </a:rPr>
              <a:t>2- The </a:t>
            </a:r>
            <a:r>
              <a:rPr lang="en-US" sz="1700" dirty="0">
                <a:latin typeface="Times New Roman" panose="02020603050405020304" pitchFamily="18" charset="0"/>
                <a:cs typeface="Times New Roman" panose="02020603050405020304" pitchFamily="18" charset="0"/>
              </a:rPr>
              <a:t>1,2-shift that interconverts the two ions </a:t>
            </a:r>
            <a:r>
              <a:rPr lang="en-US" sz="1700" dirty="0" smtClean="0">
                <a:latin typeface="Times New Roman" panose="02020603050405020304" pitchFamily="18" charset="0"/>
                <a:cs typeface="Times New Roman" panose="02020603050405020304" pitchFamily="18" charset="0"/>
              </a:rPr>
              <a:t>was presumed </a:t>
            </a:r>
            <a:r>
              <a:rPr lang="en-US" sz="1700" dirty="0">
                <a:latin typeface="Times New Roman" panose="02020603050405020304" pitchFamily="18" charset="0"/>
                <a:cs typeface="Times New Roman" panose="02020603050405020304" pitchFamily="18" charset="0"/>
              </a:rPr>
              <a:t>to be rapid, relative to capture of the nucleophile. </a:t>
            </a:r>
            <a:endParaRPr lang="en-US" sz="1700" dirty="0" smtClean="0">
              <a:latin typeface="Times New Roman" panose="02020603050405020304" pitchFamily="18" charset="0"/>
              <a:cs typeface="Times New Roman" panose="02020603050405020304" pitchFamily="18" charset="0"/>
            </a:endParaRPr>
          </a:p>
          <a:p>
            <a:pPr algn="just"/>
            <a:r>
              <a:rPr lang="en-US" sz="1700" dirty="0" smtClean="0">
                <a:latin typeface="Times New Roman" panose="02020603050405020304" pitchFamily="18" charset="0"/>
                <a:cs typeface="Times New Roman" panose="02020603050405020304" pitchFamily="18" charset="0"/>
              </a:rPr>
              <a:t>3- Such </a:t>
            </a:r>
            <a:r>
              <a:rPr lang="en-US" sz="1700" dirty="0">
                <a:latin typeface="Times New Roman" panose="02020603050405020304" pitchFamily="18" charset="0"/>
                <a:cs typeface="Times New Roman" panose="02020603050405020304" pitchFamily="18" charset="0"/>
              </a:rPr>
              <a:t>a rapid </a:t>
            </a:r>
            <a:r>
              <a:rPr lang="en-US" sz="1700" dirty="0" smtClean="0">
                <a:latin typeface="Times New Roman" panose="02020603050405020304" pitchFamily="18" charset="0"/>
                <a:cs typeface="Times New Roman" panose="02020603050405020304" pitchFamily="18" charset="0"/>
              </a:rPr>
              <a:t>rearrangement would </a:t>
            </a:r>
            <a:r>
              <a:rPr lang="en-US" sz="1700" dirty="0">
                <a:latin typeface="Times New Roman" panose="02020603050405020304" pitchFamily="18" charset="0"/>
                <a:cs typeface="Times New Roman" panose="02020603050405020304" pitchFamily="18" charset="0"/>
              </a:rPr>
              <a:t>account for the isolation of racemic </a:t>
            </a:r>
            <a:r>
              <a:rPr lang="en-US" sz="1700" dirty="0" smtClean="0">
                <a:latin typeface="Times New Roman" panose="02020603050405020304" pitchFamily="18" charset="0"/>
                <a:cs typeface="Times New Roman" panose="02020603050405020304" pitchFamily="18" charset="0"/>
              </a:rPr>
              <a:t>product.</a:t>
            </a:r>
          </a:p>
          <a:p>
            <a:pPr algn="just"/>
            <a:r>
              <a:rPr lang="en-US" sz="1700" dirty="0" smtClean="0">
                <a:latin typeface="Times New Roman" panose="02020603050405020304" pitchFamily="18" charset="0"/>
                <a:cs typeface="Times New Roman" panose="02020603050405020304" pitchFamily="18" charset="0"/>
              </a:rPr>
              <a:t>4- Brown suggested </a:t>
            </a:r>
            <a:r>
              <a:rPr lang="en-US" sz="1700" dirty="0">
                <a:latin typeface="Times New Roman" panose="02020603050405020304" pitchFamily="18" charset="0"/>
                <a:cs typeface="Times New Roman" panose="02020603050405020304" pitchFamily="18" charset="0"/>
              </a:rPr>
              <a:t>that </a:t>
            </a:r>
            <a:r>
              <a:rPr lang="en-US" sz="1700" dirty="0" smtClean="0">
                <a:latin typeface="Times New Roman" panose="02020603050405020304" pitchFamily="18" charset="0"/>
                <a:cs typeface="Times New Roman" panose="02020603050405020304" pitchFamily="18" charset="0"/>
              </a:rPr>
              <a:t>the rapid </a:t>
            </a:r>
            <a:r>
              <a:rPr lang="en-US" sz="1700" dirty="0">
                <a:latin typeface="Times New Roman" panose="02020603050405020304" pitchFamily="18" charset="0"/>
                <a:cs typeface="Times New Roman" panose="02020603050405020304" pitchFamily="18" charset="0"/>
              </a:rPr>
              <a:t>migration would lead to preferential approach of the nucleophile from the </a:t>
            </a:r>
            <a:r>
              <a:rPr lang="en-US" sz="1700" i="1" dirty="0" err="1" smtClean="0">
                <a:latin typeface="Times New Roman" panose="02020603050405020304" pitchFamily="18" charset="0"/>
                <a:cs typeface="Times New Roman" panose="02020603050405020304" pitchFamily="18" charset="0"/>
              </a:rPr>
              <a:t>exo</a:t>
            </a:r>
            <a:r>
              <a:rPr lang="en-US" sz="1700" i="1" dirty="0" smtClean="0">
                <a:latin typeface="Times New Roman" panose="02020603050405020304" pitchFamily="18" charset="0"/>
                <a:cs typeface="Times New Roman" panose="02020603050405020304" pitchFamily="18" charset="0"/>
              </a:rPr>
              <a:t> </a:t>
            </a:r>
            <a:r>
              <a:rPr lang="en-US" sz="1700" dirty="0" smtClean="0">
                <a:latin typeface="Times New Roman" panose="02020603050405020304" pitchFamily="18" charset="0"/>
                <a:cs typeface="Times New Roman" panose="02020603050405020304" pitchFamily="18" charset="0"/>
              </a:rPr>
              <a:t>direction</a:t>
            </a:r>
            <a:r>
              <a:rPr lang="en-US" sz="1700" dirty="0">
                <a:latin typeface="Times New Roman" panose="02020603050405020304" pitchFamily="18" charset="0"/>
                <a:cs typeface="Times New Roman" panose="02020603050405020304" pitchFamily="18" charset="0"/>
              </a:rPr>
              <a:t>.</a:t>
            </a:r>
          </a:p>
        </p:txBody>
      </p:sp>
      <p:pic>
        <p:nvPicPr>
          <p:cNvPr id="4" name="Picture 3"/>
          <p:cNvPicPr>
            <a:picLocks noChangeAspect="1"/>
          </p:cNvPicPr>
          <p:nvPr/>
        </p:nvPicPr>
        <p:blipFill>
          <a:blip r:embed="rId2"/>
          <a:stretch>
            <a:fillRect/>
          </a:stretch>
        </p:blipFill>
        <p:spPr>
          <a:xfrm>
            <a:off x="1923009" y="724997"/>
            <a:ext cx="8345979" cy="1703395"/>
          </a:xfrm>
          <a:prstGeom prst="rect">
            <a:avLst/>
          </a:prstGeom>
        </p:spPr>
      </p:pic>
      <p:pic>
        <p:nvPicPr>
          <p:cNvPr id="5" name="Picture 4"/>
          <p:cNvPicPr>
            <a:picLocks noChangeAspect="1"/>
          </p:cNvPicPr>
          <p:nvPr/>
        </p:nvPicPr>
        <p:blipFill>
          <a:blip r:embed="rId3"/>
          <a:stretch>
            <a:fillRect/>
          </a:stretch>
        </p:blipFill>
        <p:spPr>
          <a:xfrm>
            <a:off x="4067371" y="4731175"/>
            <a:ext cx="3705027" cy="1280160"/>
          </a:xfrm>
          <a:prstGeom prst="rect">
            <a:avLst/>
          </a:prstGeom>
        </p:spPr>
      </p:pic>
      <p:sp>
        <p:nvSpPr>
          <p:cNvPr id="6" name="Slide Number Placeholder 5"/>
          <p:cNvSpPr>
            <a:spLocks noGrp="1"/>
          </p:cNvSpPr>
          <p:nvPr>
            <p:ph type="sldNum" sz="quarter" idx="12"/>
          </p:nvPr>
        </p:nvSpPr>
        <p:spPr/>
        <p:txBody>
          <a:bodyPr/>
          <a:lstStyle/>
          <a:p>
            <a:fld id="{E97799C9-84D9-46D2-A11E-BCF8A720529D}" type="slidenum">
              <a:rPr lang="en-US" smtClean="0"/>
              <a:t>196</a:t>
            </a:fld>
            <a:endParaRPr lang="en-US" dirty="0"/>
          </a:p>
        </p:txBody>
      </p:sp>
    </p:spTree>
    <p:extLst>
      <p:ext uri="{BB962C8B-B14F-4D97-AF65-F5344CB8AC3E}">
        <p14:creationId xmlns:p14="http://schemas.microsoft.com/office/powerpoint/2010/main" val="2467536166"/>
      </p:ext>
    </p:extLst>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9016" y="1431234"/>
            <a:ext cx="10613967" cy="4986191"/>
          </a:xfrm>
        </p:spPr>
        <p:txBody>
          <a:bodyPr>
            <a:normAutofit fontScale="85000" lnSpcReduction="20000"/>
          </a:bodyPr>
          <a:lstStyle/>
          <a:p>
            <a:pPr algn="just"/>
            <a:r>
              <a:rPr lang="en-US" dirty="0">
                <a:latin typeface="Times New Roman" panose="02020603050405020304" pitchFamily="18" charset="0"/>
                <a:cs typeface="Times New Roman" panose="02020603050405020304" pitchFamily="18" charset="0"/>
              </a:rPr>
              <a:t>The two alternative descriptions of the </a:t>
            </a:r>
            <a:r>
              <a:rPr lang="en-US" dirty="0" err="1">
                <a:latin typeface="Times New Roman" panose="02020603050405020304" pitchFamily="18" charset="0"/>
                <a:cs typeface="Times New Roman" panose="02020603050405020304" pitchFamily="18" charset="0"/>
              </a:rPr>
              <a:t>norbornyl</a:t>
            </a:r>
            <a:r>
              <a:rPr lang="en-US" dirty="0">
                <a:latin typeface="Times New Roman" panose="02020603050405020304" pitchFamily="18" charset="0"/>
                <a:cs typeface="Times New Roman" panose="02020603050405020304" pitchFamily="18" charset="0"/>
              </a:rPr>
              <a:t> cation were tested very extensively</a:t>
            </a:r>
            <a:r>
              <a:rPr lang="en-US" dirty="0" smtClean="0">
                <a:latin typeface="Times New Roman" panose="02020603050405020304" pitchFamily="18" charset="0"/>
                <a:cs typeface="Times New Roman" panose="02020603050405020304" pitchFamily="18" charset="0"/>
              </a:rPr>
              <a:t>. The </a:t>
            </a:r>
            <a:r>
              <a:rPr lang="en-US" dirty="0">
                <a:latin typeface="Times New Roman" panose="02020603050405020304" pitchFamily="18" charset="0"/>
                <a:cs typeface="Times New Roman" panose="02020603050405020304" pitchFamily="18" charset="0"/>
              </a:rPr>
              <a:t>question that is raised has to do with the relative energy </a:t>
            </a:r>
            <a:r>
              <a:rPr lang="en-US" dirty="0" smtClean="0">
                <a:latin typeface="Times New Roman" panose="02020603050405020304" pitchFamily="18" charset="0"/>
                <a:cs typeface="Times New Roman" panose="02020603050405020304" pitchFamily="18" charset="0"/>
              </a:rPr>
              <a:t>of the </a:t>
            </a:r>
            <a:r>
              <a:rPr lang="en-US" dirty="0">
                <a:latin typeface="Times New Roman" panose="02020603050405020304" pitchFamily="18" charset="0"/>
                <a:cs typeface="Times New Roman" panose="02020603050405020304" pitchFamily="18" charset="0"/>
              </a:rPr>
              <a:t>bridged structure. </a:t>
            </a:r>
            <a:endParaRPr lang="en-US" dirty="0" smtClean="0">
              <a:latin typeface="Times New Roman" panose="02020603050405020304" pitchFamily="18" charset="0"/>
              <a:cs typeface="Times New Roman" panose="02020603050405020304" pitchFamily="18" charset="0"/>
            </a:endParaRPr>
          </a:p>
          <a:p>
            <a:pPr algn="just"/>
            <a:endParaRPr lang="en-US" dirty="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1- Is </a:t>
            </a:r>
            <a:r>
              <a:rPr lang="en-US" dirty="0">
                <a:latin typeface="Times New Roman" panose="02020603050405020304" pitchFamily="18" charset="0"/>
                <a:cs typeface="Times New Roman" panose="02020603050405020304" pitchFamily="18" charset="0"/>
              </a:rPr>
              <a:t>it lower in energy than the classical ion and therefore </a:t>
            </a:r>
            <a:r>
              <a:rPr lang="en-US" dirty="0" smtClean="0">
                <a:latin typeface="Times New Roman" panose="02020603050405020304" pitchFamily="18" charset="0"/>
                <a:cs typeface="Times New Roman" panose="02020603050405020304" pitchFamily="18" charset="0"/>
              </a:rPr>
              <a:t>an </a:t>
            </a:r>
            <a:r>
              <a:rPr lang="en-US" i="1" dirty="0" smtClean="0">
                <a:latin typeface="Times New Roman" panose="02020603050405020304" pitchFamily="18" charset="0"/>
                <a:cs typeface="Times New Roman" panose="02020603050405020304" pitchFamily="18" charset="0"/>
              </a:rPr>
              <a:t>intermediate </a:t>
            </a:r>
            <a:r>
              <a:rPr lang="en-US" dirty="0">
                <a:latin typeface="Times New Roman" panose="02020603050405020304" pitchFamily="18" charset="0"/>
                <a:cs typeface="Times New Roman" panose="02020603050405020304" pitchFamily="18" charset="0"/>
              </a:rPr>
              <a:t>to which the classical ion would </a:t>
            </a:r>
            <a:r>
              <a:rPr lang="en-US" dirty="0" smtClean="0">
                <a:latin typeface="Times New Roman" panose="02020603050405020304" pitchFamily="18" charset="0"/>
                <a:cs typeface="Times New Roman" panose="02020603050405020304" pitchFamily="18" charset="0"/>
              </a:rPr>
              <a:t>collapse. </a:t>
            </a:r>
          </a:p>
          <a:p>
            <a:pPr algn="just"/>
            <a:r>
              <a:rPr lang="en-US" dirty="0" smtClean="0">
                <a:latin typeface="Times New Roman" panose="02020603050405020304" pitchFamily="18" charset="0"/>
                <a:cs typeface="Times New Roman" panose="02020603050405020304" pitchFamily="18" charset="0"/>
              </a:rPr>
              <a:t>2- Or </a:t>
            </a:r>
            <a:r>
              <a:rPr lang="en-US" dirty="0">
                <a:latin typeface="Times New Roman" panose="02020603050405020304" pitchFamily="18" charset="0"/>
                <a:cs typeface="Times New Roman" panose="02020603050405020304" pitchFamily="18" charset="0"/>
              </a:rPr>
              <a:t>is it a transition </a:t>
            </a:r>
            <a:r>
              <a:rPr lang="en-US" dirty="0" smtClean="0">
                <a:latin typeface="Times New Roman" panose="02020603050405020304" pitchFamily="18" charset="0"/>
                <a:cs typeface="Times New Roman" panose="02020603050405020304" pitchFamily="18" charset="0"/>
              </a:rPr>
              <a:t>structure (</a:t>
            </a:r>
            <a:r>
              <a:rPr lang="en-US" dirty="0">
                <a:latin typeface="Times New Roman" panose="02020603050405020304" pitchFamily="18" charset="0"/>
                <a:cs typeface="Times New Roman" panose="02020603050405020304" pitchFamily="18" charset="0"/>
              </a:rPr>
              <a:t>or higher-energy intermediate) in the rapid isomerization of two classical structures</a:t>
            </a:r>
            <a:r>
              <a:rPr lang="en-US" dirty="0" smtClean="0">
                <a:latin typeface="Times New Roman" panose="02020603050405020304" pitchFamily="18" charset="0"/>
                <a:cs typeface="Times New Roman" panose="02020603050405020304" pitchFamily="18" charset="0"/>
              </a:rPr>
              <a:t>? </a:t>
            </a:r>
          </a:p>
          <a:p>
            <a:pPr algn="just"/>
            <a:endParaRPr lang="en-US" dirty="0" smtClean="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Figure </a:t>
            </a:r>
            <a:r>
              <a:rPr lang="en-US" dirty="0">
                <a:latin typeface="Times New Roman" panose="02020603050405020304" pitchFamily="18" charset="0"/>
                <a:cs typeface="Times New Roman" panose="02020603050405020304" pitchFamily="18" charset="0"/>
              </a:rPr>
              <a:t>4.13 illustrates the energy profiles corresponding to the various </a:t>
            </a:r>
            <a:r>
              <a:rPr lang="en-US" dirty="0" smtClean="0">
                <a:latin typeface="Times New Roman" panose="02020603050405020304" pitchFamily="18" charset="0"/>
                <a:cs typeface="Times New Roman" panose="02020603050405020304" pitchFamily="18" charset="0"/>
              </a:rPr>
              <a:t>possibilities. The </a:t>
            </a:r>
            <a:r>
              <a:rPr lang="en-US" dirty="0" err="1">
                <a:latin typeface="Times New Roman" panose="02020603050405020304" pitchFamily="18" charset="0"/>
                <a:cs typeface="Times New Roman" panose="02020603050405020304" pitchFamily="18" charset="0"/>
              </a:rPr>
              <a:t>norbornyl</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cation was </a:t>
            </a:r>
            <a:r>
              <a:rPr lang="en-US" dirty="0">
                <a:latin typeface="Times New Roman" panose="02020603050405020304" pitchFamily="18" charset="0"/>
                <a:cs typeface="Times New Roman" panose="02020603050405020304" pitchFamily="18" charset="0"/>
              </a:rPr>
              <a:t>generated in </a:t>
            </a:r>
            <a:r>
              <a:rPr lang="en-US" dirty="0" smtClean="0">
                <a:latin typeface="Times New Roman" panose="02020603050405020304" pitchFamily="18" charset="0"/>
                <a:cs typeface="Times New Roman" panose="02020603050405020304" pitchFamily="18" charset="0"/>
              </a:rPr>
              <a:t>SbF</a:t>
            </a:r>
            <a:r>
              <a:rPr lang="en-US" baseline="-25000" dirty="0" smtClean="0">
                <a:latin typeface="Times New Roman" panose="02020603050405020304" pitchFamily="18" charset="0"/>
                <a:cs typeface="Times New Roman" panose="02020603050405020304" pitchFamily="18" charset="0"/>
              </a:rPr>
              <a:t>5</a:t>
            </a:r>
            <a:r>
              <a:rPr lang="en-US" dirty="0" smtClean="0">
                <a:latin typeface="Times New Roman" panose="02020603050405020304" pitchFamily="18" charset="0"/>
                <a:cs typeface="Times New Roman" panose="02020603050405020304" pitchFamily="18" charset="0"/>
              </a:rPr>
              <a:t>-SO</a:t>
            </a:r>
            <a:r>
              <a:rPr lang="en-US" baseline="-25000" dirty="0" smtClean="0">
                <a:latin typeface="Times New Roman" panose="02020603050405020304" pitchFamily="18" charset="0"/>
                <a:cs typeface="Times New Roman" panose="02020603050405020304" pitchFamily="18" charset="0"/>
              </a:rPr>
              <a:t>2</a:t>
            </a:r>
            <a:r>
              <a:rPr lang="en-US" dirty="0" smtClean="0">
                <a:latin typeface="Times New Roman" panose="02020603050405020304" pitchFamily="18" charset="0"/>
                <a:cs typeface="Times New Roman" panose="02020603050405020304" pitchFamily="18" charset="0"/>
              </a:rPr>
              <a:t>-SOF</a:t>
            </a:r>
            <a:r>
              <a:rPr lang="en-US" baseline="-25000" dirty="0" smtClean="0">
                <a:latin typeface="Times New Roman" panose="02020603050405020304" pitchFamily="18" charset="0"/>
                <a:cs typeface="Times New Roman" panose="02020603050405020304" pitchFamily="18" charset="0"/>
              </a:rPr>
              <a:t>2</a:t>
            </a:r>
            <a:r>
              <a:rPr lang="en-US" dirty="0" smtClean="0">
                <a:latin typeface="Times New Roman" panose="02020603050405020304" pitchFamily="18" charset="0"/>
                <a:cs typeface="Times New Roman" panose="02020603050405020304" pitchFamily="18" charset="0"/>
              </a:rPr>
              <a:t>.  </a:t>
            </a:r>
          </a:p>
          <a:p>
            <a:pPr algn="just"/>
            <a:endParaRPr lang="en-US" dirty="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Subsequently</a:t>
            </a:r>
            <a:r>
              <a:rPr lang="en-US" dirty="0">
                <a:latin typeface="Times New Roman" panose="02020603050405020304" pitchFamily="18" charset="0"/>
                <a:cs typeface="Times New Roman" panose="02020603050405020304" pitchFamily="18" charset="0"/>
              </a:rPr>
              <a:t>, the </a:t>
            </a:r>
            <a:r>
              <a:rPr lang="en-US" baseline="30000" dirty="0">
                <a:latin typeface="Times New Roman" panose="02020603050405020304" pitchFamily="18" charset="0"/>
                <a:cs typeface="Times New Roman" panose="02020603050405020304" pitchFamily="18" charset="0"/>
              </a:rPr>
              <a:t>13</a:t>
            </a:r>
            <a:r>
              <a:rPr lang="en-US" dirty="0">
                <a:latin typeface="Times New Roman" panose="02020603050405020304" pitchFamily="18" charset="0"/>
                <a:cs typeface="Times New Roman" panose="02020603050405020304" pitchFamily="18" charset="0"/>
              </a:rPr>
              <a:t>C NMR </a:t>
            </a:r>
            <a:r>
              <a:rPr lang="en-US" dirty="0" smtClean="0">
                <a:latin typeface="Times New Roman" panose="02020603050405020304" pitchFamily="18" charset="0"/>
                <a:cs typeface="Times New Roman" panose="02020603050405020304" pitchFamily="18" charset="0"/>
              </a:rPr>
              <a:t>spectrum was </a:t>
            </a:r>
            <a:r>
              <a:rPr lang="en-US" dirty="0">
                <a:latin typeface="Times New Roman" panose="02020603050405020304" pitchFamily="18" charset="0"/>
                <a:cs typeface="Times New Roman" panose="02020603050405020304" pitchFamily="18" charset="0"/>
              </a:rPr>
              <a:t>studied and the proton spectrum was determined at higher field strength</a:t>
            </a:r>
            <a:r>
              <a:rPr lang="en-US" dirty="0" smtClean="0">
                <a:latin typeface="Times New Roman" panose="02020603050405020304" pitchFamily="18" charset="0"/>
                <a:cs typeface="Times New Roman" panose="02020603050405020304" pitchFamily="18" charset="0"/>
              </a:rPr>
              <a:t>. </a:t>
            </a:r>
            <a:r>
              <a:rPr lang="en-US" i="1" dirty="0" smtClean="0">
                <a:latin typeface="Times New Roman" panose="02020603050405020304" pitchFamily="18" charset="0"/>
                <a:cs typeface="Times New Roman" panose="02020603050405020304" pitchFamily="18" charset="0"/>
              </a:rPr>
              <a:t>These studies </a:t>
            </a:r>
            <a:r>
              <a:rPr lang="en-US" i="1" dirty="0">
                <a:latin typeface="Times New Roman" panose="02020603050405020304" pitchFamily="18" charset="0"/>
                <a:cs typeface="Times New Roman" panose="02020603050405020304" pitchFamily="18" charset="0"/>
              </a:rPr>
              <a:t>excluded rapidly equilibrating classical ions as a description of the </a:t>
            </a:r>
            <a:r>
              <a:rPr lang="en-US" i="1" dirty="0" err="1" smtClean="0">
                <a:latin typeface="Times New Roman" panose="02020603050405020304" pitchFamily="18" charset="0"/>
                <a:cs typeface="Times New Roman" panose="02020603050405020304" pitchFamily="18" charset="0"/>
              </a:rPr>
              <a:t>norbornyl</a:t>
            </a:r>
            <a:r>
              <a:rPr lang="en-US" i="1" dirty="0" smtClean="0">
                <a:latin typeface="Times New Roman" panose="02020603050405020304" pitchFamily="18" charset="0"/>
                <a:cs typeface="Times New Roman" panose="02020603050405020304" pitchFamily="18" charset="0"/>
              </a:rPr>
              <a:t> cation </a:t>
            </a:r>
            <a:r>
              <a:rPr lang="en-US" i="1" dirty="0">
                <a:latin typeface="Times New Roman" panose="02020603050405020304" pitchFamily="18" charset="0"/>
                <a:cs typeface="Times New Roman" panose="02020603050405020304" pitchFamily="18" charset="0"/>
              </a:rPr>
              <a:t>under stable ion </a:t>
            </a:r>
            <a:r>
              <a:rPr lang="en-US" i="1" dirty="0" smtClean="0">
                <a:latin typeface="Times New Roman" panose="02020603050405020304" pitchFamily="18" charset="0"/>
                <a:cs typeface="Times New Roman" panose="02020603050405020304" pitchFamily="18" charset="0"/>
              </a:rPr>
              <a:t>conditions. </a:t>
            </a:r>
            <a:r>
              <a:rPr lang="en-US" dirty="0">
                <a:latin typeface="Times New Roman" panose="02020603050405020304" pitchFamily="18" charset="0"/>
                <a:cs typeface="Times New Roman" panose="02020603050405020304" pitchFamily="18" charset="0"/>
              </a:rPr>
              <a:t>The resonances observed in the </a:t>
            </a:r>
            <a:r>
              <a:rPr lang="en-US" baseline="30000" dirty="0">
                <a:latin typeface="Times New Roman" panose="02020603050405020304" pitchFamily="18" charset="0"/>
                <a:cs typeface="Times New Roman" panose="02020603050405020304" pitchFamily="18" charset="0"/>
              </a:rPr>
              <a:t>13</a:t>
            </a:r>
            <a:r>
              <a:rPr lang="en-US" dirty="0">
                <a:latin typeface="Times New Roman" panose="02020603050405020304" pitchFamily="18" charset="0"/>
                <a:cs typeface="Times New Roman" panose="02020603050405020304" pitchFamily="18" charset="0"/>
              </a:rPr>
              <a:t>C </a:t>
            </a:r>
            <a:r>
              <a:rPr lang="en-US" dirty="0" smtClean="0">
                <a:latin typeface="Times New Roman" panose="02020603050405020304" pitchFamily="18" charset="0"/>
                <a:cs typeface="Times New Roman" panose="02020603050405020304" pitchFamily="18" charset="0"/>
              </a:rPr>
              <a:t>spectrum were </a:t>
            </a:r>
            <a:r>
              <a:rPr lang="en-US" dirty="0">
                <a:latin typeface="Times New Roman" panose="02020603050405020304" pitchFamily="18" charset="0"/>
                <a:cs typeface="Times New Roman" panose="02020603050405020304" pitchFamily="18" charset="0"/>
              </a:rPr>
              <a:t>assigned. </a:t>
            </a:r>
          </a:p>
        </p:txBody>
      </p:sp>
      <p:sp>
        <p:nvSpPr>
          <p:cNvPr id="4" name="Slide Number Placeholder 3"/>
          <p:cNvSpPr>
            <a:spLocks noGrp="1"/>
          </p:cNvSpPr>
          <p:nvPr>
            <p:ph type="sldNum" sz="quarter" idx="12"/>
          </p:nvPr>
        </p:nvSpPr>
        <p:spPr/>
        <p:txBody>
          <a:bodyPr/>
          <a:lstStyle/>
          <a:p>
            <a:fld id="{E97799C9-84D9-46D2-A11E-BCF8A720529D}" type="slidenum">
              <a:rPr lang="en-US" smtClean="0"/>
              <a:t>197</a:t>
            </a:fld>
            <a:endParaRPr lang="en-US" dirty="0"/>
          </a:p>
        </p:txBody>
      </p:sp>
    </p:spTree>
    <p:extLst>
      <p:ext uri="{BB962C8B-B14F-4D97-AF65-F5344CB8AC3E}">
        <p14:creationId xmlns:p14="http://schemas.microsoft.com/office/powerpoint/2010/main" val="2634904253"/>
      </p:ext>
    </p:extLst>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3466407" y="982133"/>
            <a:ext cx="5237018" cy="5177598"/>
          </a:xfrm>
          <a:prstGeom prst="rect">
            <a:avLst/>
          </a:prstGeom>
        </p:spPr>
      </p:pic>
      <p:sp>
        <p:nvSpPr>
          <p:cNvPr id="3" name="Slide Number Placeholder 2"/>
          <p:cNvSpPr>
            <a:spLocks noGrp="1"/>
          </p:cNvSpPr>
          <p:nvPr>
            <p:ph type="sldNum" sz="quarter" idx="12"/>
          </p:nvPr>
        </p:nvSpPr>
        <p:spPr/>
        <p:txBody>
          <a:bodyPr/>
          <a:lstStyle/>
          <a:p>
            <a:fld id="{E97799C9-84D9-46D2-A11E-BCF8A720529D}" type="slidenum">
              <a:rPr lang="en-US" smtClean="0"/>
              <a:t>198</a:t>
            </a:fld>
            <a:endParaRPr lang="en-US" dirty="0"/>
          </a:p>
        </p:txBody>
      </p:sp>
    </p:spTree>
    <p:extLst>
      <p:ext uri="{BB962C8B-B14F-4D97-AF65-F5344CB8AC3E}">
        <p14:creationId xmlns:p14="http://schemas.microsoft.com/office/powerpoint/2010/main" val="3030590839"/>
      </p:ext>
    </p:extLst>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8145" y="2402378"/>
            <a:ext cx="10723419" cy="3902057"/>
          </a:xfrm>
        </p:spPr>
        <p:txBody>
          <a:bodyPr>
            <a:normAutofit fontScale="85000" lnSpcReduction="20000"/>
          </a:bodyPr>
          <a:lstStyle/>
          <a:p>
            <a:pPr marL="0" indent="0" algn="just">
              <a:buNone/>
            </a:pPr>
            <a:r>
              <a:rPr lang="en-US" dirty="0" smtClean="0">
                <a:latin typeface="Times New Roman" panose="02020603050405020304" pitchFamily="18" charset="0"/>
                <a:cs typeface="Times New Roman" panose="02020603050405020304" pitchFamily="18" charset="0"/>
              </a:rPr>
              <a:t>1- None </a:t>
            </a:r>
            <a:r>
              <a:rPr lang="en-US" dirty="0">
                <a:latin typeface="Times New Roman" panose="02020603050405020304" pitchFamily="18" charset="0"/>
                <a:cs typeface="Times New Roman" panose="02020603050405020304" pitchFamily="18" charset="0"/>
              </a:rPr>
              <a:t>of the signals appear near the position where the C(2) carbon of the classical secondary 2-propyl cation is found. Instead, the resonances for the </a:t>
            </a:r>
            <a:r>
              <a:rPr lang="en-US" dirty="0" err="1">
                <a:latin typeface="Times New Roman" panose="02020603050405020304" pitchFamily="18" charset="0"/>
                <a:cs typeface="Times New Roman" panose="02020603050405020304" pitchFamily="18" charset="0"/>
              </a:rPr>
              <a:t>norbornyl</a:t>
            </a:r>
            <a:r>
              <a:rPr lang="en-US" dirty="0">
                <a:latin typeface="Times New Roman" panose="02020603050405020304" pitchFamily="18" charset="0"/>
                <a:cs typeface="Times New Roman" panose="02020603050405020304" pitchFamily="18" charset="0"/>
              </a:rPr>
              <a:t> cation appear at relatively high field and are consistent with the bridged-ion structure. </a:t>
            </a:r>
            <a:endParaRPr lang="en-US" dirty="0" smtClean="0">
              <a:latin typeface="Times New Roman" panose="02020603050405020304" pitchFamily="18" charset="0"/>
              <a:cs typeface="Times New Roman" panose="02020603050405020304" pitchFamily="18" charset="0"/>
            </a:endParaRPr>
          </a:p>
          <a:p>
            <a:pPr algn="just"/>
            <a:endParaRPr lang="en-US" dirty="0" smtClean="0">
              <a:latin typeface="Times New Roman" panose="02020603050405020304" pitchFamily="18" charset="0"/>
              <a:cs typeface="Times New Roman" panose="02020603050405020304" pitchFamily="18" charset="0"/>
            </a:endParaRPr>
          </a:p>
          <a:p>
            <a:pPr marL="0" indent="0" algn="just">
              <a:buNone/>
            </a:pPr>
            <a:r>
              <a:rPr lang="en-US" dirty="0" smtClean="0">
                <a:latin typeface="Times New Roman" panose="02020603050405020304" pitchFamily="18" charset="0"/>
                <a:cs typeface="Times New Roman" panose="02020603050405020304" pitchFamily="18" charset="0"/>
              </a:rPr>
              <a:t>2- Other </a:t>
            </a:r>
            <a:r>
              <a:rPr lang="en-US" dirty="0">
                <a:latin typeface="Times New Roman" panose="02020603050405020304" pitchFamily="18" charset="0"/>
                <a:cs typeface="Times New Roman" panose="02020603050405020304" pitchFamily="18" charset="0"/>
              </a:rPr>
              <a:t>NMR techniques were also applied to the problem and confirmed the conclusion that the spectra observed under stable ion conditions could not be the result of averaged spectra of two rapidly equilibrating ions</a:t>
            </a:r>
            <a:r>
              <a:rPr lang="en-US" dirty="0" smtClean="0">
                <a:latin typeface="Times New Roman" panose="02020603050405020304" pitchFamily="18" charset="0"/>
                <a:cs typeface="Times New Roman" panose="02020603050405020304" pitchFamily="18" charset="0"/>
              </a:rPr>
              <a:t>.</a:t>
            </a:r>
          </a:p>
          <a:p>
            <a:pPr algn="just"/>
            <a:endParaRPr lang="en-US" dirty="0">
              <a:latin typeface="Times New Roman" panose="02020603050405020304" pitchFamily="18" charset="0"/>
              <a:cs typeface="Times New Roman" panose="02020603050405020304" pitchFamily="18" charset="0"/>
            </a:endParaRPr>
          </a:p>
          <a:p>
            <a:pPr marL="0" indent="0" algn="just">
              <a:buNone/>
            </a:pPr>
            <a:r>
              <a:rPr lang="en-US" dirty="0" smtClean="0">
                <a:latin typeface="Times New Roman" panose="02020603050405020304" pitchFamily="18" charset="0"/>
                <a:cs typeface="Times New Roman" panose="02020603050405020304" pitchFamily="18" charset="0"/>
              </a:rPr>
              <a:t>3- It </a:t>
            </a:r>
            <a:r>
              <a:rPr lang="en-US" dirty="0">
                <a:latin typeface="Times New Roman" panose="02020603050405020304" pitchFamily="18" charset="0"/>
                <a:cs typeface="Times New Roman" panose="02020603050405020304" pitchFamily="18" charset="0"/>
              </a:rPr>
              <a:t>was also </a:t>
            </a:r>
            <a:r>
              <a:rPr lang="en-US" dirty="0" smtClean="0">
                <a:latin typeface="Times New Roman" panose="02020603050405020304" pitchFamily="18" charset="0"/>
                <a:cs typeface="Times New Roman" panose="02020603050405020304" pitchFamily="18" charset="0"/>
              </a:rPr>
              <a:t>determined </a:t>
            </a:r>
            <a:r>
              <a:rPr lang="en-US" dirty="0">
                <a:latin typeface="Times New Roman" panose="02020603050405020304" pitchFamily="18" charset="0"/>
                <a:cs typeface="Times New Roman" panose="02020603050405020304" pitchFamily="18" charset="0"/>
              </a:rPr>
              <a:t>that 3,2- and 6,2-hydride shifts were occurring under stable ion conditions. </a:t>
            </a:r>
            <a:r>
              <a:rPr lang="en-US" dirty="0" smtClean="0">
                <a:latin typeface="Times New Roman" panose="02020603050405020304" pitchFamily="18" charset="0"/>
                <a:cs typeface="Times New Roman" panose="02020603050405020304" pitchFamily="18" charset="0"/>
              </a:rPr>
              <a:t>Activation energies </a:t>
            </a:r>
            <a:r>
              <a:rPr lang="en-US" dirty="0">
                <a:latin typeface="Times New Roman" panose="02020603050405020304" pitchFamily="18" charset="0"/>
                <a:cs typeface="Times New Roman" panose="02020603050405020304" pitchFamily="18" charset="0"/>
              </a:rPr>
              <a:t>of 10.8 and 5.9 kcal/</a:t>
            </a:r>
            <a:r>
              <a:rPr lang="en-US" dirty="0" err="1">
                <a:latin typeface="Times New Roman" panose="02020603050405020304" pitchFamily="18" charset="0"/>
                <a:cs typeface="Times New Roman" panose="02020603050405020304" pitchFamily="18" charset="0"/>
              </a:rPr>
              <a:t>mol</a:t>
            </a:r>
            <a:r>
              <a:rPr lang="en-US" dirty="0">
                <a:latin typeface="Times New Roman" panose="02020603050405020304" pitchFamily="18" charset="0"/>
                <a:cs typeface="Times New Roman" panose="02020603050405020304" pitchFamily="18" charset="0"/>
              </a:rPr>
              <a:t>, respectively, were measured for these processes</a:t>
            </a:r>
            <a:r>
              <a:rPr lang="en-US" dirty="0" smtClean="0">
                <a:latin typeface="Times New Roman" panose="02020603050405020304" pitchFamily="18" charset="0"/>
                <a:cs typeface="Times New Roman" panose="02020603050405020304" pitchFamily="18" charset="0"/>
              </a:rPr>
              <a:t>. </a:t>
            </a:r>
          </a:p>
          <a:p>
            <a:pPr marL="0" indent="0" algn="just">
              <a:buNone/>
            </a:pPr>
            <a:r>
              <a:rPr lang="en-US" dirty="0" smtClean="0">
                <a:latin typeface="Times New Roman" panose="02020603050405020304" pitchFamily="18" charset="0"/>
                <a:cs typeface="Times New Roman" panose="02020603050405020304" pitchFamily="18" charset="0"/>
              </a:rPr>
              <a:t>These </a:t>
            </a:r>
            <a:r>
              <a:rPr lang="en-US" dirty="0">
                <a:latin typeface="Times New Roman" panose="02020603050405020304" pitchFamily="18" charset="0"/>
                <a:cs typeface="Times New Roman" panose="02020603050405020304" pitchFamily="18" charset="0"/>
              </a:rPr>
              <a:t>results, which pertain to stable ion conditions, provide a strong case </a:t>
            </a:r>
            <a:r>
              <a:rPr lang="en-US" dirty="0" smtClean="0">
                <a:latin typeface="Times New Roman" panose="02020603050405020304" pitchFamily="18" charset="0"/>
                <a:cs typeface="Times New Roman" panose="02020603050405020304" pitchFamily="18" charset="0"/>
              </a:rPr>
              <a:t>that </a:t>
            </a:r>
            <a:r>
              <a:rPr lang="en-US" b="1" i="1" dirty="0" smtClean="0">
                <a:latin typeface="Times New Roman" panose="02020603050405020304" pitchFamily="18" charset="0"/>
                <a:cs typeface="Times New Roman" panose="02020603050405020304" pitchFamily="18" charset="0"/>
              </a:rPr>
              <a:t>the </a:t>
            </a:r>
            <a:r>
              <a:rPr lang="en-US" b="1" i="1" dirty="0">
                <a:latin typeface="Times New Roman" panose="02020603050405020304" pitchFamily="18" charset="0"/>
                <a:cs typeface="Times New Roman" panose="02020603050405020304" pitchFamily="18" charset="0"/>
              </a:rPr>
              <a:t>most stable structure for the </a:t>
            </a:r>
            <a:r>
              <a:rPr lang="en-US" b="1" i="1" dirty="0" err="1">
                <a:latin typeface="Times New Roman" panose="02020603050405020304" pitchFamily="18" charset="0"/>
                <a:cs typeface="Times New Roman" panose="02020603050405020304" pitchFamily="18" charset="0"/>
              </a:rPr>
              <a:t>norbornyl</a:t>
            </a:r>
            <a:r>
              <a:rPr lang="en-US" b="1" i="1" dirty="0">
                <a:latin typeface="Times New Roman" panose="02020603050405020304" pitchFamily="18" charset="0"/>
                <a:cs typeface="Times New Roman" panose="02020603050405020304" pitchFamily="18" charset="0"/>
              </a:rPr>
              <a:t> cation is the symmetrically bridged ion</a:t>
            </a:r>
            <a:r>
              <a:rPr lang="en-US" b="1" i="1" dirty="0" smtClean="0">
                <a:latin typeface="Times New Roman" panose="02020603050405020304" pitchFamily="18" charset="0"/>
                <a:cs typeface="Times New Roman" panose="02020603050405020304" pitchFamily="18" charset="0"/>
              </a:rPr>
              <a:t>. </a:t>
            </a:r>
          </a:p>
        </p:txBody>
      </p:sp>
      <p:pic>
        <p:nvPicPr>
          <p:cNvPr id="4" name="Picture 3"/>
          <p:cNvPicPr>
            <a:picLocks noChangeAspect="1"/>
          </p:cNvPicPr>
          <p:nvPr/>
        </p:nvPicPr>
        <p:blipFill>
          <a:blip r:embed="rId2"/>
          <a:stretch>
            <a:fillRect/>
          </a:stretch>
        </p:blipFill>
        <p:spPr>
          <a:xfrm>
            <a:off x="3697205" y="980903"/>
            <a:ext cx="4797587" cy="1421475"/>
          </a:xfrm>
          <a:prstGeom prst="rect">
            <a:avLst/>
          </a:prstGeom>
        </p:spPr>
      </p:pic>
      <p:sp>
        <p:nvSpPr>
          <p:cNvPr id="2" name="Slide Number Placeholder 1"/>
          <p:cNvSpPr>
            <a:spLocks noGrp="1"/>
          </p:cNvSpPr>
          <p:nvPr>
            <p:ph type="sldNum" sz="quarter" idx="12"/>
          </p:nvPr>
        </p:nvSpPr>
        <p:spPr/>
        <p:txBody>
          <a:bodyPr/>
          <a:lstStyle/>
          <a:p>
            <a:fld id="{E97799C9-84D9-46D2-A11E-BCF8A720529D}" type="slidenum">
              <a:rPr lang="en-US" smtClean="0"/>
              <a:t>199</a:t>
            </a:fld>
            <a:endParaRPr lang="en-US" dirty="0"/>
          </a:p>
        </p:txBody>
      </p:sp>
    </p:spTree>
    <p:extLst>
      <p:ext uri="{BB962C8B-B14F-4D97-AF65-F5344CB8AC3E}">
        <p14:creationId xmlns:p14="http://schemas.microsoft.com/office/powerpoint/2010/main" val="36839974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67248" y="3255201"/>
            <a:ext cx="8837814" cy="1640995"/>
          </a:xfrm>
        </p:spPr>
        <p:txBody>
          <a:bodyPr>
            <a:normAutofit/>
          </a:bodyPr>
          <a:lstStyle/>
          <a:p>
            <a:pPr marL="0" indent="0">
              <a:buNone/>
            </a:pPr>
            <a:r>
              <a:rPr lang="en-US" sz="5400" dirty="0">
                <a:latin typeface="Times New Roman" panose="02020603050405020304" pitchFamily="18" charset="0"/>
                <a:cs typeface="Times New Roman" panose="02020603050405020304" pitchFamily="18" charset="0"/>
              </a:rPr>
              <a:t>Nucleophilic Substitution</a:t>
            </a:r>
            <a:endParaRPr lang="en-US" sz="5400" dirty="0"/>
          </a:p>
        </p:txBody>
      </p:sp>
      <p:sp>
        <p:nvSpPr>
          <p:cNvPr id="2" name="Slide Number Placeholder 1"/>
          <p:cNvSpPr>
            <a:spLocks noGrp="1"/>
          </p:cNvSpPr>
          <p:nvPr>
            <p:ph type="sldNum" sz="quarter" idx="12"/>
          </p:nvPr>
        </p:nvSpPr>
        <p:spPr/>
        <p:txBody>
          <a:bodyPr/>
          <a:lstStyle/>
          <a:p>
            <a:fld id="{E97799C9-84D9-46D2-A11E-BCF8A720529D}" type="slidenum">
              <a:rPr lang="en-US" smtClean="0"/>
              <a:t>2</a:t>
            </a:fld>
            <a:endParaRPr lang="en-US" dirty="0"/>
          </a:p>
        </p:txBody>
      </p:sp>
    </p:spTree>
    <p:extLst>
      <p:ext uri="{BB962C8B-B14F-4D97-AF65-F5344CB8AC3E}">
        <p14:creationId xmlns:p14="http://schemas.microsoft.com/office/powerpoint/2010/main" val="32342350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8022" y="1426399"/>
            <a:ext cx="10590414" cy="4858023"/>
          </a:xfrm>
        </p:spPr>
        <p:txBody>
          <a:bodyPr>
            <a:normAutofit/>
          </a:bodyPr>
          <a:lstStyle/>
          <a:p>
            <a:pPr algn="just"/>
            <a:r>
              <a:rPr lang="en-US" dirty="0" smtClean="0">
                <a:latin typeface="Times New Roman" panose="02020603050405020304" pitchFamily="18" charset="0"/>
                <a:cs typeface="Times New Roman" panose="02020603050405020304" pitchFamily="18" charset="0"/>
              </a:rPr>
              <a:t>The rates of S</a:t>
            </a:r>
            <a:r>
              <a:rPr lang="en-US" baseline="-25000" dirty="0" smtClean="0">
                <a:latin typeface="Times New Roman" panose="02020603050405020304" pitchFamily="18" charset="0"/>
                <a:cs typeface="Times New Roman" panose="02020603050405020304" pitchFamily="18" charset="0"/>
              </a:rPr>
              <a:t>N</a:t>
            </a:r>
            <a:r>
              <a:rPr lang="en-US" dirty="0" smtClean="0">
                <a:latin typeface="Times New Roman" panose="02020603050405020304" pitchFamily="18" charset="0"/>
                <a:cs typeface="Times New Roman" panose="02020603050405020304" pitchFamily="18" charset="0"/>
              </a:rPr>
              <a:t>2 reactions are very sensitive to </a:t>
            </a:r>
            <a:r>
              <a:rPr lang="en-US" i="1" dirty="0" smtClean="0">
                <a:latin typeface="Times New Roman" panose="02020603050405020304" pitchFamily="18" charset="0"/>
                <a:cs typeface="Times New Roman" panose="02020603050405020304" pitchFamily="18" charset="0"/>
              </a:rPr>
              <a:t>the steric bulk of the substituents</a:t>
            </a:r>
            <a:r>
              <a:rPr lang="en-US" dirty="0" smtClean="0">
                <a:latin typeface="Times New Roman" panose="02020603050405020304" pitchFamily="18" charset="0"/>
                <a:cs typeface="Times New Roman" panose="02020603050405020304" pitchFamily="18" charset="0"/>
              </a:rPr>
              <a:t>. The optimum reactant from a steric point of view is CH</a:t>
            </a:r>
            <a:r>
              <a:rPr lang="en-US" baseline="-25000" dirty="0" smtClean="0">
                <a:latin typeface="Times New Roman" panose="02020603050405020304" pitchFamily="18" charset="0"/>
                <a:cs typeface="Times New Roman" panose="02020603050405020304" pitchFamily="18" charset="0"/>
              </a:rPr>
              <a:t>3</a:t>
            </a:r>
            <a:r>
              <a:rPr lang="en-US" dirty="0" smtClean="0">
                <a:latin typeface="Times New Roman" panose="02020603050405020304" pitchFamily="18" charset="0"/>
                <a:cs typeface="Times New Roman" panose="02020603050405020304" pitchFamily="18" charset="0"/>
              </a:rPr>
              <a:t>–X. </a:t>
            </a:r>
          </a:p>
          <a:p>
            <a:pPr algn="just"/>
            <a:endParaRPr lang="en-US" dirty="0" smtClean="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As in the case of the ionization mechanism, the better the leaving group is able to accommodate an electron pair, the faster the reaction. Leaving group ability is determined: primarily</a:t>
            </a:r>
            <a:r>
              <a:rPr lang="en-US" b="1" i="1" dirty="0" smtClean="0">
                <a:latin typeface="Times New Roman" panose="02020603050405020304" pitchFamily="18" charset="0"/>
                <a:cs typeface="Times New Roman" panose="02020603050405020304" pitchFamily="18" charset="0"/>
              </a:rPr>
              <a:t> by the C−X bond strength </a:t>
            </a:r>
            <a:r>
              <a:rPr lang="en-US" dirty="0" smtClean="0">
                <a:latin typeface="Times New Roman" panose="02020603050405020304" pitchFamily="18" charset="0"/>
                <a:cs typeface="Times New Roman" panose="02020603050405020304" pitchFamily="18" charset="0"/>
              </a:rPr>
              <a:t>and secondarily </a:t>
            </a:r>
            <a:r>
              <a:rPr lang="en-US" b="1" i="1" dirty="0" smtClean="0">
                <a:latin typeface="Times New Roman" panose="02020603050405020304" pitchFamily="18" charset="0"/>
                <a:cs typeface="Times New Roman" panose="02020603050405020304" pitchFamily="18" charset="0"/>
              </a:rPr>
              <a:t>by the relative stability of the anion.</a:t>
            </a:r>
          </a:p>
          <a:p>
            <a:pPr marL="0" indent="0" algn="just">
              <a:buNone/>
            </a:pPr>
            <a:r>
              <a:rPr lang="en-US" dirty="0" smtClean="0">
                <a:latin typeface="Times New Roman" panose="02020603050405020304" pitchFamily="18" charset="0"/>
                <a:cs typeface="Times New Roman" panose="02020603050405020304" pitchFamily="18" charset="0"/>
              </a:rPr>
              <a:t> </a:t>
            </a:r>
          </a:p>
          <a:p>
            <a:pPr algn="just"/>
            <a:r>
              <a:rPr lang="en-US" dirty="0" smtClean="0">
                <a:latin typeface="Times New Roman" panose="02020603050405020304" pitchFamily="18" charset="0"/>
                <a:cs typeface="Times New Roman" panose="02020603050405020304" pitchFamily="18" charset="0"/>
              </a:rPr>
              <a:t>However, since the nucleophile assists in the departure of the leaving group, </a:t>
            </a:r>
            <a:r>
              <a:rPr lang="en-US" i="1" dirty="0" smtClean="0">
                <a:latin typeface="Times New Roman" panose="02020603050405020304" pitchFamily="18" charset="0"/>
                <a:cs typeface="Times New Roman" panose="02020603050405020304" pitchFamily="18" charset="0"/>
              </a:rPr>
              <a:t>the leaving group effect on rate is less pronounced than in the ionization mechanism. </a:t>
            </a:r>
          </a:p>
          <a:p>
            <a:pPr algn="just"/>
            <a:endParaRPr lang="en-US" dirty="0" smtClean="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E97799C9-84D9-46D2-A11E-BCF8A720529D}" type="slidenum">
              <a:rPr lang="en-US" smtClean="0"/>
              <a:t>20</a:t>
            </a:fld>
            <a:endParaRPr lang="en-US" dirty="0"/>
          </a:p>
        </p:txBody>
      </p:sp>
    </p:spTree>
    <p:extLst>
      <p:ext uri="{BB962C8B-B14F-4D97-AF65-F5344CB8AC3E}">
        <p14:creationId xmlns:p14="http://schemas.microsoft.com/office/powerpoint/2010/main" val="2626657559"/>
      </p:ext>
    </p:extLst>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864524" y="2556932"/>
            <a:ext cx="10582101" cy="3835555"/>
          </a:xfrm>
        </p:spPr>
        <p:txBody>
          <a:bodyPr>
            <a:normAutofit/>
          </a:bodyPr>
          <a:lstStyle/>
          <a:p>
            <a:r>
              <a:rPr lang="en-US" sz="1800" b="1" dirty="0">
                <a:latin typeface="Times New Roman" panose="02020603050405020304" pitchFamily="18" charset="0"/>
                <a:cs typeface="Times New Roman" panose="02020603050405020304" pitchFamily="18" charset="0"/>
              </a:rPr>
              <a:t>How much stabilization does the bridging provide</a:t>
            </a:r>
            <a:r>
              <a:rPr lang="en-US" sz="1800" dirty="0">
                <a:latin typeface="Times New Roman" panose="02020603050405020304" pitchFamily="18" charset="0"/>
                <a:cs typeface="Times New Roman" panose="02020603050405020304" pitchFamily="18" charset="0"/>
              </a:rPr>
              <a:t>? An estimate based on </a:t>
            </a:r>
            <a:r>
              <a:rPr lang="en-US" sz="1800" i="1" dirty="0">
                <a:latin typeface="Times New Roman" panose="02020603050405020304" pitchFamily="18" charset="0"/>
                <a:cs typeface="Times New Roman" panose="02020603050405020304" pitchFamily="18" charset="0"/>
              </a:rPr>
              <a:t>molecular mechanics calculations </a:t>
            </a:r>
            <a:r>
              <a:rPr lang="en-US" sz="1800" dirty="0">
                <a:latin typeface="Times New Roman" panose="02020603050405020304" pitchFamily="18" charset="0"/>
                <a:cs typeface="Times New Roman" panose="02020603050405020304" pitchFamily="18" charset="0"/>
              </a:rPr>
              <a:t>and a </a:t>
            </a:r>
            <a:r>
              <a:rPr lang="en-US" sz="1800" i="1" dirty="0">
                <a:latin typeface="Times New Roman" panose="02020603050405020304" pitchFamily="18" charset="0"/>
                <a:cs typeface="Times New Roman" panose="02020603050405020304" pitchFamily="18" charset="0"/>
              </a:rPr>
              <a:t>thermodynamic cycle </a:t>
            </a:r>
            <a:r>
              <a:rPr lang="en-US" sz="1800" dirty="0">
                <a:latin typeface="Times New Roman" panose="02020603050405020304" pitchFamily="18" charset="0"/>
                <a:cs typeface="Times New Roman" panose="02020603050405020304" pitchFamily="18" charset="0"/>
              </a:rPr>
              <a:t>suggests a stabilization of about </a:t>
            </a:r>
            <a:r>
              <a:rPr lang="en-US" sz="1800" b="1" dirty="0">
                <a:latin typeface="Times New Roman" panose="02020603050405020304" pitchFamily="18" charset="0"/>
                <a:cs typeface="Times New Roman" panose="02020603050405020304" pitchFamily="18" charset="0"/>
              </a:rPr>
              <a:t>6±1</a:t>
            </a:r>
            <a:r>
              <a:rPr lang="en-US" sz="1800" dirty="0">
                <a:latin typeface="Times New Roman" panose="02020603050405020304" pitchFamily="18" charset="0"/>
                <a:cs typeface="Times New Roman" panose="02020603050405020304" pitchFamily="18" charset="0"/>
              </a:rPr>
              <a:t> kcal/mol. </a:t>
            </a:r>
            <a:r>
              <a:rPr lang="en-US" sz="1800" i="1" dirty="0">
                <a:latin typeface="Times New Roman" panose="02020603050405020304" pitchFamily="18" charset="0"/>
                <a:cs typeface="Times New Roman" panose="02020603050405020304" pitchFamily="18" charset="0"/>
              </a:rPr>
              <a:t>A gas phase </a:t>
            </a:r>
            <a:r>
              <a:rPr lang="en-US" sz="1800" dirty="0">
                <a:latin typeface="Times New Roman" panose="02020603050405020304" pitchFamily="18" charset="0"/>
                <a:cs typeface="Times New Roman" panose="02020603050405020304" pitchFamily="18" charset="0"/>
              </a:rPr>
              <a:t>value based on mass spectrometric measurements is </a:t>
            </a:r>
            <a:r>
              <a:rPr lang="en-US" sz="1800" b="1" dirty="0">
                <a:latin typeface="Times New Roman" panose="02020603050405020304" pitchFamily="18" charset="0"/>
                <a:cs typeface="Times New Roman" panose="02020603050405020304" pitchFamily="18" charset="0"/>
              </a:rPr>
              <a:t>11</a:t>
            </a:r>
            <a:r>
              <a:rPr lang="en-US" sz="1800" dirty="0">
                <a:latin typeface="Times New Roman" panose="02020603050405020304" pitchFamily="18" charset="0"/>
                <a:cs typeface="Times New Roman" panose="02020603050405020304" pitchFamily="18" charset="0"/>
              </a:rPr>
              <a:t> kcal/mol. </a:t>
            </a:r>
            <a:endParaRPr lang="en-US" sz="1800" dirty="0" smtClean="0">
              <a:latin typeface="Times New Roman" panose="02020603050405020304" pitchFamily="18" charset="0"/>
              <a:cs typeface="Times New Roman" panose="02020603050405020304" pitchFamily="18" charset="0"/>
            </a:endParaRPr>
          </a:p>
          <a:p>
            <a:endParaRPr lang="en-US" sz="1800" i="1" dirty="0">
              <a:latin typeface="Times New Roman" panose="02020603050405020304" pitchFamily="18" charset="0"/>
              <a:cs typeface="Times New Roman" panose="02020603050405020304" pitchFamily="18" charset="0"/>
            </a:endParaRPr>
          </a:p>
          <a:p>
            <a:r>
              <a:rPr lang="en-US" sz="1800" i="1" dirty="0" smtClean="0">
                <a:latin typeface="Times New Roman" panose="02020603050405020304" pitchFamily="18" charset="0"/>
                <a:cs typeface="Times New Roman" panose="02020603050405020304" pitchFamily="18" charset="0"/>
              </a:rPr>
              <a:t>Gas </a:t>
            </a:r>
            <a:r>
              <a:rPr lang="en-US" sz="1800" i="1" dirty="0">
                <a:latin typeface="Times New Roman" panose="02020603050405020304" pitchFamily="18" charset="0"/>
                <a:cs typeface="Times New Roman" panose="02020603050405020304" pitchFamily="18" charset="0"/>
              </a:rPr>
              <a:t>phase hydride affinity and chloride affinity </a:t>
            </a:r>
            <a:r>
              <a:rPr lang="en-US" sz="1800" dirty="0">
                <a:latin typeface="Times New Roman" panose="02020603050405020304" pitchFamily="18" charset="0"/>
                <a:cs typeface="Times New Roman" panose="02020603050405020304" pitchFamily="18" charset="0"/>
              </a:rPr>
              <a:t>data also show the </a:t>
            </a:r>
            <a:r>
              <a:rPr lang="en-US" sz="1800" i="1" dirty="0" err="1">
                <a:latin typeface="Times New Roman" panose="02020603050405020304" pitchFamily="18" charset="0"/>
                <a:cs typeface="Times New Roman" panose="02020603050405020304" pitchFamily="18" charset="0"/>
              </a:rPr>
              <a:t>norbornyl</a:t>
            </a:r>
            <a:r>
              <a:rPr lang="en-US" sz="1800" i="1" dirty="0">
                <a:latin typeface="Times New Roman" panose="02020603050405020304" pitchFamily="18" charset="0"/>
                <a:cs typeface="Times New Roman" panose="02020603050405020304" pitchFamily="18" charset="0"/>
              </a:rPr>
              <a:t> cation to be especially stable</a:t>
            </a:r>
            <a:r>
              <a:rPr lang="en-US" sz="1800" i="1" dirty="0" smtClean="0">
                <a:latin typeface="Times New Roman" panose="02020603050405020304" pitchFamily="18" charset="0"/>
                <a:cs typeface="Times New Roman" panose="02020603050405020304" pitchFamily="18" charset="0"/>
              </a:rPr>
              <a:t>.</a:t>
            </a:r>
          </a:p>
          <a:p>
            <a:endParaRPr lang="en-US" sz="1800" i="1" dirty="0">
              <a:latin typeface="Times New Roman" panose="02020603050405020304" pitchFamily="18" charset="0"/>
              <a:cs typeface="Times New Roman" panose="02020603050405020304" pitchFamily="18" charset="0"/>
            </a:endParaRPr>
          </a:p>
          <a:p>
            <a:r>
              <a:rPr lang="en-US" sz="1800" dirty="0" smtClean="0">
                <a:latin typeface="Times New Roman" panose="02020603050405020304" pitchFamily="18" charset="0"/>
                <a:cs typeface="Times New Roman" panose="02020603050405020304" pitchFamily="18" charset="0"/>
              </a:rPr>
              <a:t> </a:t>
            </a:r>
            <a:r>
              <a:rPr lang="en-US" sz="1800" i="1" dirty="0" smtClean="0">
                <a:latin typeface="Times New Roman" panose="02020603050405020304" pitchFamily="18" charset="0"/>
                <a:cs typeface="Times New Roman" panose="02020603050405020304" pitchFamily="18" charset="0"/>
              </a:rPr>
              <a:t>MO </a:t>
            </a:r>
            <a:r>
              <a:rPr lang="en-US" sz="1800" i="1" dirty="0">
                <a:latin typeface="Times New Roman" panose="02020603050405020304" pitchFamily="18" charset="0"/>
                <a:cs typeface="Times New Roman" panose="02020603050405020304" pitchFamily="18" charset="0"/>
              </a:rPr>
              <a:t>calculations </a:t>
            </a:r>
            <a:r>
              <a:rPr lang="en-US" sz="1800" dirty="0">
                <a:latin typeface="Times New Roman" panose="02020603050405020304" pitchFamily="18" charset="0"/>
                <a:cs typeface="Times New Roman" panose="02020603050405020304" pitchFamily="18" charset="0"/>
              </a:rPr>
              <a:t>(MP2/6-31G∗) give </a:t>
            </a:r>
            <a:r>
              <a:rPr lang="en-US" sz="1800" i="1" dirty="0">
                <a:latin typeface="Times New Roman" panose="02020603050405020304" pitchFamily="18" charset="0"/>
                <a:cs typeface="Times New Roman" panose="02020603050405020304" pitchFamily="18" charset="0"/>
              </a:rPr>
              <a:t>a bridged structure </a:t>
            </a:r>
            <a:r>
              <a:rPr lang="en-US" sz="1800" dirty="0">
                <a:latin typeface="Times New Roman" panose="02020603050405020304" pitchFamily="18" charset="0"/>
                <a:cs typeface="Times New Roman" panose="02020603050405020304" pitchFamily="18" charset="0"/>
              </a:rPr>
              <a:t>that is </a:t>
            </a:r>
            <a:r>
              <a:rPr lang="en-US" sz="1800" b="1" dirty="0">
                <a:latin typeface="Times New Roman" panose="02020603050405020304" pitchFamily="18" charset="0"/>
                <a:cs typeface="Times New Roman" panose="02020603050405020304" pitchFamily="18" charset="0"/>
              </a:rPr>
              <a:t>13.6</a:t>
            </a:r>
            <a:r>
              <a:rPr lang="en-US" sz="1800" dirty="0">
                <a:latin typeface="Times New Roman" panose="02020603050405020304" pitchFamily="18" charset="0"/>
                <a:cs typeface="Times New Roman" panose="02020603050405020304" pitchFamily="18" charset="0"/>
              </a:rPr>
              <a:t> kcal </a:t>
            </a:r>
            <a:r>
              <a:rPr lang="en-US" sz="1800" i="1" dirty="0">
                <a:latin typeface="Times New Roman" panose="02020603050405020304" pitchFamily="18" charset="0"/>
                <a:cs typeface="Times New Roman" panose="02020603050405020304" pitchFamily="18" charset="0"/>
              </a:rPr>
              <a:t>more stable than the classical secondary </a:t>
            </a:r>
            <a:r>
              <a:rPr lang="en-US" sz="1800" dirty="0">
                <a:latin typeface="Times New Roman" panose="02020603050405020304" pitchFamily="18" charset="0"/>
                <a:cs typeface="Times New Roman" panose="02020603050405020304" pitchFamily="18" charset="0"/>
              </a:rPr>
              <a:t>structure and predicts </a:t>
            </a:r>
            <a:r>
              <a:rPr lang="en-US" sz="1800" baseline="30000" dirty="0">
                <a:latin typeface="Times New Roman" panose="02020603050405020304" pitchFamily="18" charset="0"/>
                <a:cs typeface="Times New Roman" panose="02020603050405020304" pitchFamily="18" charset="0"/>
              </a:rPr>
              <a:t>13</a:t>
            </a:r>
            <a:r>
              <a:rPr lang="en-US" sz="1800" dirty="0">
                <a:latin typeface="Times New Roman" panose="02020603050405020304" pitchFamily="18" charset="0"/>
                <a:cs typeface="Times New Roman" panose="02020603050405020304" pitchFamily="18" charset="0"/>
              </a:rPr>
              <a:t>C chemical shifts and coupling in agreement with the experimental </a:t>
            </a:r>
            <a:r>
              <a:rPr lang="en-US" sz="1800" dirty="0" smtClean="0">
                <a:latin typeface="Times New Roman" panose="02020603050405020304" pitchFamily="18" charset="0"/>
                <a:cs typeface="Times New Roman" panose="02020603050405020304" pitchFamily="18" charset="0"/>
              </a:rPr>
              <a:t>results. </a:t>
            </a:r>
          </a:p>
          <a:p>
            <a:endParaRPr lang="en-US" sz="1800" dirty="0">
              <a:latin typeface="Times New Roman" panose="02020603050405020304" pitchFamily="18" charset="0"/>
              <a:cs typeface="Times New Roman" panose="02020603050405020304" pitchFamily="18" charset="0"/>
            </a:endParaRPr>
          </a:p>
          <a:p>
            <a:r>
              <a:rPr lang="en-US" sz="1800" dirty="0" smtClean="0">
                <a:latin typeface="Times New Roman" panose="02020603050405020304" pitchFamily="18" charset="0"/>
                <a:cs typeface="Times New Roman" panose="02020603050405020304" pitchFamily="18" charset="0"/>
              </a:rPr>
              <a:t>The </a:t>
            </a:r>
            <a:r>
              <a:rPr lang="en-US" sz="1800" i="1" dirty="0">
                <a:latin typeface="Times New Roman" panose="02020603050405020304" pitchFamily="18" charset="0"/>
                <a:cs typeface="Times New Roman" panose="02020603050405020304" pitchFamily="18" charset="0"/>
              </a:rPr>
              <a:t>C(1)−C(6)=C(2)−C(6) distance is found to be 1.832Å by an MBPT(2)/DZP </a:t>
            </a:r>
            <a:r>
              <a:rPr lang="en-US" sz="1800" i="1" dirty="0" smtClean="0">
                <a:latin typeface="Times New Roman" panose="02020603050405020304" pitchFamily="18" charset="0"/>
                <a:cs typeface="Times New Roman" panose="02020603050405020304" pitchFamily="18" charset="0"/>
              </a:rPr>
              <a:t>computation</a:t>
            </a:r>
            <a:r>
              <a:rPr lang="en-US" sz="1800" dirty="0" smtClean="0">
                <a:latin typeface="Times New Roman" panose="02020603050405020304" pitchFamily="18" charset="0"/>
                <a:cs typeface="Times New Roman" panose="02020603050405020304" pitchFamily="18" charset="0"/>
              </a:rPr>
              <a:t>. </a:t>
            </a:r>
          </a:p>
          <a:p>
            <a:endParaRPr lang="en-US" sz="1800" dirty="0"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E97799C9-84D9-46D2-A11E-BCF8A720529D}" type="slidenum">
              <a:rPr lang="en-US" smtClean="0"/>
              <a:t>200</a:t>
            </a:fld>
            <a:endParaRPr lang="en-US" dirty="0"/>
          </a:p>
        </p:txBody>
      </p:sp>
    </p:spTree>
    <p:extLst>
      <p:ext uri="{BB962C8B-B14F-4D97-AF65-F5344CB8AC3E}">
        <p14:creationId xmlns:p14="http://schemas.microsoft.com/office/powerpoint/2010/main" val="3481867404"/>
      </p:ext>
    </p:extLst>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22960" y="2556932"/>
            <a:ext cx="10540538" cy="3318936"/>
          </a:xfrm>
        </p:spPr>
        <p:txBody>
          <a:bodyPr>
            <a:normAutofit fontScale="92500" lnSpcReduction="10000"/>
          </a:bodyPr>
          <a:lstStyle/>
          <a:p>
            <a:r>
              <a:rPr lang="en-US" dirty="0">
                <a:latin typeface="Times New Roman" panose="02020603050405020304" pitchFamily="18" charset="0"/>
                <a:cs typeface="Times New Roman" panose="02020603050405020304" pitchFamily="18" charset="0"/>
              </a:rPr>
              <a:t>The difference in energy between the two structures </a:t>
            </a:r>
            <a:r>
              <a:rPr lang="en-US" i="1" dirty="0">
                <a:latin typeface="Times New Roman" panose="02020603050405020304" pitchFamily="18" charset="0"/>
                <a:cs typeface="Times New Roman" panose="02020603050405020304" pitchFamily="18" charset="0"/>
              </a:rPr>
              <a:t>is reduced only slightly </a:t>
            </a:r>
            <a:r>
              <a:rPr lang="en-US" dirty="0">
                <a:latin typeface="Times New Roman" panose="02020603050405020304" pitchFamily="18" charset="0"/>
                <a:cs typeface="Times New Roman" panose="02020603050405020304" pitchFamily="18" charset="0"/>
              </a:rPr>
              <a:t>when calculations </a:t>
            </a:r>
            <a:r>
              <a:rPr lang="en-US" i="1" dirty="0">
                <a:latin typeface="Times New Roman" panose="02020603050405020304" pitchFamily="18" charset="0"/>
                <a:cs typeface="Times New Roman" panose="02020603050405020304" pitchFamily="18" charset="0"/>
              </a:rPr>
              <a:t>include the effect of solvation</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indicating that the bridged ion would be more stable than the classical ion, even in solution</a:t>
            </a:r>
            <a:r>
              <a:rPr lang="en-US" dirty="0">
                <a:latin typeface="Times New Roman" panose="02020603050405020304" pitchFamily="18" charset="0"/>
                <a:cs typeface="Times New Roman" panose="02020603050405020304" pitchFamily="18" charset="0"/>
              </a:rPr>
              <a:t>. </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There is also good agreement between calculated and observed infrared spectra</a:t>
            </a:r>
            <a:r>
              <a:rPr lang="en-US" dirty="0" smtClean="0">
                <a:latin typeface="Times New Roman" panose="02020603050405020304" pitchFamily="18" charset="0"/>
                <a:cs typeface="Times New Roman" panose="02020603050405020304" pitchFamily="18" charset="0"/>
              </a:rPr>
              <a:t>.</a:t>
            </a:r>
          </a:p>
          <a:p>
            <a:endParaRPr lang="en-US" dirty="0">
              <a:latin typeface="Times New Roman" panose="02020603050405020304" pitchFamily="18" charset="0"/>
              <a:cs typeface="Times New Roman" panose="02020603050405020304" pitchFamily="18" charset="0"/>
            </a:endParaRPr>
          </a:p>
          <a:p>
            <a:r>
              <a:rPr lang="en-US" i="1" dirty="0" smtClean="0">
                <a:latin typeface="Times New Roman" panose="02020603050405020304" pitchFamily="18" charset="0"/>
                <a:cs typeface="Times New Roman" panose="02020603050405020304" pitchFamily="18" charset="0"/>
              </a:rPr>
              <a:t>The </a:t>
            </a:r>
            <a:r>
              <a:rPr lang="en-US" i="1" dirty="0">
                <a:latin typeface="Times New Roman" panose="02020603050405020304" pitchFamily="18" charset="0"/>
                <a:cs typeface="Times New Roman" panose="02020603050405020304" pitchFamily="18" charset="0"/>
              </a:rPr>
              <a:t>minimum energy structure was found to be a bridged ion </a:t>
            </a:r>
            <a:r>
              <a:rPr lang="en-US" dirty="0">
                <a:latin typeface="Times New Roman" panose="02020603050405020304" pitchFamily="18" charset="0"/>
                <a:cs typeface="Times New Roman" panose="02020603050405020304" pitchFamily="18" charset="0"/>
              </a:rPr>
              <a:t>with a C(1)−C(6) distance of 1.892Å and a C(1)−C(2) distance of 1.389Å (B3LYP/6-311+G(2d,2p)).</a:t>
            </a:r>
          </a:p>
          <a:p>
            <a:endParaRPr lang="en-US" dirty="0"/>
          </a:p>
        </p:txBody>
      </p:sp>
      <p:sp>
        <p:nvSpPr>
          <p:cNvPr id="4" name="Slide Number Placeholder 3"/>
          <p:cNvSpPr>
            <a:spLocks noGrp="1"/>
          </p:cNvSpPr>
          <p:nvPr>
            <p:ph type="sldNum" sz="quarter" idx="12"/>
          </p:nvPr>
        </p:nvSpPr>
        <p:spPr/>
        <p:txBody>
          <a:bodyPr/>
          <a:lstStyle/>
          <a:p>
            <a:fld id="{E97799C9-84D9-46D2-A11E-BCF8A720529D}" type="slidenum">
              <a:rPr lang="en-US" smtClean="0"/>
              <a:t>201</a:t>
            </a:fld>
            <a:endParaRPr lang="en-US" dirty="0"/>
          </a:p>
        </p:txBody>
      </p:sp>
    </p:spTree>
    <p:extLst>
      <p:ext uri="{BB962C8B-B14F-4D97-AF65-F5344CB8AC3E}">
        <p14:creationId xmlns:p14="http://schemas.microsoft.com/office/powerpoint/2010/main" val="3110800492"/>
      </p:ext>
    </p:extLst>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89462" y="2556931"/>
            <a:ext cx="10407534" cy="3644363"/>
          </a:xfrm>
        </p:spPr>
        <p:txBody>
          <a:bodyPr>
            <a:normAutofit fontScale="85000" lnSpcReduction="20000"/>
          </a:bodyPr>
          <a:lstStyle/>
          <a:p>
            <a:pPr algn="just"/>
            <a:r>
              <a:rPr lang="en-US" dirty="0">
                <a:latin typeface="Times New Roman" panose="02020603050405020304" pitchFamily="18" charset="0"/>
                <a:cs typeface="Times New Roman" panose="02020603050405020304" pitchFamily="18" charset="0"/>
              </a:rPr>
              <a:t>They applied AIM concepts to a description of the </a:t>
            </a:r>
            <a:r>
              <a:rPr lang="en-US" dirty="0" smtClean="0">
                <a:latin typeface="Times New Roman" panose="02020603050405020304" pitchFamily="18" charset="0"/>
                <a:cs typeface="Times New Roman" panose="02020603050405020304" pitchFamily="18" charset="0"/>
              </a:rPr>
              <a:t>structure. This </a:t>
            </a:r>
            <a:r>
              <a:rPr lang="en-US" dirty="0">
                <a:latin typeface="Times New Roman" panose="02020603050405020304" pitchFamily="18" charset="0"/>
                <a:cs typeface="Times New Roman" panose="02020603050405020304" pitchFamily="18" charset="0"/>
              </a:rPr>
              <a:t>analysis resulted in the description of the </a:t>
            </a:r>
            <a:r>
              <a:rPr lang="en-US" dirty="0" err="1">
                <a:latin typeface="Times New Roman" panose="02020603050405020304" pitchFamily="18" charset="0"/>
                <a:cs typeface="Times New Roman" panose="02020603050405020304" pitchFamily="18" charset="0"/>
              </a:rPr>
              <a:t>norbornyl</a:t>
            </a:r>
            <a:r>
              <a:rPr lang="en-US" dirty="0">
                <a:latin typeface="Times New Roman" panose="02020603050405020304" pitchFamily="18" charset="0"/>
                <a:cs typeface="Times New Roman" panose="02020603050405020304" pitchFamily="18" charset="0"/>
              </a:rPr>
              <a:t> cation as a  complex, consistent with the relatively long C(1)−C(6) and C(2)−C(6) and short C(1)−C(2) distances indicated above. </a:t>
            </a:r>
            <a:endParaRPr lang="en-US" dirty="0" smtClean="0">
              <a:latin typeface="Times New Roman" panose="02020603050405020304" pitchFamily="18" charset="0"/>
              <a:cs typeface="Times New Roman" panose="02020603050405020304" pitchFamily="18" charset="0"/>
            </a:endParaRPr>
          </a:p>
          <a:p>
            <a:pPr algn="just"/>
            <a:endParaRPr lang="en-US" dirty="0" smtClean="0">
              <a:latin typeface="Times New Roman" panose="02020603050405020304" pitchFamily="18" charset="0"/>
              <a:cs typeface="Times New Roman" panose="02020603050405020304" pitchFamily="18" charset="0"/>
            </a:endParaRPr>
          </a:p>
          <a:p>
            <a:pPr algn="just"/>
            <a:r>
              <a:rPr lang="en-US" dirty="0" smtClean="0">
                <a:solidFill>
                  <a:schemeClr val="tx1"/>
                </a:solidFill>
                <a:latin typeface="Times New Roman" panose="02020603050405020304" pitchFamily="18" charset="0"/>
                <a:cs typeface="Times New Roman" panose="02020603050405020304" pitchFamily="18" charset="0"/>
              </a:rPr>
              <a:t>The </a:t>
            </a:r>
            <a:r>
              <a:rPr lang="en-US" dirty="0">
                <a:solidFill>
                  <a:schemeClr val="tx1"/>
                </a:solidFill>
                <a:latin typeface="Times New Roman" panose="02020603050405020304" pitchFamily="18" charset="0"/>
                <a:cs typeface="Times New Roman" panose="02020603050405020304" pitchFamily="18" charset="0"/>
              </a:rPr>
              <a:t>bond critical points found by the AIM analysis show a T-configuration with the bond from C(6) intersecting with the C(1)−C(2) critical point. There is no bond path directly to C(1) or C(2). Carbon 6 is then best described as tetravalent, with the C(1)−C(2) double bond as the fourth ligand. </a:t>
            </a:r>
            <a:endParaRPr lang="en-US" dirty="0" smtClean="0">
              <a:solidFill>
                <a:schemeClr val="tx1"/>
              </a:solidFill>
              <a:latin typeface="Times New Roman" panose="02020603050405020304" pitchFamily="18" charset="0"/>
              <a:cs typeface="Times New Roman" panose="02020603050405020304" pitchFamily="18" charset="0"/>
            </a:endParaRPr>
          </a:p>
          <a:p>
            <a:pPr algn="just"/>
            <a:endParaRPr lang="en-US" dirty="0" smtClean="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These </a:t>
            </a:r>
            <a:r>
              <a:rPr lang="en-US" dirty="0">
                <a:latin typeface="Times New Roman" panose="02020603050405020304" pitchFamily="18" charset="0"/>
                <a:cs typeface="Times New Roman" panose="02020603050405020304" pitchFamily="18" charset="0"/>
              </a:rPr>
              <a:t>computations also examined the effect of bringing C(6) closer to C(1) and C(2) to form the more strongly bridged structure that would be implied by a corner-protonated cyclopropane representation.</a:t>
            </a:r>
          </a:p>
          <a:p>
            <a:endParaRPr lang="en-US" dirty="0"/>
          </a:p>
        </p:txBody>
      </p:sp>
      <p:pic>
        <p:nvPicPr>
          <p:cNvPr id="4" name="Picture 3"/>
          <p:cNvPicPr>
            <a:picLocks noChangeAspect="1"/>
          </p:cNvPicPr>
          <p:nvPr/>
        </p:nvPicPr>
        <p:blipFill>
          <a:blip r:embed="rId2"/>
          <a:stretch>
            <a:fillRect/>
          </a:stretch>
        </p:blipFill>
        <p:spPr>
          <a:xfrm>
            <a:off x="4048298" y="756458"/>
            <a:ext cx="4330931" cy="1604355"/>
          </a:xfrm>
          <a:prstGeom prst="rect">
            <a:avLst/>
          </a:prstGeom>
        </p:spPr>
      </p:pic>
      <p:sp>
        <p:nvSpPr>
          <p:cNvPr id="5" name="Slide Number Placeholder 4"/>
          <p:cNvSpPr>
            <a:spLocks noGrp="1"/>
          </p:cNvSpPr>
          <p:nvPr>
            <p:ph type="sldNum" sz="quarter" idx="12"/>
          </p:nvPr>
        </p:nvSpPr>
        <p:spPr/>
        <p:txBody>
          <a:bodyPr/>
          <a:lstStyle/>
          <a:p>
            <a:fld id="{E97799C9-84D9-46D2-A11E-BCF8A720529D}" type="slidenum">
              <a:rPr lang="en-US" smtClean="0"/>
              <a:t>202</a:t>
            </a:fld>
            <a:endParaRPr lang="en-US" dirty="0"/>
          </a:p>
        </p:txBody>
      </p:sp>
    </p:spTree>
    <p:extLst>
      <p:ext uri="{BB962C8B-B14F-4D97-AF65-F5344CB8AC3E}">
        <p14:creationId xmlns:p14="http://schemas.microsoft.com/office/powerpoint/2010/main" val="1115383594"/>
      </p:ext>
    </p:extLst>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295402" y="2440553"/>
            <a:ext cx="9601196" cy="3777366"/>
          </a:xfrm>
        </p:spPr>
        <p:txBody>
          <a:bodyPr>
            <a:normAutofit fontScale="92500" lnSpcReduction="20000"/>
          </a:bodyPr>
          <a:lstStyle/>
          <a:p>
            <a:pPr algn="just"/>
            <a:r>
              <a:rPr lang="en-US" dirty="0">
                <a:latin typeface="Times New Roman" panose="02020603050405020304" pitchFamily="18" charset="0"/>
                <a:cs typeface="Times New Roman" panose="02020603050405020304" pitchFamily="18" charset="0"/>
              </a:rPr>
              <a:t>The result is a structure </a:t>
            </a:r>
            <a:r>
              <a:rPr lang="en-US" dirty="0" smtClean="0">
                <a:latin typeface="Times New Roman" panose="02020603050405020304" pitchFamily="18" charset="0"/>
                <a:cs typeface="Times New Roman" panose="02020603050405020304" pitchFamily="18" charset="0"/>
              </a:rPr>
              <a:t>that: </a:t>
            </a:r>
          </a:p>
          <a:p>
            <a:pPr algn="just"/>
            <a:r>
              <a:rPr lang="en-US" dirty="0" smtClean="0">
                <a:latin typeface="Times New Roman" panose="02020603050405020304" pitchFamily="18" charset="0"/>
                <a:cs typeface="Times New Roman" panose="02020603050405020304" pitchFamily="18" charset="0"/>
              </a:rPr>
              <a:t>1- It is </a:t>
            </a:r>
            <a:r>
              <a:rPr lang="en-US" dirty="0">
                <a:latin typeface="Times New Roman" panose="02020603050405020304" pitchFamily="18" charset="0"/>
                <a:cs typeface="Times New Roman" panose="02020603050405020304" pitchFamily="18" charset="0"/>
              </a:rPr>
              <a:t>7.5 kcal/</a:t>
            </a:r>
            <a:r>
              <a:rPr lang="en-US" dirty="0" err="1">
                <a:latin typeface="Times New Roman" panose="02020603050405020304" pitchFamily="18" charset="0"/>
                <a:cs typeface="Times New Roman" panose="02020603050405020304" pitchFamily="18" charset="0"/>
              </a:rPr>
              <a:t>mol</a:t>
            </a:r>
            <a:r>
              <a:rPr lang="en-US" dirty="0">
                <a:latin typeface="Times New Roman" panose="02020603050405020304" pitchFamily="18" charset="0"/>
                <a:cs typeface="Times New Roman" panose="02020603050405020304" pitchFamily="18" charset="0"/>
              </a:rPr>
              <a:t> above the  complex. </a:t>
            </a:r>
            <a:endParaRPr lang="en-US" dirty="0" smtClean="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2- The  complex structure </a:t>
            </a:r>
            <a:r>
              <a:rPr lang="en-US" dirty="0">
                <a:latin typeface="Times New Roman" panose="02020603050405020304" pitchFamily="18" charset="0"/>
                <a:cs typeface="Times New Roman" panose="02020603050405020304" pitchFamily="18" charset="0"/>
              </a:rPr>
              <a:t>also gives better agreement with the experimental </a:t>
            </a:r>
            <a:r>
              <a:rPr lang="en-US" baseline="30000" dirty="0">
                <a:latin typeface="Times New Roman" panose="02020603050405020304" pitchFamily="18" charset="0"/>
                <a:cs typeface="Times New Roman" panose="02020603050405020304" pitchFamily="18" charset="0"/>
              </a:rPr>
              <a:t>13</a:t>
            </a:r>
            <a:r>
              <a:rPr lang="en-US" dirty="0">
                <a:latin typeface="Times New Roman" panose="02020603050405020304" pitchFamily="18" charset="0"/>
                <a:cs typeface="Times New Roman" panose="02020603050405020304" pitchFamily="18" charset="0"/>
              </a:rPr>
              <a:t>C and </a:t>
            </a:r>
            <a:r>
              <a:rPr lang="en-US" baseline="30000" dirty="0">
                <a:latin typeface="Times New Roman" panose="02020603050405020304" pitchFamily="18" charset="0"/>
                <a:cs typeface="Times New Roman" panose="02020603050405020304" pitchFamily="18" charset="0"/>
              </a:rPr>
              <a:t>1</a:t>
            </a:r>
            <a:r>
              <a:rPr lang="en-US" dirty="0">
                <a:latin typeface="Times New Roman" panose="02020603050405020304" pitchFamily="18" charset="0"/>
                <a:cs typeface="Times New Roman" panose="02020603050405020304" pitchFamily="18" charset="0"/>
              </a:rPr>
              <a:t>H NMR </a:t>
            </a:r>
            <a:r>
              <a:rPr lang="en-US" dirty="0" smtClean="0">
                <a:latin typeface="Times New Roman" panose="02020603050405020304" pitchFamily="18" charset="0"/>
                <a:cs typeface="Times New Roman" panose="02020603050405020304" pitchFamily="18" charset="0"/>
              </a:rPr>
              <a:t>chemical shifts </a:t>
            </a:r>
            <a:r>
              <a:rPr lang="en-US" dirty="0">
                <a:latin typeface="Times New Roman" panose="02020603050405020304" pitchFamily="18" charset="0"/>
                <a:cs typeface="Times New Roman" panose="02020603050405020304" pitchFamily="18" charset="0"/>
              </a:rPr>
              <a:t>than the corner-protonated structure</a:t>
            </a:r>
            <a:r>
              <a:rPr lang="en-US" dirty="0" smtClean="0">
                <a:latin typeface="Times New Roman" panose="02020603050405020304" pitchFamily="18" charset="0"/>
                <a:cs typeface="Times New Roman" panose="02020603050405020304" pitchFamily="18" charset="0"/>
              </a:rPr>
              <a:t>.</a:t>
            </a:r>
          </a:p>
          <a:p>
            <a:pPr algn="just"/>
            <a:r>
              <a:rPr lang="en-US" dirty="0" smtClean="0">
                <a:latin typeface="Times New Roman" panose="02020603050405020304" pitchFamily="18" charset="0"/>
                <a:cs typeface="Times New Roman" panose="02020603050405020304" pitchFamily="18" charset="0"/>
              </a:rPr>
              <a:t> 3- The </a:t>
            </a:r>
            <a:r>
              <a:rPr lang="en-US" dirty="0">
                <a:latin typeface="Times New Roman" panose="02020603050405020304" pitchFamily="18" charset="0"/>
                <a:cs typeface="Times New Roman" panose="02020603050405020304" pitchFamily="18" charset="0"/>
              </a:rPr>
              <a:t>preference for the  </a:t>
            </a:r>
            <a:r>
              <a:rPr lang="en-US" dirty="0" smtClean="0"/>
              <a:t>π </a:t>
            </a:r>
            <a:r>
              <a:rPr lang="en-US" dirty="0" smtClean="0">
                <a:latin typeface="Times New Roman" panose="02020603050405020304" pitchFamily="18" charset="0"/>
                <a:cs typeface="Times New Roman" panose="02020603050405020304" pitchFamily="18" charset="0"/>
              </a:rPr>
              <a:t>complex structure persists </a:t>
            </a:r>
            <a:r>
              <a:rPr lang="en-US" dirty="0">
                <a:latin typeface="Times New Roman" panose="02020603050405020304" pitchFamily="18" charset="0"/>
                <a:cs typeface="Times New Roman" panose="02020603050405020304" pitchFamily="18" charset="0"/>
              </a:rPr>
              <a:t>in computations using a continuum solvent model. The picture that </a:t>
            </a:r>
            <a:r>
              <a:rPr lang="en-US" dirty="0" smtClean="0">
                <a:latin typeface="Times New Roman" panose="02020603050405020304" pitchFamily="18" charset="0"/>
                <a:cs typeface="Times New Roman" panose="02020603050405020304" pitchFamily="18" charset="0"/>
              </a:rPr>
              <a:t>emerges from </a:t>
            </a:r>
            <a:r>
              <a:rPr lang="en-US" dirty="0">
                <a:latin typeface="Times New Roman" panose="02020603050405020304" pitchFamily="18" charset="0"/>
                <a:cs typeface="Times New Roman" panose="02020603050405020304" pitchFamily="18" charset="0"/>
              </a:rPr>
              <a:t>this analysis is of a primarily electrostatic attraction between a C(1)−C(2) </a:t>
            </a:r>
            <a:r>
              <a:rPr lang="en-US" dirty="0" smtClean="0">
                <a:latin typeface="Times New Roman" panose="02020603050405020304" pitchFamily="18" charset="0"/>
                <a:cs typeface="Times New Roman" panose="02020603050405020304" pitchFamily="18" charset="0"/>
              </a:rPr>
              <a:t>double bond </a:t>
            </a:r>
            <a:r>
              <a:rPr lang="en-US" dirty="0">
                <a:latin typeface="Times New Roman" panose="02020603050405020304" pitchFamily="18" charset="0"/>
                <a:cs typeface="Times New Roman" panose="02020603050405020304" pitchFamily="18" charset="0"/>
              </a:rPr>
              <a:t>and a carbocation-like C(6</a:t>
            </a:r>
            <a:r>
              <a:rPr lang="en-US" dirty="0" smtClean="0">
                <a:latin typeface="Times New Roman" panose="02020603050405020304" pitchFamily="18" charset="0"/>
                <a:cs typeface="Times New Roman" panose="02020603050405020304" pitchFamily="18" charset="0"/>
              </a:rPr>
              <a:t>). </a:t>
            </a:r>
          </a:p>
          <a:p>
            <a:pPr algn="just"/>
            <a:endParaRPr lang="en-US" dirty="0" smtClean="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Such </a:t>
            </a:r>
            <a:r>
              <a:rPr lang="en-US" dirty="0">
                <a:latin typeface="Times New Roman" panose="02020603050405020304" pitchFamily="18" charset="0"/>
                <a:cs typeface="Times New Roman" panose="02020603050405020304" pitchFamily="18" charset="0"/>
              </a:rPr>
              <a:t>a structure would be poised for </a:t>
            </a:r>
            <a:r>
              <a:rPr lang="en-US" dirty="0" smtClean="0">
                <a:latin typeface="Times New Roman" panose="02020603050405020304" pitchFamily="18" charset="0"/>
                <a:cs typeface="Times New Roman" panose="02020603050405020304" pitchFamily="18" charset="0"/>
              </a:rPr>
              <a:t>nucleophilic attack </a:t>
            </a:r>
            <a:r>
              <a:rPr lang="en-US" i="1" dirty="0">
                <a:latin typeface="Times New Roman" panose="02020603050405020304" pitchFamily="18" charset="0"/>
                <a:cs typeface="Times New Roman" panose="02020603050405020304" pitchFamily="18" charset="0"/>
              </a:rPr>
              <a:t>anti </a:t>
            </a:r>
            <a:r>
              <a:rPr lang="en-US" dirty="0">
                <a:latin typeface="Times New Roman" panose="02020603050405020304" pitchFamily="18" charset="0"/>
                <a:cs typeface="Times New Roman" panose="02020603050405020304" pitchFamily="18" charset="0"/>
              </a:rPr>
              <a:t>to C(6), as is observed to occur</a:t>
            </a:r>
            <a:r>
              <a:rPr lang="en-US" dirty="0" smtClean="0">
                <a:latin typeface="Times New Roman" panose="02020603050405020304" pitchFamily="18" charset="0"/>
                <a:cs typeface="Times New Roman" panose="02020603050405020304" pitchFamily="18" charset="0"/>
              </a:rPr>
              <a:t>. </a:t>
            </a:r>
          </a:p>
        </p:txBody>
      </p:sp>
      <p:sp>
        <p:nvSpPr>
          <p:cNvPr id="4" name="Slide Number Placeholder 3"/>
          <p:cNvSpPr>
            <a:spLocks noGrp="1"/>
          </p:cNvSpPr>
          <p:nvPr>
            <p:ph type="sldNum" sz="quarter" idx="12"/>
          </p:nvPr>
        </p:nvSpPr>
        <p:spPr/>
        <p:txBody>
          <a:bodyPr/>
          <a:lstStyle/>
          <a:p>
            <a:fld id="{E97799C9-84D9-46D2-A11E-BCF8A720529D}" type="slidenum">
              <a:rPr lang="en-US" smtClean="0"/>
              <a:t>203</a:t>
            </a:fld>
            <a:endParaRPr lang="en-US" dirty="0"/>
          </a:p>
        </p:txBody>
      </p:sp>
    </p:spTree>
    <p:extLst>
      <p:ext uri="{BB962C8B-B14F-4D97-AF65-F5344CB8AC3E}">
        <p14:creationId xmlns:p14="http://schemas.microsoft.com/office/powerpoint/2010/main" val="45112414"/>
      </p:ext>
    </p:extLst>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25828" y="1441174"/>
            <a:ext cx="9601196" cy="4527826"/>
          </a:xfrm>
        </p:spPr>
        <p:txBody>
          <a:bodyPr>
            <a:normAutofit/>
          </a:bodyPr>
          <a:lstStyle/>
          <a:p>
            <a:pPr algn="just"/>
            <a:r>
              <a:rPr lang="en-US" dirty="0" smtClean="0">
                <a:latin typeface="Times New Roman" panose="02020603050405020304" pitchFamily="18" charset="0"/>
                <a:cs typeface="Times New Roman" panose="02020603050405020304" pitchFamily="18" charset="0"/>
              </a:rPr>
              <a:t>How </a:t>
            </a:r>
            <a:r>
              <a:rPr lang="en-US" dirty="0" err="1" smtClean="0">
                <a:latin typeface="Times New Roman" panose="02020603050405020304" pitchFamily="18" charset="0"/>
                <a:cs typeface="Times New Roman" panose="02020603050405020304" pitchFamily="18" charset="0"/>
              </a:rPr>
              <a:t>solvolysis</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relates to the structure under stable ion </a:t>
            </a:r>
            <a:r>
              <a:rPr lang="en-US" dirty="0" smtClean="0">
                <a:latin typeface="Times New Roman" panose="02020603050405020304" pitchFamily="18" charset="0"/>
                <a:cs typeface="Times New Roman" panose="02020603050405020304" pitchFamily="18" charset="0"/>
              </a:rPr>
              <a:t>conditions</a:t>
            </a:r>
            <a:r>
              <a:rPr lang="en-US" dirty="0">
                <a:latin typeface="Times New Roman" panose="02020603050405020304" pitchFamily="18" charset="0"/>
                <a:cs typeface="Times New Roman" panose="02020603050405020304" pitchFamily="18" charset="0"/>
              </a:rPr>
              <a:t>?</a:t>
            </a:r>
            <a:endParaRPr lang="en-US" dirty="0" smtClean="0">
              <a:latin typeface="Times New Roman" panose="02020603050405020304" pitchFamily="18" charset="0"/>
              <a:cs typeface="Times New Roman" panose="02020603050405020304" pitchFamily="18" charset="0"/>
            </a:endParaRPr>
          </a:p>
          <a:p>
            <a:pPr algn="just"/>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To relate the structural data to </a:t>
            </a:r>
            <a:r>
              <a:rPr lang="en-US" dirty="0" err="1">
                <a:latin typeface="Times New Roman" panose="02020603050405020304" pitchFamily="18" charset="0"/>
                <a:cs typeface="Times New Roman" panose="02020603050405020304" pitchFamily="18" charset="0"/>
              </a:rPr>
              <a:t>solvolysis</a:t>
            </a:r>
            <a:r>
              <a:rPr lang="en-US" dirty="0">
                <a:latin typeface="Times New Roman" panose="02020603050405020304" pitchFamily="18" charset="0"/>
                <a:cs typeface="Times New Roman" panose="02020603050405020304" pitchFamily="18" charset="0"/>
              </a:rPr>
              <a:t> conditions, the primary issues that must be considered are </a:t>
            </a:r>
            <a:r>
              <a:rPr lang="en-US" i="1" dirty="0">
                <a:latin typeface="Times New Roman" panose="02020603050405020304" pitchFamily="18" charset="0"/>
                <a:cs typeface="Times New Roman" panose="02020603050405020304" pitchFamily="18" charset="0"/>
              </a:rPr>
              <a:t>the extent of solvent participation </a:t>
            </a:r>
            <a:r>
              <a:rPr lang="en-US" dirty="0">
                <a:latin typeface="Times New Roman" panose="02020603050405020304" pitchFamily="18" charset="0"/>
                <a:cs typeface="Times New Roman" panose="02020603050405020304" pitchFamily="18" charset="0"/>
              </a:rPr>
              <a:t>and </a:t>
            </a:r>
            <a:r>
              <a:rPr lang="en-US" i="1" dirty="0">
                <a:latin typeface="Times New Roman" panose="02020603050405020304" pitchFamily="18" charset="0"/>
                <a:cs typeface="Times New Roman" panose="02020603050405020304" pitchFamily="18" charset="0"/>
              </a:rPr>
              <a:t>the nature of solvation of the cationic intermediate. </a:t>
            </a:r>
          </a:p>
          <a:p>
            <a:r>
              <a:rPr lang="en-US" dirty="0" smtClean="0">
                <a:latin typeface="Times New Roman" panose="02020603050405020304" pitchFamily="18" charset="0"/>
                <a:cs typeface="Times New Roman" panose="02020603050405020304" pitchFamily="18" charset="0"/>
              </a:rPr>
              <a:t>The </a:t>
            </a:r>
            <a:r>
              <a:rPr lang="en-US" i="1" dirty="0">
                <a:latin typeface="Times New Roman" panose="02020603050405020304" pitchFamily="18" charset="0"/>
                <a:cs typeface="Times New Roman" panose="02020603050405020304" pitchFamily="18" charset="0"/>
              </a:rPr>
              <a:t>extent of solvent participation </a:t>
            </a:r>
            <a:r>
              <a:rPr lang="en-US" dirty="0">
                <a:latin typeface="Times New Roman" panose="02020603050405020304" pitchFamily="18" charset="0"/>
                <a:cs typeface="Times New Roman" panose="02020603050405020304" pitchFamily="18" charset="0"/>
              </a:rPr>
              <a:t>has been probed by </a:t>
            </a:r>
            <a:r>
              <a:rPr lang="en-US" i="1" dirty="0">
                <a:latin typeface="Times New Roman" panose="02020603050405020304" pitchFamily="18" charset="0"/>
                <a:cs typeface="Times New Roman" panose="02020603050405020304" pitchFamily="18" charset="0"/>
              </a:rPr>
              <a:t>comparison of </a:t>
            </a:r>
            <a:r>
              <a:rPr lang="en-US" i="1" dirty="0" err="1">
                <a:latin typeface="Times New Roman" panose="02020603050405020304" pitchFamily="18" charset="0"/>
                <a:cs typeface="Times New Roman" panose="02020603050405020304" pitchFamily="18" charset="0"/>
              </a:rPr>
              <a:t>solvolysis</a:t>
            </a:r>
            <a:r>
              <a:rPr lang="en-US" i="1" dirty="0">
                <a:latin typeface="Times New Roman" panose="02020603050405020304" pitchFamily="18" charset="0"/>
                <a:cs typeface="Times New Roman" panose="02020603050405020304" pitchFamily="18" charset="0"/>
              </a:rPr>
              <a:t> characteristics in TFA with acetic acid</a:t>
            </a:r>
            <a:r>
              <a:rPr lang="en-US" dirty="0">
                <a:latin typeface="Times New Roman" panose="02020603050405020304" pitchFamily="18" charset="0"/>
                <a:cs typeface="Times New Roman" panose="02020603050405020304" pitchFamily="18" charset="0"/>
              </a:rPr>
              <a:t>. The </a:t>
            </a:r>
            <a:r>
              <a:rPr lang="en-US" i="1" dirty="0" err="1">
                <a:latin typeface="Times New Roman" panose="02020603050405020304" pitchFamily="18" charset="0"/>
                <a:cs typeface="Times New Roman" panose="02020603050405020304" pitchFamily="18" charset="0"/>
              </a:rPr>
              <a:t>exo</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endo </a:t>
            </a:r>
            <a:r>
              <a:rPr lang="en-US" dirty="0">
                <a:latin typeface="Times New Roman" panose="02020603050405020304" pitchFamily="18" charset="0"/>
                <a:cs typeface="Times New Roman" panose="02020603050405020304" pitchFamily="18" charset="0"/>
              </a:rPr>
              <a:t>reactivity ratio in TFA is 1120, compared to 280 in acetic acid.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While </a:t>
            </a:r>
            <a:r>
              <a:rPr lang="en-US" dirty="0">
                <a:latin typeface="Times New Roman" panose="02020603050405020304" pitchFamily="18" charset="0"/>
                <a:cs typeface="Times New Roman" panose="02020603050405020304" pitchFamily="18" charset="0"/>
              </a:rPr>
              <a:t>the </a:t>
            </a:r>
            <a:r>
              <a:rPr lang="en-US" i="1" dirty="0">
                <a:latin typeface="Times New Roman" panose="02020603050405020304" pitchFamily="18" charset="0"/>
                <a:cs typeface="Times New Roman" panose="02020603050405020304" pitchFamily="18" charset="0"/>
              </a:rPr>
              <a:t>endo </a:t>
            </a:r>
            <a:r>
              <a:rPr lang="en-US" dirty="0">
                <a:latin typeface="Times New Roman" panose="02020603050405020304" pitchFamily="18" charset="0"/>
                <a:cs typeface="Times New Roman" panose="02020603050405020304" pitchFamily="18" charset="0"/>
              </a:rPr>
              <a:t>isomer shows solvent sensitivity typical of normal secondary </a:t>
            </a:r>
            <a:r>
              <a:rPr lang="en-US" dirty="0" err="1">
                <a:latin typeface="Times New Roman" panose="02020603050405020304" pitchFamily="18" charset="0"/>
                <a:cs typeface="Times New Roman" panose="02020603050405020304" pitchFamily="18" charset="0"/>
              </a:rPr>
              <a:t>tosylates</a:t>
            </a: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the </a:t>
            </a:r>
            <a:r>
              <a:rPr lang="en-US" b="1" i="1" dirty="0" err="1">
                <a:latin typeface="Times New Roman" panose="02020603050405020304" pitchFamily="18" charset="0"/>
                <a:cs typeface="Times New Roman" panose="02020603050405020304" pitchFamily="18" charset="0"/>
              </a:rPr>
              <a:t>exo</a:t>
            </a:r>
            <a:r>
              <a:rPr lang="en-US" b="1" i="1"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isomer reveals a reduced sensitivity. </a:t>
            </a:r>
            <a:r>
              <a:rPr lang="en-US" b="1" dirty="0" smtClean="0">
                <a:latin typeface="Times New Roman" panose="02020603050405020304" pitchFamily="18" charset="0"/>
                <a:cs typeface="Times New Roman" panose="02020603050405020304" pitchFamily="18" charset="0"/>
              </a:rPr>
              <a:t> </a:t>
            </a:r>
            <a:endParaRPr lang="en-US" b="1" dirty="0">
              <a:latin typeface="Times New Roman" panose="02020603050405020304" pitchFamily="18" charset="0"/>
              <a:cs typeface="Times New Roman" panose="02020603050405020304" pitchFamily="18" charset="0"/>
            </a:endParaRPr>
          </a:p>
          <a:p>
            <a:endParaRPr lang="en-US" b="1" dirty="0"/>
          </a:p>
        </p:txBody>
      </p:sp>
      <p:sp>
        <p:nvSpPr>
          <p:cNvPr id="4" name="Slide Number Placeholder 3"/>
          <p:cNvSpPr>
            <a:spLocks noGrp="1"/>
          </p:cNvSpPr>
          <p:nvPr>
            <p:ph type="sldNum" sz="quarter" idx="12"/>
          </p:nvPr>
        </p:nvSpPr>
        <p:spPr/>
        <p:txBody>
          <a:bodyPr/>
          <a:lstStyle/>
          <a:p>
            <a:fld id="{E97799C9-84D9-46D2-A11E-BCF8A720529D}" type="slidenum">
              <a:rPr lang="en-US" smtClean="0"/>
              <a:t>204</a:t>
            </a:fld>
            <a:endParaRPr lang="en-US" dirty="0"/>
          </a:p>
        </p:txBody>
      </p:sp>
    </p:spTree>
    <p:extLst>
      <p:ext uri="{BB962C8B-B14F-4D97-AF65-F5344CB8AC3E}">
        <p14:creationId xmlns:p14="http://schemas.microsoft.com/office/powerpoint/2010/main" val="619566438"/>
      </p:ext>
    </p:extLst>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4949" y="2556932"/>
            <a:ext cx="10616737" cy="3594486"/>
          </a:xfrm>
        </p:spPr>
        <p:txBody>
          <a:bodyPr>
            <a:normAutofit/>
          </a:bodyPr>
          <a:lstStyle/>
          <a:p>
            <a:pPr algn="just"/>
            <a:r>
              <a:rPr lang="en-US" dirty="0">
                <a:latin typeface="Times New Roman" panose="02020603050405020304" pitchFamily="18" charset="0"/>
                <a:cs typeface="Times New Roman" panose="02020603050405020304" pitchFamily="18" charset="0"/>
              </a:rPr>
              <a:t>This result indicates that the </a:t>
            </a:r>
            <a:r>
              <a:rPr lang="en-US" i="1" dirty="0">
                <a:latin typeface="Times New Roman" panose="02020603050405020304" pitchFamily="18" charset="0"/>
                <a:cs typeface="Times New Roman" panose="02020603050405020304" pitchFamily="18" charset="0"/>
              </a:rPr>
              <a:t>TS for </a:t>
            </a:r>
            <a:r>
              <a:rPr lang="en-US" i="1" dirty="0" err="1">
                <a:latin typeface="Times New Roman" panose="02020603050405020304" pitchFamily="18" charset="0"/>
                <a:cs typeface="Times New Roman" panose="02020603050405020304" pitchFamily="18" charset="0"/>
              </a:rPr>
              <a:t>solvolysis</a:t>
            </a:r>
            <a:r>
              <a:rPr lang="en-US" i="1" dirty="0">
                <a:latin typeface="Times New Roman" panose="02020603050405020304" pitchFamily="18" charset="0"/>
                <a:cs typeface="Times New Roman" panose="02020603050405020304" pitchFamily="18" charset="0"/>
              </a:rPr>
              <a:t> of the </a:t>
            </a:r>
            <a:r>
              <a:rPr lang="en-US" i="1" dirty="0" err="1">
                <a:latin typeface="Times New Roman" panose="02020603050405020304" pitchFamily="18" charset="0"/>
                <a:cs typeface="Times New Roman" panose="02020603050405020304" pitchFamily="18" charset="0"/>
              </a:rPr>
              <a:t>exo</a:t>
            </a:r>
            <a:r>
              <a:rPr lang="en-US" i="1" dirty="0">
                <a:latin typeface="Times New Roman" panose="02020603050405020304" pitchFamily="18" charset="0"/>
                <a:cs typeface="Times New Roman" panose="02020603050405020304" pitchFamily="18" charset="0"/>
              </a:rPr>
              <a:t> isomer possesses a greater degree of charge dispersal, which is consistent with formation of a bridged structure</a:t>
            </a:r>
            <a:r>
              <a:rPr lang="en-US" dirty="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pPr algn="just"/>
            <a:endParaRPr lang="en-US" b="1" i="1" dirty="0">
              <a:latin typeface="Times New Roman" panose="02020603050405020304" pitchFamily="18" charset="0"/>
              <a:cs typeface="Times New Roman" panose="02020603050405020304" pitchFamily="18" charset="0"/>
            </a:endParaRPr>
          </a:p>
          <a:p>
            <a:pPr algn="just"/>
            <a:r>
              <a:rPr lang="en-US" b="1" i="1" dirty="0" smtClean="0">
                <a:latin typeface="Times New Roman" panose="02020603050405020304" pitchFamily="18" charset="0"/>
                <a:cs typeface="Times New Roman" panose="02020603050405020304" pitchFamily="18" charset="0"/>
              </a:rPr>
              <a:t>This </a:t>
            </a:r>
            <a:r>
              <a:rPr lang="en-US" b="1" i="1" dirty="0">
                <a:latin typeface="Times New Roman" panose="02020603050405020304" pitchFamily="18" charset="0"/>
                <a:cs typeface="Times New Roman" panose="02020603050405020304" pitchFamily="18" charset="0"/>
              </a:rPr>
              <a:t>fact, along with the rate enhancement of the </a:t>
            </a:r>
            <a:r>
              <a:rPr lang="en-US" b="1" i="1" dirty="0" err="1">
                <a:latin typeface="Times New Roman" panose="02020603050405020304" pitchFamily="18" charset="0"/>
                <a:cs typeface="Times New Roman" panose="02020603050405020304" pitchFamily="18" charset="0"/>
              </a:rPr>
              <a:t>exo</a:t>
            </a:r>
            <a:r>
              <a:rPr lang="en-US" b="1" i="1" dirty="0">
                <a:latin typeface="Times New Roman" panose="02020603050405020304" pitchFamily="18" charset="0"/>
                <a:cs typeface="Times New Roman" panose="02020603050405020304" pitchFamily="18" charset="0"/>
              </a:rPr>
              <a:t> isomer</a:t>
            </a:r>
            <a:r>
              <a:rPr lang="en-US" dirty="0">
                <a:latin typeface="Times New Roman" panose="02020603050405020304" pitchFamily="18" charset="0"/>
                <a:cs typeface="Times New Roman" panose="02020603050405020304" pitchFamily="18" charset="0"/>
              </a:rPr>
              <a:t>, indicates that </a:t>
            </a:r>
            <a:r>
              <a:rPr lang="en-US" i="1" dirty="0">
                <a:latin typeface="Times New Roman" panose="02020603050405020304" pitchFamily="18" charset="0"/>
                <a:cs typeface="Times New Roman" panose="02020603050405020304" pitchFamily="18" charset="0"/>
              </a:rPr>
              <a:t>the  participation commences prior to ionization</a:t>
            </a:r>
            <a:r>
              <a:rPr lang="en-US" dirty="0">
                <a:latin typeface="Times New Roman" panose="02020603050405020304" pitchFamily="18" charset="0"/>
                <a:cs typeface="Times New Roman" panose="02020603050405020304" pitchFamily="18" charset="0"/>
              </a:rPr>
              <a:t>, and leads to the conclusion that </a:t>
            </a:r>
            <a:r>
              <a:rPr lang="en-US" i="1" dirty="0">
                <a:latin typeface="Times New Roman" panose="02020603050405020304" pitchFamily="18" charset="0"/>
                <a:cs typeface="Times New Roman" panose="02020603050405020304" pitchFamily="18" charset="0"/>
              </a:rPr>
              <a:t>bridging is a characteristic of the </a:t>
            </a:r>
            <a:r>
              <a:rPr lang="en-US" i="1" dirty="0" err="1">
                <a:latin typeface="Times New Roman" panose="02020603050405020304" pitchFamily="18" charset="0"/>
                <a:cs typeface="Times New Roman" panose="02020603050405020304" pitchFamily="18" charset="0"/>
              </a:rPr>
              <a:t>solvolysis</a:t>
            </a:r>
            <a:r>
              <a:rPr lang="en-US" i="1" dirty="0">
                <a:latin typeface="Times New Roman" panose="02020603050405020304" pitchFamily="18" charset="0"/>
                <a:cs typeface="Times New Roman" panose="02020603050405020304" pitchFamily="18" charset="0"/>
              </a:rPr>
              <a:t> TS, as well as of </a:t>
            </a:r>
            <a:r>
              <a:rPr lang="en-US" i="1" dirty="0" smtClean="0">
                <a:latin typeface="Times New Roman" panose="02020603050405020304" pitchFamily="18" charset="0"/>
                <a:cs typeface="Times New Roman" panose="02020603050405020304" pitchFamily="18" charset="0"/>
              </a:rPr>
              <a:t>the stable </a:t>
            </a:r>
            <a:r>
              <a:rPr lang="en-US" i="1" dirty="0">
                <a:latin typeface="Times New Roman" panose="02020603050405020304" pitchFamily="18" charset="0"/>
                <a:cs typeface="Times New Roman" panose="02020603050405020304" pitchFamily="18" charset="0"/>
              </a:rPr>
              <a:t>ion structure</a:t>
            </a:r>
            <a:r>
              <a:rPr lang="en-US" i="1" dirty="0" smtClean="0">
                <a:latin typeface="Times New Roman" panose="02020603050405020304" pitchFamily="18" charset="0"/>
                <a:cs typeface="Times New Roman" panose="02020603050405020304" pitchFamily="18" charset="0"/>
              </a:rPr>
              <a:t>.</a:t>
            </a:r>
          </a:p>
          <a:p>
            <a:pPr algn="just"/>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E97799C9-84D9-46D2-A11E-BCF8A720529D}" type="slidenum">
              <a:rPr lang="en-US" smtClean="0"/>
              <a:t>205</a:t>
            </a:fld>
            <a:endParaRPr lang="en-US" dirty="0"/>
          </a:p>
        </p:txBody>
      </p:sp>
    </p:spTree>
    <p:extLst>
      <p:ext uri="{BB962C8B-B14F-4D97-AF65-F5344CB8AC3E}">
        <p14:creationId xmlns:p14="http://schemas.microsoft.com/office/powerpoint/2010/main" val="740462580"/>
      </p:ext>
    </p:extLst>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5129" y="1222513"/>
            <a:ext cx="10644810" cy="5029200"/>
          </a:xfrm>
        </p:spPr>
        <p:txBody>
          <a:bodyPr>
            <a:normAutofit/>
          </a:bodyPr>
          <a:lstStyle/>
          <a:p>
            <a:pPr marL="0" indent="0" algn="just">
              <a:buNone/>
            </a:pPr>
            <a:r>
              <a:rPr lang="en-US" sz="2200" dirty="0" smtClean="0">
                <a:latin typeface="Times New Roman" panose="02020603050405020304" pitchFamily="18" charset="0"/>
                <a:cs typeface="Times New Roman" panose="02020603050405020304" pitchFamily="18" charset="0"/>
              </a:rPr>
              <a:t>Bridging </a:t>
            </a:r>
            <a:r>
              <a:rPr lang="en-US" sz="2200" dirty="0">
                <a:latin typeface="Times New Roman" panose="02020603050405020304" pitchFamily="18" charset="0"/>
                <a:cs typeface="Times New Roman" panose="02020603050405020304" pitchFamily="18" charset="0"/>
              </a:rPr>
              <a:t>is important in </a:t>
            </a:r>
            <a:r>
              <a:rPr lang="en-US" sz="2200" dirty="0" err="1">
                <a:latin typeface="Times New Roman" panose="02020603050405020304" pitchFamily="18" charset="0"/>
                <a:cs typeface="Times New Roman" panose="02020603050405020304" pitchFamily="18" charset="0"/>
              </a:rPr>
              <a:t>solvolysis</a:t>
            </a:r>
            <a:r>
              <a:rPr lang="en-US" sz="2200" dirty="0">
                <a:latin typeface="Times New Roman" panose="02020603050405020304" pitchFamily="18" charset="0"/>
                <a:cs typeface="Times New Roman" panose="02020603050405020304" pitchFamily="18" charset="0"/>
              </a:rPr>
              <a:t> comes from </a:t>
            </a:r>
            <a:r>
              <a:rPr lang="en-US" sz="2200" i="1" dirty="0">
                <a:latin typeface="Times New Roman" panose="02020603050405020304" pitchFamily="18" charset="0"/>
                <a:cs typeface="Times New Roman" panose="02020603050405020304" pitchFamily="18" charset="0"/>
              </a:rPr>
              <a:t>substituent effects for groups placed at C(4), C(5), C(6), and C(7) in the </a:t>
            </a:r>
            <a:r>
              <a:rPr lang="en-US" sz="2200" i="1" dirty="0" err="1">
                <a:latin typeface="Times New Roman" panose="02020603050405020304" pitchFamily="18" charset="0"/>
                <a:cs typeface="Times New Roman" panose="02020603050405020304" pitchFamily="18" charset="0"/>
              </a:rPr>
              <a:t>norbornyl</a:t>
            </a:r>
            <a:r>
              <a:rPr lang="en-US" sz="2200" i="1" dirty="0">
                <a:latin typeface="Times New Roman" panose="02020603050405020304" pitchFamily="18" charset="0"/>
                <a:cs typeface="Times New Roman" panose="02020603050405020304" pitchFamily="18" charset="0"/>
              </a:rPr>
              <a:t> system</a:t>
            </a:r>
            <a:r>
              <a:rPr lang="en-US" sz="2200" dirty="0">
                <a:latin typeface="Times New Roman" panose="02020603050405020304" pitchFamily="18" charset="0"/>
                <a:cs typeface="Times New Roman" panose="02020603050405020304" pitchFamily="18" charset="0"/>
              </a:rPr>
              <a:t>. </a:t>
            </a:r>
            <a:endParaRPr lang="en-US" sz="2200" dirty="0" smtClean="0">
              <a:latin typeface="Times New Roman" panose="02020603050405020304" pitchFamily="18" charset="0"/>
              <a:cs typeface="Times New Roman" panose="02020603050405020304" pitchFamily="18" charset="0"/>
            </a:endParaRPr>
          </a:p>
          <a:p>
            <a:pPr marL="0" indent="0" algn="just">
              <a:buNone/>
            </a:pPr>
            <a:endParaRPr lang="en-US" sz="2200" dirty="0" smtClean="0">
              <a:latin typeface="Times New Roman" panose="02020603050405020304" pitchFamily="18" charset="0"/>
              <a:cs typeface="Times New Roman" panose="02020603050405020304" pitchFamily="18" charset="0"/>
            </a:endParaRPr>
          </a:p>
          <a:p>
            <a:pPr marL="0" indent="0" algn="just">
              <a:buNone/>
            </a:pPr>
            <a:r>
              <a:rPr lang="en-US" sz="2200" i="1" dirty="0" err="1" smtClean="0">
                <a:latin typeface="Times New Roman" panose="02020603050405020304" pitchFamily="18" charset="0"/>
                <a:cs typeface="Times New Roman" panose="02020603050405020304" pitchFamily="18" charset="0"/>
              </a:rPr>
              <a:t>Solvolysis</a:t>
            </a:r>
            <a:r>
              <a:rPr lang="en-US" sz="2200" i="1" dirty="0" smtClean="0">
                <a:latin typeface="Times New Roman" panose="02020603050405020304" pitchFamily="18" charset="0"/>
                <a:cs typeface="Times New Roman" panose="02020603050405020304" pitchFamily="18" charset="0"/>
              </a:rPr>
              <a:t> </a:t>
            </a:r>
            <a:r>
              <a:rPr lang="en-US" sz="2200" i="1" dirty="0">
                <a:latin typeface="Times New Roman" panose="02020603050405020304" pitchFamily="18" charset="0"/>
                <a:cs typeface="Times New Roman" panose="02020603050405020304" pitchFamily="18" charset="0"/>
              </a:rPr>
              <a:t>rate is most strongly affected by C(6) substituents</a:t>
            </a:r>
            <a:r>
              <a:rPr lang="en-US" sz="2200" dirty="0">
                <a:latin typeface="Times New Roman" panose="02020603050405020304" pitchFamily="18" charset="0"/>
                <a:cs typeface="Times New Roman" panose="02020603050405020304" pitchFamily="18" charset="0"/>
              </a:rPr>
              <a:t> and the </a:t>
            </a:r>
            <a:r>
              <a:rPr lang="en-US" sz="2200" i="1" dirty="0" err="1">
                <a:latin typeface="Times New Roman" panose="02020603050405020304" pitchFamily="18" charset="0"/>
                <a:cs typeface="Times New Roman" panose="02020603050405020304" pitchFamily="18" charset="0"/>
              </a:rPr>
              <a:t>exo</a:t>
            </a:r>
            <a:r>
              <a:rPr lang="en-US" sz="2200" i="1" dirty="0">
                <a:latin typeface="Times New Roman" panose="02020603050405020304" pitchFamily="18" charset="0"/>
                <a:cs typeface="Times New Roman" panose="02020603050405020304" pitchFamily="18" charset="0"/>
              </a:rPr>
              <a:t> isomer is more sensitive to these substituents than the endo isomer</a:t>
            </a:r>
            <a:r>
              <a:rPr lang="en-US" sz="2200" dirty="0" smtClean="0">
                <a:latin typeface="Times New Roman" panose="02020603050405020304" pitchFamily="18" charset="0"/>
                <a:cs typeface="Times New Roman" panose="02020603050405020304" pitchFamily="18" charset="0"/>
              </a:rPr>
              <a:t>. </a:t>
            </a:r>
            <a:r>
              <a:rPr lang="en-US" sz="2200" i="1" dirty="0" smtClean="0">
                <a:latin typeface="Times New Roman" panose="02020603050405020304" pitchFamily="18" charset="0"/>
                <a:cs typeface="Times New Roman" panose="02020603050405020304" pitchFamily="18" charset="0"/>
              </a:rPr>
              <a:t>This </a:t>
            </a:r>
            <a:r>
              <a:rPr lang="en-US" sz="2200" i="1" dirty="0">
                <a:latin typeface="Times New Roman" panose="02020603050405020304" pitchFamily="18" charset="0"/>
                <a:cs typeface="Times New Roman" panose="02020603050405020304" pitchFamily="18" charset="0"/>
              </a:rPr>
              <a:t>implies that the TS for </a:t>
            </a:r>
            <a:r>
              <a:rPr lang="en-US" sz="2200" i="1" dirty="0" err="1">
                <a:latin typeface="Times New Roman" panose="02020603050405020304" pitchFamily="18" charset="0"/>
                <a:cs typeface="Times New Roman" panose="02020603050405020304" pitchFamily="18" charset="0"/>
              </a:rPr>
              <a:t>solvolysis</a:t>
            </a:r>
            <a:r>
              <a:rPr lang="en-US" sz="2200" i="1" dirty="0">
                <a:latin typeface="Times New Roman" panose="02020603050405020304" pitchFamily="18" charset="0"/>
                <a:cs typeface="Times New Roman" panose="02020603050405020304" pitchFamily="18" charset="0"/>
              </a:rPr>
              <a:t> is especially sensitive to C(6) substituents, as would be expected if the C(1)−C(6) bond participates in </a:t>
            </a:r>
            <a:r>
              <a:rPr lang="en-US" sz="2200" i="1" dirty="0" err="1">
                <a:latin typeface="Times New Roman" panose="02020603050405020304" pitchFamily="18" charset="0"/>
                <a:cs typeface="Times New Roman" panose="02020603050405020304" pitchFamily="18" charset="0"/>
              </a:rPr>
              <a:t>solvolysis</a:t>
            </a:r>
            <a:r>
              <a:rPr lang="en-US" sz="2200" i="1" dirty="0">
                <a:latin typeface="Times New Roman" panose="02020603050405020304" pitchFamily="18" charset="0"/>
                <a:cs typeface="Times New Roman" panose="02020603050405020304" pitchFamily="18" charset="0"/>
              </a:rPr>
              <a:t>.</a:t>
            </a:r>
            <a:r>
              <a:rPr lang="en-US" sz="2200" dirty="0">
                <a:latin typeface="Times New Roman" panose="02020603050405020304" pitchFamily="18" charset="0"/>
                <a:cs typeface="Times New Roman" panose="02020603050405020304" pitchFamily="18" charset="0"/>
              </a:rPr>
              <a:t> </a:t>
            </a:r>
            <a:endParaRPr lang="en-US" sz="2200" dirty="0" smtClean="0">
              <a:latin typeface="Times New Roman" panose="02020603050405020304" pitchFamily="18" charset="0"/>
              <a:cs typeface="Times New Roman" panose="02020603050405020304" pitchFamily="18" charset="0"/>
            </a:endParaRPr>
          </a:p>
          <a:p>
            <a:pPr algn="just"/>
            <a:endParaRPr lang="en-US" sz="2200" dirty="0">
              <a:latin typeface="Times New Roman" panose="02020603050405020304" pitchFamily="18" charset="0"/>
              <a:cs typeface="Times New Roman" panose="02020603050405020304" pitchFamily="18" charset="0"/>
            </a:endParaRPr>
          </a:p>
          <a:p>
            <a:pPr marL="0" indent="0" algn="just">
              <a:buNone/>
            </a:pPr>
            <a:r>
              <a:rPr lang="en-US" sz="2200" i="1" dirty="0" smtClean="0">
                <a:latin typeface="Times New Roman" panose="02020603050405020304" pitchFamily="18" charset="0"/>
                <a:cs typeface="Times New Roman" panose="02020603050405020304" pitchFamily="18" charset="0"/>
              </a:rPr>
              <a:t>The </a:t>
            </a:r>
            <a:r>
              <a:rPr lang="en-US" sz="2200" i="1" dirty="0">
                <a:latin typeface="Times New Roman" panose="02020603050405020304" pitchFamily="18" charset="0"/>
                <a:cs typeface="Times New Roman" panose="02020603050405020304" pitchFamily="18" charset="0"/>
              </a:rPr>
              <a:t>results </a:t>
            </a:r>
            <a:r>
              <a:rPr lang="en-US" sz="2200" i="1" dirty="0" smtClean="0">
                <a:latin typeface="Times New Roman" panose="02020603050405020304" pitchFamily="18" charset="0"/>
                <a:cs typeface="Times New Roman" panose="02020603050405020304" pitchFamily="18" charset="0"/>
              </a:rPr>
              <a:t>of c</a:t>
            </a:r>
            <a:r>
              <a:rPr lang="en-US" sz="2200" dirty="0" smtClean="0">
                <a:latin typeface="Times New Roman" panose="02020603050405020304" pitchFamily="18" charset="0"/>
                <a:cs typeface="Times New Roman" panose="02020603050405020304" pitchFamily="18" charset="0"/>
              </a:rPr>
              <a:t>omputation </a:t>
            </a:r>
            <a:r>
              <a:rPr lang="en-US" sz="2200" dirty="0">
                <a:latin typeface="Times New Roman" panose="02020603050405020304" pitchFamily="18" charset="0"/>
                <a:cs typeface="Times New Roman" panose="02020603050405020304" pitchFamily="18" charset="0"/>
              </a:rPr>
              <a:t>of the TS using ionization of the protonated </a:t>
            </a:r>
            <a:r>
              <a:rPr lang="en-US" sz="2200" i="1" dirty="0" err="1">
                <a:latin typeface="Times New Roman" panose="02020603050405020304" pitchFamily="18" charset="0"/>
                <a:cs typeface="Times New Roman" panose="02020603050405020304" pitchFamily="18" charset="0"/>
              </a:rPr>
              <a:t>exo</a:t>
            </a:r>
            <a:r>
              <a:rPr lang="en-US" sz="2200" i="1"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and </a:t>
            </a:r>
            <a:r>
              <a:rPr lang="en-US" sz="2200" i="1" dirty="0">
                <a:latin typeface="Times New Roman" panose="02020603050405020304" pitchFamily="18" charset="0"/>
                <a:cs typeface="Times New Roman" panose="02020603050405020304" pitchFamily="18" charset="0"/>
              </a:rPr>
              <a:t>endo </a:t>
            </a:r>
            <a:r>
              <a:rPr lang="en-US" sz="2200" dirty="0" smtClean="0">
                <a:latin typeface="Times New Roman" panose="02020603050405020304" pitchFamily="18" charset="0"/>
                <a:cs typeface="Times New Roman" panose="02020603050405020304" pitchFamily="18" charset="0"/>
              </a:rPr>
              <a:t>alcohols, </a:t>
            </a:r>
            <a:r>
              <a:rPr lang="en-US" sz="2200" i="1" dirty="0" smtClean="0">
                <a:latin typeface="Times New Roman" panose="02020603050405020304" pitchFamily="18" charset="0"/>
                <a:cs typeface="Times New Roman" panose="02020603050405020304" pitchFamily="18" charset="0"/>
              </a:rPr>
              <a:t>confirm </a:t>
            </a:r>
            <a:r>
              <a:rPr lang="en-US" sz="2200" i="1" dirty="0">
                <a:latin typeface="Times New Roman" panose="02020603050405020304" pitchFamily="18" charset="0"/>
                <a:cs typeface="Times New Roman" panose="02020603050405020304" pitchFamily="18" charset="0"/>
              </a:rPr>
              <a:t>that participation occurs during the ionization process and is greater for the </a:t>
            </a:r>
            <a:r>
              <a:rPr lang="en-US" sz="2200" i="1" dirty="0" err="1">
                <a:latin typeface="Times New Roman" panose="02020603050405020304" pitchFamily="18" charset="0"/>
                <a:cs typeface="Times New Roman" panose="02020603050405020304" pitchFamily="18" charset="0"/>
              </a:rPr>
              <a:t>exo</a:t>
            </a:r>
            <a:r>
              <a:rPr lang="en-US" sz="2200" i="1" dirty="0">
                <a:latin typeface="Times New Roman" panose="02020603050405020304" pitchFamily="18" charset="0"/>
                <a:cs typeface="Times New Roman" panose="02020603050405020304" pitchFamily="18" charset="0"/>
              </a:rPr>
              <a:t> than the endo system. </a:t>
            </a:r>
          </a:p>
          <a:p>
            <a:endParaRPr lang="en-US" dirty="0"/>
          </a:p>
        </p:txBody>
      </p:sp>
      <p:sp>
        <p:nvSpPr>
          <p:cNvPr id="4" name="Slide Number Placeholder 3"/>
          <p:cNvSpPr>
            <a:spLocks noGrp="1"/>
          </p:cNvSpPr>
          <p:nvPr>
            <p:ph type="sldNum" sz="quarter" idx="12"/>
          </p:nvPr>
        </p:nvSpPr>
        <p:spPr/>
        <p:txBody>
          <a:bodyPr/>
          <a:lstStyle/>
          <a:p>
            <a:fld id="{E97799C9-84D9-46D2-A11E-BCF8A720529D}" type="slidenum">
              <a:rPr lang="en-US" smtClean="0"/>
              <a:t>206</a:t>
            </a:fld>
            <a:endParaRPr lang="en-US" dirty="0"/>
          </a:p>
        </p:txBody>
      </p:sp>
    </p:spTree>
    <p:extLst>
      <p:ext uri="{BB962C8B-B14F-4D97-AF65-F5344CB8AC3E}">
        <p14:creationId xmlns:p14="http://schemas.microsoft.com/office/powerpoint/2010/main" val="2255971841"/>
      </p:ext>
    </p:extLst>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4648" y="2369127"/>
            <a:ext cx="10565476" cy="3793992"/>
          </a:xfrm>
        </p:spPr>
        <p:txBody>
          <a:bodyPr>
            <a:normAutofit lnSpcReduction="10000"/>
          </a:bodyPr>
          <a:lstStyle/>
          <a:p>
            <a:pPr marL="0" indent="0" algn="just">
              <a:buNone/>
            </a:pPr>
            <a:r>
              <a:rPr lang="en-US" dirty="0">
                <a:latin typeface="Times New Roman" panose="02020603050405020304" pitchFamily="18" charset="0"/>
                <a:cs typeface="Times New Roman" panose="02020603050405020304" pitchFamily="18" charset="0"/>
              </a:rPr>
              <a:t>However, the stabilization resulting from the participation is considerably less than the full stabilization energy of the bridged carbocation. A difference of 3.7 kcal/</a:t>
            </a:r>
            <a:r>
              <a:rPr lang="en-US" dirty="0" err="1">
                <a:latin typeface="Times New Roman" panose="02020603050405020304" pitchFamily="18" charset="0"/>
                <a:cs typeface="Times New Roman" panose="02020603050405020304" pitchFamily="18" charset="0"/>
              </a:rPr>
              <a:t>mol</a:t>
            </a:r>
            <a:r>
              <a:rPr lang="en-US" dirty="0">
                <a:latin typeface="Times New Roman" panose="02020603050405020304" pitchFamily="18" charset="0"/>
                <a:cs typeface="Times New Roman" panose="02020603050405020304" pitchFamily="18" charset="0"/>
              </a:rPr>
              <a:t> is calculated between the </a:t>
            </a:r>
            <a:r>
              <a:rPr lang="en-US" i="1" dirty="0" err="1">
                <a:latin typeface="Times New Roman" panose="02020603050405020304" pitchFamily="18" charset="0"/>
                <a:cs typeface="Times New Roman" panose="02020603050405020304" pitchFamily="18" charset="0"/>
              </a:rPr>
              <a:t>exo</a:t>
            </a:r>
            <a:r>
              <a:rPr lang="en-US" i="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and </a:t>
            </a:r>
            <a:r>
              <a:rPr lang="en-US" i="1" dirty="0">
                <a:latin typeface="Times New Roman" panose="02020603050405020304" pitchFamily="18" charset="0"/>
                <a:cs typeface="Times New Roman" panose="02020603050405020304" pitchFamily="18" charset="0"/>
              </a:rPr>
              <a:t>endo </a:t>
            </a:r>
            <a:r>
              <a:rPr lang="en-US" dirty="0">
                <a:latin typeface="Times New Roman" panose="02020603050405020304" pitchFamily="18" charset="0"/>
                <a:cs typeface="Times New Roman" panose="02020603050405020304" pitchFamily="18" charset="0"/>
              </a:rPr>
              <a:t>TSs. </a:t>
            </a:r>
            <a:endParaRPr lang="en-US" dirty="0" smtClean="0">
              <a:latin typeface="Times New Roman" panose="02020603050405020304" pitchFamily="18" charset="0"/>
              <a:cs typeface="Times New Roman" panose="02020603050405020304" pitchFamily="18" charset="0"/>
            </a:endParaRPr>
          </a:p>
          <a:p>
            <a:pPr marL="0" indent="0" algn="just">
              <a:buNone/>
            </a:pPr>
            <a:endParaRPr lang="en-US" dirty="0">
              <a:latin typeface="Times New Roman" panose="02020603050405020304" pitchFamily="18" charset="0"/>
              <a:cs typeface="Times New Roman" panose="02020603050405020304" pitchFamily="18" charset="0"/>
            </a:endParaRPr>
          </a:p>
          <a:p>
            <a:pPr marL="0" indent="0" algn="just">
              <a:buNone/>
            </a:pPr>
            <a:r>
              <a:rPr lang="en-US" dirty="0" smtClean="0">
                <a:latin typeface="Times New Roman" panose="02020603050405020304" pitchFamily="18" charset="0"/>
                <a:cs typeface="Times New Roman" panose="02020603050405020304" pitchFamily="18" charset="0"/>
              </a:rPr>
              <a:t>Figure </a:t>
            </a:r>
            <a:r>
              <a:rPr lang="en-US" dirty="0">
                <a:latin typeface="Times New Roman" panose="02020603050405020304" pitchFamily="18" charset="0"/>
                <a:cs typeface="Times New Roman" panose="02020603050405020304" pitchFamily="18" charset="0"/>
              </a:rPr>
              <a:t>4.14 illustrates the relative energy relationships. Many other cations besides the </a:t>
            </a:r>
            <a:r>
              <a:rPr lang="en-US" dirty="0" err="1">
                <a:latin typeface="Times New Roman" panose="02020603050405020304" pitchFamily="18" charset="0"/>
                <a:cs typeface="Times New Roman" panose="02020603050405020304" pitchFamily="18" charset="0"/>
              </a:rPr>
              <a:t>norbornyl</a:t>
            </a:r>
            <a:r>
              <a:rPr lang="en-US" dirty="0">
                <a:latin typeface="Times New Roman" panose="02020603050405020304" pitchFamily="18" charset="0"/>
                <a:cs typeface="Times New Roman" panose="02020603050405020304" pitchFamily="18" charset="0"/>
              </a:rPr>
              <a:t> cation have bridged </a:t>
            </a:r>
            <a:r>
              <a:rPr lang="en-US" dirty="0" smtClean="0">
                <a:latin typeface="Times New Roman" panose="02020603050405020304" pitchFamily="18" charset="0"/>
                <a:cs typeface="Times New Roman" panose="02020603050405020304" pitchFamily="18" charset="0"/>
              </a:rPr>
              <a:t>structures. </a:t>
            </a:r>
          </a:p>
          <a:p>
            <a:pPr marL="0" indent="0" algn="just">
              <a:buNone/>
            </a:pPr>
            <a:endParaRPr lang="en-US" dirty="0">
              <a:latin typeface="Times New Roman" panose="02020603050405020304" pitchFamily="18" charset="0"/>
              <a:cs typeface="Times New Roman" panose="02020603050405020304" pitchFamily="18" charset="0"/>
            </a:endParaRPr>
          </a:p>
          <a:p>
            <a:pPr marL="0" indent="0" algn="just">
              <a:buNone/>
            </a:pPr>
            <a:r>
              <a:rPr lang="en-US" dirty="0" smtClean="0">
                <a:latin typeface="Times New Roman" panose="02020603050405020304" pitchFamily="18" charset="0"/>
                <a:cs typeface="Times New Roman" panose="02020603050405020304" pitchFamily="18" charset="0"/>
              </a:rPr>
              <a:t>Scheme </a:t>
            </a:r>
            <a:r>
              <a:rPr lang="en-US" dirty="0">
                <a:latin typeface="Times New Roman" panose="02020603050405020304" pitchFamily="18" charset="0"/>
                <a:cs typeface="Times New Roman" panose="02020603050405020304" pitchFamily="18" charset="0"/>
              </a:rPr>
              <a:t>4.5 shows some examples that have been characterized by structural studies or by evidence derived from </a:t>
            </a:r>
            <a:r>
              <a:rPr lang="en-US" dirty="0" err="1">
                <a:latin typeface="Times New Roman" panose="02020603050405020304" pitchFamily="18" charset="0"/>
                <a:cs typeface="Times New Roman" panose="02020603050405020304" pitchFamily="18" charset="0"/>
              </a:rPr>
              <a:t>solvolysis</a:t>
            </a:r>
            <a:r>
              <a:rPr lang="en-US" dirty="0">
                <a:latin typeface="Times New Roman" panose="02020603050405020304" pitchFamily="18" charset="0"/>
                <a:cs typeface="Times New Roman" panose="02020603050405020304" pitchFamily="18" charset="0"/>
              </a:rPr>
              <a:t> reactions. </a:t>
            </a:r>
            <a:endParaRPr lang="en-US" dirty="0" smtClean="0">
              <a:latin typeface="Times New Roman" panose="02020603050405020304" pitchFamily="18" charset="0"/>
              <a:cs typeface="Times New Roman" panose="02020603050405020304" pitchFamily="18" charset="0"/>
            </a:endParaRPr>
          </a:p>
          <a:p>
            <a:pPr algn="just"/>
            <a:endParaRPr lang="en-US"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E97799C9-84D9-46D2-A11E-BCF8A720529D}" type="slidenum">
              <a:rPr lang="en-US" smtClean="0"/>
              <a:t>207</a:t>
            </a:fld>
            <a:endParaRPr lang="en-US" dirty="0"/>
          </a:p>
        </p:txBody>
      </p:sp>
    </p:spTree>
    <p:extLst>
      <p:ext uri="{BB962C8B-B14F-4D97-AF65-F5344CB8AC3E}">
        <p14:creationId xmlns:p14="http://schemas.microsoft.com/office/powerpoint/2010/main" val="1681643595"/>
      </p:ext>
    </p:extLst>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951018" y="773085"/>
            <a:ext cx="6226233" cy="5345082"/>
          </a:xfrm>
          <a:prstGeom prst="rect">
            <a:avLst/>
          </a:prstGeom>
        </p:spPr>
      </p:pic>
      <p:sp>
        <p:nvSpPr>
          <p:cNvPr id="3" name="Slide Number Placeholder 2"/>
          <p:cNvSpPr>
            <a:spLocks noGrp="1"/>
          </p:cNvSpPr>
          <p:nvPr>
            <p:ph type="sldNum" sz="quarter" idx="12"/>
          </p:nvPr>
        </p:nvSpPr>
        <p:spPr/>
        <p:txBody>
          <a:bodyPr/>
          <a:lstStyle/>
          <a:p>
            <a:fld id="{E97799C9-84D9-46D2-A11E-BCF8A720529D}" type="slidenum">
              <a:rPr lang="en-US" smtClean="0"/>
              <a:t>208</a:t>
            </a:fld>
            <a:endParaRPr lang="en-US" dirty="0"/>
          </a:p>
        </p:txBody>
      </p:sp>
    </p:spTree>
    <p:extLst>
      <p:ext uri="{BB962C8B-B14F-4D97-AF65-F5344CB8AC3E}">
        <p14:creationId xmlns:p14="http://schemas.microsoft.com/office/powerpoint/2010/main" val="3563361939"/>
      </p:ext>
    </p:extLst>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360815" y="1330037"/>
            <a:ext cx="6941127" cy="4554632"/>
          </a:xfrm>
          <a:prstGeom prst="rect">
            <a:avLst/>
          </a:prstGeom>
        </p:spPr>
      </p:pic>
      <p:sp>
        <p:nvSpPr>
          <p:cNvPr id="3" name="Slide Number Placeholder 2"/>
          <p:cNvSpPr>
            <a:spLocks noGrp="1"/>
          </p:cNvSpPr>
          <p:nvPr>
            <p:ph type="sldNum" sz="quarter" idx="12"/>
          </p:nvPr>
        </p:nvSpPr>
        <p:spPr/>
        <p:txBody>
          <a:bodyPr/>
          <a:lstStyle/>
          <a:p>
            <a:fld id="{E97799C9-84D9-46D2-A11E-BCF8A720529D}" type="slidenum">
              <a:rPr lang="en-US" smtClean="0"/>
              <a:t>209</a:t>
            </a:fld>
            <a:endParaRPr lang="en-US" dirty="0"/>
          </a:p>
        </p:txBody>
      </p:sp>
    </p:spTree>
    <p:extLst>
      <p:ext uri="{BB962C8B-B14F-4D97-AF65-F5344CB8AC3E}">
        <p14:creationId xmlns:p14="http://schemas.microsoft.com/office/powerpoint/2010/main" val="31588327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842356" y="2432240"/>
            <a:ext cx="10507288" cy="3694239"/>
          </a:xfrm>
        </p:spPr>
        <p:txBody>
          <a:bodyPr>
            <a:normAutofit/>
          </a:bodyPr>
          <a:lstStyle/>
          <a:p>
            <a:pPr algn="just"/>
            <a:r>
              <a:rPr lang="en-US" i="1" dirty="0">
                <a:latin typeface="Times New Roman" panose="02020603050405020304" pitchFamily="18" charset="0"/>
                <a:cs typeface="Times New Roman" panose="02020603050405020304" pitchFamily="18" charset="0"/>
              </a:rPr>
              <a:t>Two of the key observable characteristics </a:t>
            </a:r>
            <a:r>
              <a:rPr lang="en-US" dirty="0">
                <a:latin typeface="Times New Roman" panose="02020603050405020304" pitchFamily="18" charset="0"/>
                <a:cs typeface="Times New Roman" panose="02020603050405020304" pitchFamily="18" charset="0"/>
              </a:rPr>
              <a:t>of S</a:t>
            </a:r>
            <a:r>
              <a:rPr lang="en-US" baseline="-25000" dirty="0">
                <a:latin typeface="Times New Roman" panose="02020603050405020304" pitchFamily="18" charset="0"/>
                <a:cs typeface="Times New Roman" panose="02020603050405020304" pitchFamily="18" charset="0"/>
              </a:rPr>
              <a:t>N</a:t>
            </a:r>
            <a:r>
              <a:rPr lang="en-US" dirty="0">
                <a:latin typeface="Times New Roman" panose="02020603050405020304" pitchFamily="18" charset="0"/>
                <a:cs typeface="Times New Roman" panose="02020603050405020304" pitchFamily="18" charset="0"/>
              </a:rPr>
              <a:t>1 and S</a:t>
            </a:r>
            <a:r>
              <a:rPr lang="en-US" baseline="-25000" dirty="0">
                <a:latin typeface="Times New Roman" panose="02020603050405020304" pitchFamily="18" charset="0"/>
                <a:cs typeface="Times New Roman" panose="02020603050405020304" pitchFamily="18" charset="0"/>
              </a:rPr>
              <a:t>N</a:t>
            </a:r>
            <a:r>
              <a:rPr lang="en-US" dirty="0">
                <a:latin typeface="Times New Roman" panose="02020603050405020304" pitchFamily="18" charset="0"/>
                <a:cs typeface="Times New Roman" panose="02020603050405020304" pitchFamily="18" charset="0"/>
              </a:rPr>
              <a:t>2 mechanisms are </a:t>
            </a:r>
            <a:r>
              <a:rPr lang="en-US" i="1" dirty="0">
                <a:latin typeface="Times New Roman" panose="02020603050405020304" pitchFamily="18" charset="0"/>
                <a:cs typeface="Times New Roman" panose="02020603050405020304" pitchFamily="18" charset="0"/>
              </a:rPr>
              <a:t>kinetics and stereochemistry</a:t>
            </a:r>
            <a:r>
              <a:rPr lang="en-US" dirty="0">
                <a:latin typeface="Times New Roman" panose="02020603050405020304" pitchFamily="18" charset="0"/>
                <a:cs typeface="Times New Roman" panose="02020603050405020304" pitchFamily="18" charset="0"/>
              </a:rPr>
              <a:t>. Both kinds of observations have </a:t>
            </a:r>
            <a:r>
              <a:rPr lang="en-US" b="1" dirty="0">
                <a:latin typeface="Times New Roman" panose="02020603050405020304" pitchFamily="18" charset="0"/>
                <a:cs typeface="Times New Roman" panose="02020603050405020304" pitchFamily="18" charset="0"/>
              </a:rPr>
              <a:t>limits</a:t>
            </a:r>
            <a:r>
              <a:rPr lang="en-US" dirty="0">
                <a:latin typeface="Times New Roman" panose="02020603050405020304" pitchFamily="18" charset="0"/>
                <a:cs typeface="Times New Roman" panose="02020603050405020304" pitchFamily="18" charset="0"/>
              </a:rPr>
              <a:t>, however. </a:t>
            </a:r>
            <a:endParaRPr lang="en-US" dirty="0" smtClean="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Many </a:t>
            </a:r>
            <a:r>
              <a:rPr lang="en-US" dirty="0">
                <a:latin typeface="Times New Roman" panose="02020603050405020304" pitchFamily="18" charset="0"/>
                <a:cs typeface="Times New Roman" panose="02020603050405020304" pitchFamily="18" charset="0"/>
              </a:rPr>
              <a:t>nucleophilic substitutions are carried out under conditions in which the </a:t>
            </a:r>
            <a:r>
              <a:rPr lang="en-US" i="1" dirty="0">
                <a:latin typeface="Times New Roman" panose="02020603050405020304" pitchFamily="18" charset="0"/>
                <a:cs typeface="Times New Roman" panose="02020603050405020304" pitchFamily="18" charset="0"/>
              </a:rPr>
              <a:t>nucleophile is present in large excess </a:t>
            </a:r>
            <a:r>
              <a:rPr lang="en-US" dirty="0">
                <a:latin typeface="Times New Roman" panose="02020603050405020304" pitchFamily="18" charset="0"/>
                <a:cs typeface="Times New Roman" panose="02020603050405020304" pitchFamily="18" charset="0"/>
              </a:rPr>
              <a:t>and the observed kinetics become </a:t>
            </a:r>
            <a:r>
              <a:rPr lang="en-US" i="1" dirty="0">
                <a:latin typeface="Times New Roman" panose="02020603050405020304" pitchFamily="18" charset="0"/>
                <a:cs typeface="Times New Roman" panose="02020603050405020304" pitchFamily="18" charset="0"/>
              </a:rPr>
              <a:t>pseudo first order </a:t>
            </a:r>
            <a:r>
              <a:rPr lang="en-US" dirty="0">
                <a:latin typeface="Times New Roman" panose="02020603050405020304" pitchFamily="18" charset="0"/>
                <a:cs typeface="Times New Roman" panose="02020603050405020304" pitchFamily="18" charset="0"/>
              </a:rPr>
              <a:t>(when the solvent is the nucleophile) (</a:t>
            </a:r>
            <a:r>
              <a:rPr lang="en-US" i="1" dirty="0" err="1">
                <a:latin typeface="Times New Roman" panose="02020603050405020304" pitchFamily="18" charset="0"/>
                <a:cs typeface="Times New Roman" panose="02020603050405020304" pitchFamily="18" charset="0"/>
              </a:rPr>
              <a:t>solvolysis</a:t>
            </a:r>
            <a:r>
              <a:rPr lang="en-US" dirty="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In </a:t>
            </a:r>
            <a:r>
              <a:rPr lang="en-US" dirty="0">
                <a:latin typeface="Times New Roman" panose="02020603050405020304" pitchFamily="18" charset="0"/>
                <a:cs typeface="Times New Roman" panose="02020603050405020304" pitchFamily="18" charset="0"/>
              </a:rPr>
              <a:t>this case, the kinetics of the reaction provides </a:t>
            </a:r>
            <a:r>
              <a:rPr lang="en-US" i="1" dirty="0">
                <a:latin typeface="Times New Roman" panose="02020603050405020304" pitchFamily="18" charset="0"/>
                <a:cs typeface="Times New Roman" panose="02020603050405020304" pitchFamily="18" charset="0"/>
              </a:rPr>
              <a:t>no evidence </a:t>
            </a:r>
            <a:r>
              <a:rPr lang="en-US" dirty="0">
                <a:latin typeface="Times New Roman" panose="02020603050405020304" pitchFamily="18" charset="0"/>
                <a:cs typeface="Times New Roman" panose="02020603050405020304" pitchFamily="18" charset="0"/>
              </a:rPr>
              <a:t>as to whether the S</a:t>
            </a:r>
            <a:r>
              <a:rPr lang="en-US" baseline="-25000" dirty="0">
                <a:latin typeface="Times New Roman" panose="02020603050405020304" pitchFamily="18" charset="0"/>
                <a:cs typeface="Times New Roman" panose="02020603050405020304" pitchFamily="18" charset="0"/>
              </a:rPr>
              <a:t>N</a:t>
            </a:r>
            <a:r>
              <a:rPr lang="en-US" dirty="0">
                <a:latin typeface="Times New Roman" panose="02020603050405020304" pitchFamily="18" charset="0"/>
                <a:cs typeface="Times New Roman" panose="02020603050405020304" pitchFamily="18" charset="0"/>
              </a:rPr>
              <a:t>1 or S</a:t>
            </a:r>
            <a:r>
              <a:rPr lang="en-US" baseline="-25000" dirty="0">
                <a:latin typeface="Times New Roman" panose="02020603050405020304" pitchFamily="18" charset="0"/>
                <a:cs typeface="Times New Roman" panose="02020603050405020304" pitchFamily="18" charset="0"/>
              </a:rPr>
              <a:t>N</a:t>
            </a:r>
            <a:r>
              <a:rPr lang="en-US" dirty="0">
                <a:latin typeface="Times New Roman" panose="02020603050405020304" pitchFamily="18" charset="0"/>
                <a:cs typeface="Times New Roman" panose="02020603050405020304" pitchFamily="18" charset="0"/>
              </a:rPr>
              <a:t>2 mechanism is operating. </a:t>
            </a:r>
          </a:p>
          <a:p>
            <a:pPr algn="just"/>
            <a:endParaRPr lang="en-US" dirty="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2"/>
          </p:nvPr>
        </p:nvSpPr>
        <p:spPr/>
        <p:txBody>
          <a:bodyPr/>
          <a:lstStyle/>
          <a:p>
            <a:fld id="{E97799C9-84D9-46D2-A11E-BCF8A720529D}" type="slidenum">
              <a:rPr lang="en-US" smtClean="0"/>
              <a:t>21</a:t>
            </a:fld>
            <a:endParaRPr lang="en-US" dirty="0"/>
          </a:p>
        </p:txBody>
      </p:sp>
    </p:spTree>
    <p:extLst>
      <p:ext uri="{BB962C8B-B14F-4D97-AF65-F5344CB8AC3E}">
        <p14:creationId xmlns:p14="http://schemas.microsoft.com/office/powerpoint/2010/main" val="2830169828"/>
      </p:ext>
    </p:extLst>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p:txBody>
          <a:bodyPr>
            <a:normAutofit fontScale="92500"/>
          </a:bodyPr>
          <a:lstStyle/>
          <a:p>
            <a:pPr marL="0" indent="0" algn="just">
              <a:buNone/>
            </a:pPr>
            <a:r>
              <a:rPr lang="en-US" dirty="0">
                <a:latin typeface="Times New Roman" panose="02020603050405020304" pitchFamily="18" charset="0"/>
                <a:cs typeface="Times New Roman" panose="02020603050405020304" pitchFamily="18" charset="0"/>
              </a:rPr>
              <a:t>To assist in interpretation of the bridged structures, the bond representing the bridging electron pair is darkened in a corresponding classical structure. Not surprisingly, the borderline between classical and bridged structures is blurred.</a:t>
            </a:r>
          </a:p>
          <a:p>
            <a:pPr algn="just"/>
            <a:endParaRPr lang="en-US" dirty="0">
              <a:latin typeface="Times New Roman" panose="02020603050405020304" pitchFamily="18" charset="0"/>
              <a:cs typeface="Times New Roman" panose="02020603050405020304" pitchFamily="18" charset="0"/>
            </a:endParaRPr>
          </a:p>
          <a:p>
            <a:pPr marL="0" indent="0" algn="just">
              <a:buNone/>
            </a:pPr>
            <a:r>
              <a:rPr lang="en-US" dirty="0">
                <a:latin typeface="Times New Roman" panose="02020603050405020304" pitchFamily="18" charset="0"/>
                <a:cs typeface="Times New Roman" panose="02020603050405020304" pitchFamily="18" charset="0"/>
              </a:rPr>
              <a:t>There are two fundamental factors that prevent an absolute division: (1) The energies of the two (or more) possible structures may be so close as to prevent a clear distinction as to stability. (2) The molecule may adopt a geometry that is intermediate between a classical geometry and a symmetrical bridged structure. </a:t>
            </a:r>
          </a:p>
          <a:p>
            <a:endParaRPr lang="en-US" dirty="0"/>
          </a:p>
        </p:txBody>
      </p:sp>
      <p:sp>
        <p:nvSpPr>
          <p:cNvPr id="4" name="Slide Number Placeholder 3"/>
          <p:cNvSpPr>
            <a:spLocks noGrp="1"/>
          </p:cNvSpPr>
          <p:nvPr>
            <p:ph type="sldNum" sz="quarter" idx="12"/>
          </p:nvPr>
        </p:nvSpPr>
        <p:spPr/>
        <p:txBody>
          <a:bodyPr/>
          <a:lstStyle/>
          <a:p>
            <a:fld id="{E97799C9-84D9-46D2-A11E-BCF8A720529D}" type="slidenum">
              <a:rPr lang="en-US" smtClean="0"/>
              <a:t>210</a:t>
            </a:fld>
            <a:endParaRPr lang="en-US" dirty="0"/>
          </a:p>
        </p:txBody>
      </p:sp>
    </p:spTree>
    <p:extLst>
      <p:ext uri="{BB962C8B-B14F-4D97-AF65-F5344CB8AC3E}">
        <p14:creationId xmlns:p14="http://schemas.microsoft.com/office/powerpoint/2010/main" val="4083141098"/>
      </p:ext>
    </p:extLst>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784167" y="2403606"/>
            <a:ext cx="10623665" cy="3855878"/>
          </a:xfrm>
        </p:spPr>
        <p:txBody>
          <a:bodyPr>
            <a:normAutofit fontScale="85000" lnSpcReduction="20000"/>
          </a:bodyPr>
          <a:lstStyle/>
          <a:p>
            <a:pPr algn="just"/>
            <a:r>
              <a:rPr lang="en-US" sz="2600" dirty="0">
                <a:latin typeface="Times New Roman" panose="02020603050405020304" pitchFamily="18" charset="0"/>
                <a:cs typeface="Times New Roman" panose="02020603050405020304" pitchFamily="18" charset="0"/>
              </a:rPr>
              <a:t>Computational studies (MP2/6-311G∗∗) have been carried out on several </a:t>
            </a:r>
            <a:r>
              <a:rPr lang="en-US" sz="2600" dirty="0" err="1">
                <a:latin typeface="Times New Roman" panose="02020603050405020304" pitchFamily="18" charset="0"/>
                <a:cs typeface="Times New Roman" panose="02020603050405020304" pitchFamily="18" charset="0"/>
              </a:rPr>
              <a:t>nonclassical</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carbocations</a:t>
            </a:r>
            <a:r>
              <a:rPr lang="en-US" sz="2600" dirty="0">
                <a:latin typeface="Times New Roman" panose="02020603050405020304" pitchFamily="18" charset="0"/>
                <a:cs typeface="Times New Roman" panose="02020603050405020304" pitchFamily="18" charset="0"/>
              </a:rPr>
              <a:t>. The results show structural features similar to the </a:t>
            </a:r>
            <a:r>
              <a:rPr lang="en-US" sz="2600" dirty="0" err="1">
                <a:latin typeface="Times New Roman" panose="02020603050405020304" pitchFamily="18" charset="0"/>
                <a:cs typeface="Times New Roman" panose="02020603050405020304" pitchFamily="18" charset="0"/>
              </a:rPr>
              <a:t>norbornyl</a:t>
            </a:r>
            <a:r>
              <a:rPr lang="en-US" sz="2600" dirty="0">
                <a:latin typeface="Times New Roman" panose="02020603050405020304" pitchFamily="18" charset="0"/>
                <a:cs typeface="Times New Roman" panose="02020603050405020304" pitchFamily="18" charset="0"/>
              </a:rPr>
              <a:t> cation, with relatively long ∼ </a:t>
            </a:r>
            <a:r>
              <a:rPr lang="en-US" sz="2600" dirty="0" smtClean="0">
                <a:latin typeface="Times New Roman" panose="02020603050405020304" pitchFamily="18" charset="0"/>
                <a:cs typeface="Times New Roman" panose="02020603050405020304" pitchFamily="18" charset="0"/>
              </a:rPr>
              <a:t>1.8 Å </a:t>
            </a:r>
            <a:r>
              <a:rPr lang="en-US" sz="2600" dirty="0">
                <a:latin typeface="Times New Roman" panose="02020603050405020304" pitchFamily="18" charset="0"/>
                <a:cs typeface="Times New Roman" panose="02020603050405020304" pitchFamily="18" charset="0"/>
              </a:rPr>
              <a:t>bonds to the bridging carbon and a much shorter (</a:t>
            </a:r>
            <a:r>
              <a:rPr lang="en-US" sz="2600" dirty="0" smtClean="0">
                <a:latin typeface="Times New Roman" panose="02020603050405020304" pitchFamily="18" charset="0"/>
                <a:cs typeface="Times New Roman" panose="02020603050405020304" pitchFamily="18" charset="0"/>
              </a:rPr>
              <a:t>1.39 Å</a:t>
            </a:r>
            <a:r>
              <a:rPr lang="en-US" sz="2600" dirty="0">
                <a:latin typeface="Times New Roman" panose="02020603050405020304" pitchFamily="18" charset="0"/>
                <a:cs typeface="Times New Roman" panose="02020603050405020304" pitchFamily="18" charset="0"/>
              </a:rPr>
              <a:t>) bond between the bridged carbons. </a:t>
            </a:r>
            <a:endParaRPr lang="en-US" sz="2600" dirty="0" smtClean="0">
              <a:latin typeface="Times New Roman" panose="02020603050405020304" pitchFamily="18" charset="0"/>
              <a:cs typeface="Times New Roman" panose="02020603050405020304" pitchFamily="18" charset="0"/>
            </a:endParaRPr>
          </a:p>
          <a:p>
            <a:pPr algn="just"/>
            <a:endParaRPr lang="en-US" sz="2600" dirty="0">
              <a:latin typeface="Times New Roman" panose="02020603050405020304" pitchFamily="18" charset="0"/>
              <a:cs typeface="Times New Roman" panose="02020603050405020304" pitchFamily="18" charset="0"/>
            </a:endParaRPr>
          </a:p>
          <a:p>
            <a:pPr algn="just"/>
            <a:r>
              <a:rPr lang="en-US" sz="2600" dirty="0" smtClean="0">
                <a:latin typeface="Times New Roman" panose="02020603050405020304" pitchFamily="18" charset="0"/>
                <a:cs typeface="Times New Roman" panose="02020603050405020304" pitchFamily="18" charset="0"/>
              </a:rPr>
              <a:t>The </a:t>
            </a:r>
            <a:r>
              <a:rPr lang="en-US" sz="2600" dirty="0">
                <a:latin typeface="Times New Roman" panose="02020603050405020304" pitchFamily="18" charset="0"/>
                <a:cs typeface="Times New Roman" panose="02020603050405020304" pitchFamily="18" charset="0"/>
              </a:rPr>
              <a:t>bond path from the bridging carbon is directed between the two bridged carbons, with a bond order of ∼ </a:t>
            </a:r>
            <a:r>
              <a:rPr lang="en-US" sz="2600" dirty="0" smtClean="0">
                <a:latin typeface="Times New Roman" panose="02020603050405020304" pitchFamily="18" charset="0"/>
                <a:cs typeface="Times New Roman" panose="02020603050405020304" pitchFamily="18" charset="0"/>
              </a:rPr>
              <a:t>0.48</a:t>
            </a:r>
            <a:r>
              <a:rPr lang="en-US" sz="2600" dirty="0">
                <a:latin typeface="Times New Roman" panose="02020603050405020304" pitchFamily="18" charset="0"/>
                <a:cs typeface="Times New Roman" panose="02020603050405020304" pitchFamily="18" charset="0"/>
              </a:rPr>
              <a:t>, whereas the bridged bond order is ∼ </a:t>
            </a:r>
            <a:r>
              <a:rPr lang="en-US" sz="2600" dirty="0" smtClean="0">
                <a:latin typeface="Times New Roman" panose="02020603050405020304" pitchFamily="18" charset="0"/>
                <a:cs typeface="Times New Roman" panose="02020603050405020304" pitchFamily="18" charset="0"/>
              </a:rPr>
              <a:t>1.2</a:t>
            </a:r>
            <a:r>
              <a:rPr lang="en-US" sz="2600" dirty="0">
                <a:latin typeface="Times New Roman" panose="02020603050405020304" pitchFamily="18" charset="0"/>
                <a:cs typeface="Times New Roman" panose="02020603050405020304" pitchFamily="18" charset="0"/>
              </a:rPr>
              <a:t>. </a:t>
            </a:r>
            <a:endParaRPr lang="en-US" sz="2600" dirty="0" smtClean="0">
              <a:latin typeface="Times New Roman" panose="02020603050405020304" pitchFamily="18" charset="0"/>
              <a:cs typeface="Times New Roman" panose="02020603050405020304" pitchFamily="18" charset="0"/>
            </a:endParaRPr>
          </a:p>
          <a:p>
            <a:pPr algn="just"/>
            <a:endParaRPr lang="en-US" sz="2600" dirty="0">
              <a:latin typeface="Times New Roman" panose="02020603050405020304" pitchFamily="18" charset="0"/>
              <a:cs typeface="Times New Roman" panose="02020603050405020304" pitchFamily="18" charset="0"/>
            </a:endParaRPr>
          </a:p>
          <a:p>
            <a:pPr algn="just"/>
            <a:r>
              <a:rPr lang="en-US" sz="2600" dirty="0" smtClean="0">
                <a:latin typeface="Times New Roman" panose="02020603050405020304" pitchFamily="18" charset="0"/>
                <a:cs typeface="Times New Roman" panose="02020603050405020304" pitchFamily="18" charset="0"/>
              </a:rPr>
              <a:t>The </a:t>
            </a:r>
            <a:r>
              <a:rPr lang="en-US" sz="2600" dirty="0">
                <a:latin typeface="Times New Roman" panose="02020603050405020304" pitchFamily="18" charset="0"/>
                <a:cs typeface="Times New Roman" panose="02020603050405020304" pitchFamily="18" charset="0"/>
              </a:rPr>
              <a:t>C</a:t>
            </a:r>
            <a:r>
              <a:rPr lang="en-US" sz="2600" baseline="-25000" dirty="0">
                <a:latin typeface="Times New Roman" panose="02020603050405020304" pitchFamily="18" charset="0"/>
                <a:cs typeface="Times New Roman" panose="02020603050405020304" pitchFamily="18" charset="0"/>
              </a:rPr>
              <a:t>4</a:t>
            </a:r>
            <a:r>
              <a:rPr lang="en-US" sz="2600" dirty="0">
                <a:latin typeface="Times New Roman" panose="02020603050405020304" pitchFamily="18" charset="0"/>
                <a:cs typeface="Times New Roman" panose="02020603050405020304" pitchFamily="18" charset="0"/>
              </a:rPr>
              <a:t>H</a:t>
            </a:r>
            <a:r>
              <a:rPr lang="en-US" sz="2600" baseline="-25000" dirty="0">
                <a:latin typeface="Times New Roman" panose="02020603050405020304" pitchFamily="18" charset="0"/>
                <a:cs typeface="Times New Roman" panose="02020603050405020304" pitchFamily="18" charset="0"/>
              </a:rPr>
              <a:t>7</a:t>
            </a:r>
            <a:r>
              <a:rPr lang="en-US" sz="2600" baseline="30000" dirty="0">
                <a:latin typeface="Times New Roman" panose="02020603050405020304" pitchFamily="18" charset="0"/>
                <a:cs typeface="Times New Roman" panose="02020603050405020304" pitchFamily="18" charset="0"/>
              </a:rPr>
              <a:t>+</a:t>
            </a:r>
            <a:r>
              <a:rPr lang="en-US" sz="2600" dirty="0">
                <a:latin typeface="Times New Roman" panose="02020603050405020304" pitchFamily="18" charset="0"/>
                <a:cs typeface="Times New Roman" panose="02020603050405020304" pitchFamily="18" charset="0"/>
              </a:rPr>
              <a:t> cation shown as the first entry in Scheme 4.5 is a particularly interesting case. It can be described as a bridged structure that is isomeric with </a:t>
            </a:r>
            <a:r>
              <a:rPr lang="en-US" sz="2600" dirty="0" err="1">
                <a:latin typeface="Times New Roman" panose="02020603050405020304" pitchFamily="18" charset="0"/>
                <a:cs typeface="Times New Roman" panose="02020603050405020304" pitchFamily="18" charset="0"/>
              </a:rPr>
              <a:t>cyclopropylmethyl</a:t>
            </a:r>
            <a:r>
              <a:rPr lang="en-US" sz="2600" dirty="0">
                <a:latin typeface="Times New Roman" panose="02020603050405020304" pitchFamily="18" charset="0"/>
                <a:cs typeface="Times New Roman" panose="02020603050405020304" pitchFamily="18" charset="0"/>
              </a:rPr>
              <a:t> and </a:t>
            </a:r>
            <a:r>
              <a:rPr lang="en-US" sz="2600" dirty="0" err="1">
                <a:latin typeface="Times New Roman" panose="02020603050405020304" pitchFamily="18" charset="0"/>
                <a:cs typeface="Times New Roman" panose="02020603050405020304" pitchFamily="18" charset="0"/>
              </a:rPr>
              <a:t>cyclobutyl</a:t>
            </a:r>
            <a:r>
              <a:rPr lang="en-US" sz="2600" dirty="0">
                <a:latin typeface="Times New Roman" panose="02020603050405020304" pitchFamily="18" charset="0"/>
                <a:cs typeface="Times New Roman" panose="02020603050405020304" pitchFamily="18" charset="0"/>
              </a:rPr>
              <a:t> ions</a:t>
            </a:r>
            <a:r>
              <a:rPr lang="en-US" sz="2600" dirty="0" smtClean="0">
                <a:latin typeface="Times New Roman" panose="02020603050405020304" pitchFamily="18" charset="0"/>
                <a:cs typeface="Times New Roman" panose="02020603050405020304" pitchFamily="18" charset="0"/>
              </a:rPr>
              <a:t>.</a:t>
            </a:r>
          </a:p>
          <a:p>
            <a:pPr algn="just"/>
            <a:endParaRPr lang="en-US" sz="2600" dirty="0">
              <a:latin typeface="Times New Roman" panose="02020603050405020304" pitchFamily="18" charset="0"/>
              <a:cs typeface="Times New Roman" panose="02020603050405020304" pitchFamily="18" charset="0"/>
            </a:endParaRPr>
          </a:p>
          <a:p>
            <a:endParaRPr lang="en-US" dirty="0"/>
          </a:p>
        </p:txBody>
      </p:sp>
      <p:pic>
        <p:nvPicPr>
          <p:cNvPr id="4" name="Picture 3"/>
          <p:cNvPicPr>
            <a:picLocks noChangeAspect="1"/>
          </p:cNvPicPr>
          <p:nvPr/>
        </p:nvPicPr>
        <p:blipFill>
          <a:blip r:embed="rId2"/>
          <a:stretch>
            <a:fillRect/>
          </a:stretch>
        </p:blipFill>
        <p:spPr>
          <a:xfrm>
            <a:off x="2741854" y="822961"/>
            <a:ext cx="6711064" cy="1546166"/>
          </a:xfrm>
          <a:prstGeom prst="rect">
            <a:avLst/>
          </a:prstGeom>
        </p:spPr>
      </p:pic>
      <p:sp>
        <p:nvSpPr>
          <p:cNvPr id="5" name="Slide Number Placeholder 4"/>
          <p:cNvSpPr>
            <a:spLocks noGrp="1"/>
          </p:cNvSpPr>
          <p:nvPr>
            <p:ph type="sldNum" sz="quarter" idx="12"/>
          </p:nvPr>
        </p:nvSpPr>
        <p:spPr/>
        <p:txBody>
          <a:bodyPr/>
          <a:lstStyle/>
          <a:p>
            <a:fld id="{E97799C9-84D9-46D2-A11E-BCF8A720529D}" type="slidenum">
              <a:rPr lang="en-US" smtClean="0"/>
              <a:t>211</a:t>
            </a:fld>
            <a:endParaRPr lang="en-US" dirty="0"/>
          </a:p>
        </p:txBody>
      </p:sp>
    </p:spTree>
    <p:extLst>
      <p:ext uri="{BB962C8B-B14F-4D97-AF65-F5344CB8AC3E}">
        <p14:creationId xmlns:p14="http://schemas.microsoft.com/office/powerpoint/2010/main" val="1711322764"/>
      </p:ext>
    </p:extLst>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81148" y="2556932"/>
            <a:ext cx="10415847" cy="3318936"/>
          </a:xfrm>
        </p:spPr>
        <p:txBody>
          <a:bodyPr>
            <a:normAutofit fontScale="85000" lnSpcReduction="20000"/>
          </a:bodyPr>
          <a:lstStyle/>
          <a:p>
            <a:r>
              <a:rPr lang="en-US" dirty="0">
                <a:latin typeface="Times New Roman" panose="02020603050405020304" pitchFamily="18" charset="0"/>
                <a:cs typeface="Times New Roman" panose="02020603050405020304" pitchFamily="18" charset="0"/>
              </a:rPr>
              <a:t>NMR studies show that all three methylene groups are equivalent, but the </a:t>
            </a:r>
            <a:r>
              <a:rPr lang="en-US" i="1" dirty="0" err="1">
                <a:latin typeface="Times New Roman" panose="02020603050405020304" pitchFamily="18" charset="0"/>
                <a:cs typeface="Times New Roman" panose="02020603050405020304" pitchFamily="18" charset="0"/>
              </a:rPr>
              <a:t>exo</a:t>
            </a:r>
            <a:r>
              <a:rPr lang="en-US" i="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and </a:t>
            </a:r>
            <a:r>
              <a:rPr lang="en-US" i="1" dirty="0">
                <a:latin typeface="Times New Roman" panose="02020603050405020304" pitchFamily="18" charset="0"/>
                <a:cs typeface="Times New Roman" panose="02020603050405020304" pitchFamily="18" charset="0"/>
              </a:rPr>
              <a:t>endo </a:t>
            </a:r>
            <a:r>
              <a:rPr lang="en-US" dirty="0">
                <a:latin typeface="Times New Roman" panose="02020603050405020304" pitchFamily="18" charset="0"/>
                <a:cs typeface="Times New Roman" panose="02020603050405020304" pitchFamily="18" charset="0"/>
              </a:rPr>
              <a:t>sets of hydrogen do not exchange. The barrier for exchange among the three CH</a:t>
            </a:r>
            <a:r>
              <a:rPr lang="en-US" baseline="-25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 groups is &lt; 2 kcal. MO calculations </a:t>
            </a:r>
            <a:r>
              <a:rPr lang="en-US" dirty="0" smtClean="0">
                <a:latin typeface="Times New Roman" panose="02020603050405020304" pitchFamily="18" charset="0"/>
                <a:cs typeface="Times New Roman" panose="02020603050405020304" pitchFamily="18" charset="0"/>
              </a:rPr>
              <a:t>indicate </a:t>
            </a:r>
            <a:r>
              <a:rPr lang="en-US" dirty="0">
                <a:latin typeface="Times New Roman" panose="02020603050405020304" pitchFamily="18" charset="0"/>
                <a:cs typeface="Times New Roman" panose="02020603050405020304" pitchFamily="18" charset="0"/>
              </a:rPr>
              <a:t>that both the </a:t>
            </a:r>
            <a:r>
              <a:rPr lang="en-US" dirty="0" err="1">
                <a:latin typeface="Times New Roman" panose="02020603050405020304" pitchFamily="18" charset="0"/>
                <a:cs typeface="Times New Roman" panose="02020603050405020304" pitchFamily="18" charset="0"/>
              </a:rPr>
              <a:t>cyclopropylmethyl</a:t>
            </a:r>
            <a:r>
              <a:rPr lang="en-US" dirty="0">
                <a:latin typeface="Times New Roman" panose="02020603050405020304" pitchFamily="18" charset="0"/>
                <a:cs typeface="Times New Roman" panose="02020603050405020304" pitchFamily="18" charset="0"/>
              </a:rPr>
              <a:t> and the bridged (</a:t>
            </a:r>
            <a:r>
              <a:rPr lang="en-US" dirty="0" err="1">
                <a:latin typeface="Times New Roman" panose="02020603050405020304" pitchFamily="18" charset="0"/>
                <a:cs typeface="Times New Roman" panose="02020603050405020304" pitchFamily="18" charset="0"/>
              </a:rPr>
              <a:t>bicyclobutonium</a:t>
            </a:r>
            <a:r>
              <a:rPr lang="en-US" dirty="0">
                <a:latin typeface="Times New Roman" panose="02020603050405020304" pitchFamily="18" charset="0"/>
                <a:cs typeface="Times New Roman" panose="02020603050405020304" pitchFamily="18" charset="0"/>
              </a:rPr>
              <a:t>) cations are energy minima, differing by only 0.26 kcal. </a:t>
            </a:r>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secondary </a:t>
            </a:r>
            <a:r>
              <a:rPr lang="en-US" dirty="0" err="1">
                <a:latin typeface="Times New Roman" panose="02020603050405020304" pitchFamily="18" charset="0"/>
                <a:cs typeface="Times New Roman" panose="02020603050405020304" pitchFamily="18" charset="0"/>
              </a:rPr>
              <a:t>cyclobutyl</a:t>
            </a:r>
            <a:r>
              <a:rPr lang="en-US" dirty="0">
                <a:latin typeface="Times New Roman" panose="02020603050405020304" pitchFamily="18" charset="0"/>
                <a:cs typeface="Times New Roman" panose="02020603050405020304" pitchFamily="18" charset="0"/>
              </a:rPr>
              <a:t> cation is about 12 kcal higher in energy. The bridged structure is a tetracyclic cation in which each of the methylene groups is </a:t>
            </a:r>
            <a:r>
              <a:rPr lang="en-US" dirty="0" err="1">
                <a:latin typeface="Times New Roman" panose="02020603050405020304" pitchFamily="18" charset="0"/>
                <a:cs typeface="Times New Roman" panose="02020603050405020304" pitchFamily="18" charset="0"/>
              </a:rPr>
              <a:t>pentacoordinate</a:t>
            </a:r>
            <a:r>
              <a:rPr lang="en-US" dirty="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To </a:t>
            </a:r>
            <a:r>
              <a:rPr lang="en-US" dirty="0">
                <a:latin typeface="Times New Roman" panose="02020603050405020304" pitchFamily="18" charset="0"/>
                <a:cs typeface="Times New Roman" panose="02020603050405020304" pitchFamily="18" charset="0"/>
              </a:rPr>
              <a:t>summarize, bridged structures are readily attainable intermediates or transition structures for many cations and are intimately involved in rearrangement processes.</a:t>
            </a:r>
          </a:p>
          <a:p>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2"/>
          </p:nvPr>
        </p:nvSpPr>
        <p:spPr/>
        <p:txBody>
          <a:bodyPr/>
          <a:lstStyle/>
          <a:p>
            <a:fld id="{E97799C9-84D9-46D2-A11E-BCF8A720529D}" type="slidenum">
              <a:rPr lang="en-US" smtClean="0"/>
              <a:t>212</a:t>
            </a:fld>
            <a:endParaRPr lang="en-US" dirty="0"/>
          </a:p>
        </p:txBody>
      </p:sp>
    </p:spTree>
    <p:extLst>
      <p:ext uri="{BB962C8B-B14F-4D97-AF65-F5344CB8AC3E}">
        <p14:creationId xmlns:p14="http://schemas.microsoft.com/office/powerpoint/2010/main" val="545017733"/>
      </p:ext>
    </p:extLst>
  </p:cSld>
  <p:clrMapOvr>
    <a:masterClrMapping/>
  </p:clrMapOvr>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9708" y="2423927"/>
            <a:ext cx="10557164" cy="3760741"/>
          </a:xfrm>
        </p:spPr>
        <p:txBody>
          <a:bodyPr>
            <a:normAutofit fontScale="92500" lnSpcReduction="10000"/>
          </a:bodyPr>
          <a:lstStyle/>
          <a:p>
            <a:pPr marL="0" indent="0" algn="just">
              <a:buNone/>
            </a:pPr>
            <a:r>
              <a:rPr lang="en-US" sz="2600" dirty="0" smtClean="0">
                <a:latin typeface="Times New Roman" panose="02020603050405020304" pitchFamily="18" charset="0"/>
                <a:cs typeface="Times New Roman" panose="02020603050405020304" pitchFamily="18" charset="0"/>
              </a:rPr>
              <a:t>In </a:t>
            </a:r>
            <a:r>
              <a:rPr lang="en-US" sz="2600" dirty="0">
                <a:latin typeface="Times New Roman" panose="02020603050405020304" pitchFamily="18" charset="0"/>
                <a:cs typeface="Times New Roman" panose="02020603050405020304" pitchFamily="18" charset="0"/>
              </a:rPr>
              <a:t>some cases, such as the </a:t>
            </a:r>
            <a:r>
              <a:rPr lang="en-US" sz="2600" dirty="0" err="1">
                <a:latin typeface="Times New Roman" panose="02020603050405020304" pitchFamily="18" charset="0"/>
                <a:cs typeface="Times New Roman" panose="02020603050405020304" pitchFamily="18" charset="0"/>
              </a:rPr>
              <a:t>norbornyl</a:t>
            </a:r>
            <a:r>
              <a:rPr lang="en-US" sz="2600" dirty="0">
                <a:latin typeface="Times New Roman" panose="02020603050405020304" pitchFamily="18" charset="0"/>
                <a:cs typeface="Times New Roman" panose="02020603050405020304" pitchFamily="18" charset="0"/>
              </a:rPr>
              <a:t> cation, the bridged structure is the </a:t>
            </a:r>
            <a:r>
              <a:rPr lang="en-US" sz="2600" dirty="0" smtClean="0">
                <a:latin typeface="Times New Roman" panose="02020603050405020304" pitchFamily="18" charset="0"/>
                <a:cs typeface="Times New Roman" panose="02020603050405020304" pitchFamily="18" charset="0"/>
              </a:rPr>
              <a:t>most stable </a:t>
            </a:r>
            <a:r>
              <a:rPr lang="en-US" sz="2600" dirty="0">
                <a:latin typeface="Times New Roman" panose="02020603050405020304" pitchFamily="18" charset="0"/>
                <a:cs typeface="Times New Roman" panose="02020603050405020304" pitchFamily="18" charset="0"/>
              </a:rPr>
              <a:t>one. </a:t>
            </a:r>
            <a:endParaRPr lang="en-US" sz="2600" dirty="0" smtClean="0">
              <a:latin typeface="Times New Roman" panose="02020603050405020304" pitchFamily="18" charset="0"/>
              <a:cs typeface="Times New Roman" panose="02020603050405020304" pitchFamily="18" charset="0"/>
            </a:endParaRPr>
          </a:p>
          <a:p>
            <a:pPr marL="0" indent="0" algn="just">
              <a:buNone/>
            </a:pPr>
            <a:endParaRPr lang="en-US" sz="2600" dirty="0" smtClean="0">
              <a:latin typeface="Times New Roman" panose="02020603050405020304" pitchFamily="18" charset="0"/>
              <a:cs typeface="Times New Roman" panose="02020603050405020304" pitchFamily="18" charset="0"/>
            </a:endParaRPr>
          </a:p>
          <a:p>
            <a:pPr marL="0" indent="0" algn="just">
              <a:buNone/>
            </a:pPr>
            <a:r>
              <a:rPr lang="en-US" sz="2600" dirty="0" smtClean="0">
                <a:latin typeface="Times New Roman" panose="02020603050405020304" pitchFamily="18" charset="0"/>
                <a:cs typeface="Times New Roman" panose="02020603050405020304" pitchFamily="18" charset="0"/>
              </a:rPr>
              <a:t>As </a:t>
            </a:r>
            <a:r>
              <a:rPr lang="en-US" sz="2600" dirty="0">
                <a:latin typeface="Times New Roman" panose="02020603050405020304" pitchFamily="18" charset="0"/>
                <a:cs typeface="Times New Roman" panose="02020603050405020304" pitchFamily="18" charset="0"/>
              </a:rPr>
              <a:t>a broad generalization, tertiary cations are nearly always </a:t>
            </a:r>
            <a:r>
              <a:rPr lang="en-US" sz="2600" dirty="0" smtClean="0">
                <a:latin typeface="Times New Roman" panose="02020603050405020304" pitchFamily="18" charset="0"/>
                <a:cs typeface="Times New Roman" panose="02020603050405020304" pitchFamily="18" charset="0"/>
              </a:rPr>
              <a:t>more stable </a:t>
            </a:r>
            <a:r>
              <a:rPr lang="en-US" sz="2600" dirty="0">
                <a:latin typeface="Times New Roman" panose="02020603050405020304" pitchFamily="18" charset="0"/>
                <a:cs typeface="Times New Roman" panose="02020603050405020304" pitchFamily="18" charset="0"/>
              </a:rPr>
              <a:t>than related bridged ions and therefore have classical structures</a:t>
            </a:r>
            <a:r>
              <a:rPr lang="en-US" sz="2600" dirty="0" smtClean="0">
                <a:latin typeface="Times New Roman" panose="02020603050405020304" pitchFamily="18" charset="0"/>
                <a:cs typeface="Times New Roman" panose="02020603050405020304" pitchFamily="18" charset="0"/>
              </a:rPr>
              <a:t>.</a:t>
            </a:r>
          </a:p>
          <a:p>
            <a:pPr marL="0" indent="0" algn="just">
              <a:buNone/>
            </a:pPr>
            <a:r>
              <a:rPr lang="en-US" sz="2600" dirty="0" smtClean="0">
                <a:latin typeface="Times New Roman" panose="02020603050405020304" pitchFamily="18" charset="0"/>
                <a:cs typeface="Times New Roman" panose="02020603050405020304" pitchFamily="18" charset="0"/>
              </a:rPr>
              <a:t> </a:t>
            </a:r>
          </a:p>
          <a:p>
            <a:pPr marL="0" indent="0" algn="just">
              <a:buNone/>
            </a:pPr>
            <a:r>
              <a:rPr lang="en-US" sz="2600" dirty="0" smtClean="0">
                <a:latin typeface="Times New Roman" panose="02020603050405020304" pitchFamily="18" charset="0"/>
                <a:cs typeface="Times New Roman" panose="02020603050405020304" pitchFamily="18" charset="0"/>
              </a:rPr>
              <a:t>Primary </a:t>
            </a:r>
            <a:r>
              <a:rPr lang="en-US" sz="2600" dirty="0" err="1" smtClean="0">
                <a:latin typeface="Times New Roman" panose="02020603050405020304" pitchFamily="18" charset="0"/>
                <a:cs typeface="Times New Roman" panose="02020603050405020304" pitchFamily="18" charset="0"/>
              </a:rPr>
              <a:t>carbocations</a:t>
            </a:r>
            <a:r>
              <a:rPr lang="en-US" sz="2600" dirty="0" smtClean="0">
                <a:latin typeface="Times New Roman" panose="02020603050405020304" pitchFamily="18" charset="0"/>
                <a:cs typeface="Times New Roman" panose="02020603050405020304" pitchFamily="18" charset="0"/>
              </a:rPr>
              <a:t> </a:t>
            </a:r>
            <a:r>
              <a:rPr lang="en-US" sz="2600" dirty="0">
                <a:latin typeface="Times New Roman" panose="02020603050405020304" pitchFamily="18" charset="0"/>
                <a:cs typeface="Times New Roman" panose="02020603050405020304" pitchFamily="18" charset="0"/>
              </a:rPr>
              <a:t>can be expected to undergo rearrangement to more stable </a:t>
            </a:r>
            <a:r>
              <a:rPr lang="en-US" sz="2600" dirty="0" smtClean="0">
                <a:latin typeface="Times New Roman" panose="02020603050405020304" pitchFamily="18" charset="0"/>
                <a:cs typeface="Times New Roman" panose="02020603050405020304" pitchFamily="18" charset="0"/>
              </a:rPr>
              <a:t>secondary or </a:t>
            </a:r>
            <a:r>
              <a:rPr lang="en-US" sz="2600" dirty="0">
                <a:latin typeface="Times New Roman" panose="02020603050405020304" pitchFamily="18" charset="0"/>
                <a:cs typeface="Times New Roman" panose="02020603050405020304" pitchFamily="18" charset="0"/>
              </a:rPr>
              <a:t>tertiary ions, with bridged ions being likely transition structures (or intermediates</a:t>
            </a:r>
            <a:r>
              <a:rPr lang="en-US" sz="2600" dirty="0" smtClean="0">
                <a:latin typeface="Times New Roman" panose="02020603050405020304" pitchFamily="18" charset="0"/>
                <a:cs typeface="Times New Roman" panose="02020603050405020304" pitchFamily="18" charset="0"/>
              </a:rPr>
              <a:t>) on </a:t>
            </a:r>
            <a:r>
              <a:rPr lang="en-US" sz="2600" dirty="0">
                <a:latin typeface="Times New Roman" panose="02020603050405020304" pitchFamily="18" charset="0"/>
                <a:cs typeface="Times New Roman" panose="02020603050405020304" pitchFamily="18" charset="0"/>
              </a:rPr>
              <a:t>the rearrangement path. </a:t>
            </a:r>
            <a:endParaRPr lang="en-US" sz="2600" dirty="0" smtClean="0">
              <a:latin typeface="Times New Roman" panose="02020603050405020304" pitchFamily="18" charset="0"/>
              <a:cs typeface="Times New Roman" panose="02020603050405020304" pitchFamily="18" charset="0"/>
            </a:endParaRPr>
          </a:p>
          <a:p>
            <a:pPr algn="just"/>
            <a:endParaRPr lang="en-US" sz="2600" dirty="0" smtClean="0">
              <a:latin typeface="Times New Roman" panose="02020603050405020304" pitchFamily="18" charset="0"/>
              <a:cs typeface="Times New Roman" panose="02020603050405020304" pitchFamily="18" charset="0"/>
            </a:endParaRPr>
          </a:p>
          <a:p>
            <a:pPr algn="just"/>
            <a:endParaRPr lang="en-US" sz="2600"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E97799C9-84D9-46D2-A11E-BCF8A720529D}" type="slidenum">
              <a:rPr lang="en-US" smtClean="0"/>
              <a:t>213</a:t>
            </a:fld>
            <a:endParaRPr lang="en-US" dirty="0"/>
          </a:p>
        </p:txBody>
      </p:sp>
    </p:spTree>
    <p:extLst>
      <p:ext uri="{BB962C8B-B14F-4D97-AF65-F5344CB8AC3E}">
        <p14:creationId xmlns:p14="http://schemas.microsoft.com/office/powerpoint/2010/main" val="2736641172"/>
      </p:ext>
    </p:extLst>
  </p:cSld>
  <p:clrMapOvr>
    <a:masterClrMapping/>
  </p:clrMapOvr>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pPr marL="0" indent="0" algn="just">
              <a:buNone/>
            </a:pPr>
            <a:r>
              <a:rPr lang="en-US" dirty="0">
                <a:latin typeface="Times New Roman" panose="02020603050405020304" pitchFamily="18" charset="0"/>
                <a:cs typeface="Times New Roman" panose="02020603050405020304" pitchFamily="18" charset="0"/>
              </a:rPr>
              <a:t>Recall that the </a:t>
            </a:r>
            <a:r>
              <a:rPr lang="en-US" dirty="0" err="1">
                <a:latin typeface="Times New Roman" panose="02020603050405020304" pitchFamily="18" charset="0"/>
                <a:cs typeface="Times New Roman" panose="02020603050405020304" pitchFamily="18" charset="0"/>
              </a:rPr>
              <a:t>ethylium</a:t>
            </a:r>
            <a:r>
              <a:rPr lang="en-US" dirty="0">
                <a:latin typeface="Times New Roman" panose="02020603050405020304" pitchFamily="18" charset="0"/>
                <a:cs typeface="Times New Roman" panose="02020603050405020304" pitchFamily="18" charset="0"/>
              </a:rPr>
              <a:t> ion, C</a:t>
            </a:r>
            <a:r>
              <a:rPr lang="en-US" baseline="-25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H</a:t>
            </a:r>
            <a:r>
              <a:rPr lang="en-US" baseline="-25000" dirty="0">
                <a:latin typeface="Times New Roman" panose="02020603050405020304" pitchFamily="18" charset="0"/>
                <a:cs typeface="Times New Roman" panose="02020603050405020304" pitchFamily="18" charset="0"/>
              </a:rPr>
              <a:t>5</a:t>
            </a:r>
            <a:r>
              <a:rPr lang="en-US" baseline="30000"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 is an </a:t>
            </a:r>
            <a:r>
              <a:rPr lang="en-US" dirty="0" smtClean="0">
                <a:latin typeface="Times New Roman" panose="02020603050405020304" pitchFamily="18" charset="0"/>
                <a:cs typeface="Times New Roman" panose="02020603050405020304" pitchFamily="18" charset="0"/>
              </a:rPr>
              <a:t>H-bridged </a:t>
            </a:r>
            <a:r>
              <a:rPr lang="en-US" dirty="0">
                <a:latin typeface="Times New Roman" panose="02020603050405020304" pitchFamily="18" charset="0"/>
                <a:cs typeface="Times New Roman" panose="02020603050405020304" pitchFamily="18" charset="0"/>
              </a:rPr>
              <a:t>structure in the gas phase. Unlike other primary </a:t>
            </a:r>
            <a:r>
              <a:rPr lang="en-US" dirty="0" err="1">
                <a:latin typeface="Times New Roman" panose="02020603050405020304" pitchFamily="18" charset="0"/>
                <a:cs typeface="Times New Roman" panose="02020603050405020304" pitchFamily="18" charset="0"/>
              </a:rPr>
              <a:t>carbocations</a:t>
            </a:r>
            <a:r>
              <a:rPr lang="en-US" dirty="0">
                <a:latin typeface="Times New Roman" panose="02020603050405020304" pitchFamily="18" charset="0"/>
                <a:cs typeface="Times New Roman" panose="02020603050405020304" pitchFamily="18" charset="0"/>
              </a:rPr>
              <a:t>, it cannot rearrange to a more stable secondary structures. The energy balance between classical secondary structures and bridged structures is close and depends on the individual system. </a:t>
            </a:r>
          </a:p>
          <a:p>
            <a:pPr algn="just"/>
            <a:endParaRPr lang="en-US" dirty="0">
              <a:latin typeface="Times New Roman" panose="02020603050405020304" pitchFamily="18" charset="0"/>
              <a:cs typeface="Times New Roman" panose="02020603050405020304" pitchFamily="18" charset="0"/>
            </a:endParaRPr>
          </a:p>
          <a:p>
            <a:pPr marL="0" indent="0" algn="just">
              <a:buNone/>
            </a:pPr>
            <a:r>
              <a:rPr lang="en-US" dirty="0">
                <a:latin typeface="Times New Roman" panose="02020603050405020304" pitchFamily="18" charset="0"/>
                <a:cs typeface="Times New Roman" panose="02020603050405020304" pitchFamily="18" charset="0"/>
              </a:rPr>
              <a:t>Bridged structures are most likely to be stable </a:t>
            </a:r>
            <a:r>
              <a:rPr lang="en-US" dirty="0" smtClean="0">
                <a:latin typeface="Times New Roman" panose="02020603050405020304" pitchFamily="18" charset="0"/>
                <a:cs typeface="Times New Roman" panose="02020603050405020304" pitchFamily="18" charset="0"/>
              </a:rPr>
              <a:t>where: </a:t>
            </a:r>
          </a:p>
          <a:p>
            <a:pPr marL="0" indent="0" algn="just">
              <a:buNone/>
            </a:pPr>
            <a:r>
              <a:rPr lang="en-US" dirty="0" smtClean="0">
                <a:latin typeface="Times New Roman" panose="02020603050405020304" pitchFamily="18" charset="0"/>
                <a:cs typeface="Times New Roman" panose="02020603050405020304" pitchFamily="18" charset="0"/>
              </a:rPr>
              <a:t>1- A </a:t>
            </a:r>
            <a:r>
              <a:rPr lang="en-US" dirty="0">
                <a:latin typeface="Times New Roman" panose="02020603050405020304" pitchFamily="18" charset="0"/>
                <a:cs typeface="Times New Roman" panose="02020603050405020304" pitchFamily="18" charset="0"/>
              </a:rPr>
              <a:t>strained bond can participate in </a:t>
            </a:r>
            <a:r>
              <a:rPr lang="en-US" dirty="0" smtClean="0">
                <a:latin typeface="Times New Roman" panose="02020603050405020304" pitchFamily="18" charset="0"/>
                <a:cs typeface="Times New Roman" panose="02020603050405020304" pitchFamily="18" charset="0"/>
              </a:rPr>
              <a:t>bridging. </a:t>
            </a:r>
          </a:p>
          <a:p>
            <a:pPr marL="0" indent="0" algn="just">
              <a:buNone/>
            </a:pPr>
            <a:r>
              <a:rPr lang="en-US" dirty="0" smtClean="0">
                <a:latin typeface="Times New Roman" panose="02020603050405020304" pitchFamily="18" charset="0"/>
                <a:cs typeface="Times New Roman" panose="02020603050405020304" pitchFamily="18" charset="0"/>
              </a:rPr>
              <a:t>2- Or </a:t>
            </a:r>
            <a:r>
              <a:rPr lang="en-US" dirty="0">
                <a:latin typeface="Times New Roman" panose="02020603050405020304" pitchFamily="18" charset="0"/>
                <a:cs typeface="Times New Roman" panose="02020603050405020304" pitchFamily="18" charset="0"/>
              </a:rPr>
              <a:t>where solvation of the positive charge is difficult. </a:t>
            </a:r>
            <a:endParaRPr lang="en-US" dirty="0" smtClean="0">
              <a:latin typeface="Times New Roman" panose="02020603050405020304" pitchFamily="18" charset="0"/>
              <a:cs typeface="Times New Roman" panose="02020603050405020304" pitchFamily="18" charset="0"/>
            </a:endParaRPr>
          </a:p>
          <a:p>
            <a:pPr marL="0" indent="0" algn="just">
              <a:buNone/>
            </a:pPr>
            <a:r>
              <a:rPr lang="en-US" dirty="0" smtClean="0">
                <a:latin typeface="Times New Roman" panose="02020603050405020304" pitchFamily="18" charset="0"/>
                <a:cs typeface="Times New Roman" panose="02020603050405020304" pitchFamily="18" charset="0"/>
              </a:rPr>
              <a:t>Because </a:t>
            </a:r>
            <a:r>
              <a:rPr lang="en-US" dirty="0">
                <a:latin typeface="Times New Roman" panose="02020603050405020304" pitchFamily="18" charset="0"/>
                <a:cs typeface="Times New Roman" panose="02020603050405020304" pitchFamily="18" charset="0"/>
              </a:rPr>
              <a:t>of poor solvation, bridged structures are particularly likely to be favored in </a:t>
            </a:r>
            <a:r>
              <a:rPr lang="en-US" dirty="0" err="1">
                <a:latin typeface="Times New Roman" panose="02020603050405020304" pitchFamily="18" charset="0"/>
                <a:cs typeface="Times New Roman" panose="02020603050405020304" pitchFamily="18" charset="0"/>
              </a:rPr>
              <a:t>superacid</a:t>
            </a:r>
            <a:r>
              <a:rPr lang="en-US" dirty="0">
                <a:latin typeface="Times New Roman" panose="02020603050405020304" pitchFamily="18" charset="0"/>
                <a:cs typeface="Times New Roman" panose="02020603050405020304" pitchFamily="18" charset="0"/>
              </a:rPr>
              <a:t> media and in the gas phase. In the cases examined so far, proximity to anions favors classical structures in relation to bridged structures.</a:t>
            </a:r>
          </a:p>
        </p:txBody>
      </p:sp>
      <p:sp>
        <p:nvSpPr>
          <p:cNvPr id="4" name="Slide Number Placeholder 3"/>
          <p:cNvSpPr>
            <a:spLocks noGrp="1"/>
          </p:cNvSpPr>
          <p:nvPr>
            <p:ph type="sldNum" sz="quarter" idx="12"/>
          </p:nvPr>
        </p:nvSpPr>
        <p:spPr/>
        <p:txBody>
          <a:bodyPr/>
          <a:lstStyle/>
          <a:p>
            <a:fld id="{E97799C9-84D9-46D2-A11E-BCF8A720529D}" type="slidenum">
              <a:rPr lang="en-US" smtClean="0"/>
              <a:t>214</a:t>
            </a:fld>
            <a:endParaRPr lang="en-US" dirty="0"/>
          </a:p>
        </p:txBody>
      </p:sp>
    </p:spTree>
    <p:extLst>
      <p:ext uri="{BB962C8B-B14F-4D97-AF65-F5344CB8AC3E}">
        <p14:creationId xmlns:p14="http://schemas.microsoft.com/office/powerpoint/2010/main" val="3197591859"/>
      </p:ext>
    </p:extLst>
  </p:cSld>
  <p:clrMapOvr>
    <a:masterClrMapping/>
  </p:clrMapOvr>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t>The Role </a:t>
            </a:r>
            <a:r>
              <a:rPr lang="en-US" sz="2800" b="1" dirty="0" smtClean="0"/>
              <a:t>of </a:t>
            </a:r>
            <a:r>
              <a:rPr lang="en-US" sz="2800" b="1" dirty="0" err="1" smtClean="0"/>
              <a:t>Carbocations</a:t>
            </a:r>
            <a:r>
              <a:rPr lang="en-US" sz="2800" b="1" dirty="0" smtClean="0"/>
              <a:t> </a:t>
            </a:r>
            <a:r>
              <a:rPr lang="en-US" sz="2800" b="1" dirty="0"/>
              <a:t>and </a:t>
            </a:r>
            <a:r>
              <a:rPr lang="en-US" sz="2800" b="1" dirty="0" err="1"/>
              <a:t>Carbonium</a:t>
            </a:r>
            <a:r>
              <a:rPr lang="en-US" sz="2800" b="1" dirty="0"/>
              <a:t> Ions in Petroleum</a:t>
            </a:r>
            <a:br>
              <a:rPr lang="en-US" sz="2800" b="1" dirty="0"/>
            </a:br>
            <a:r>
              <a:rPr lang="en-US" sz="2800" b="1" dirty="0"/>
              <a:t>Processing</a:t>
            </a:r>
            <a:endParaRPr lang="en-US" sz="2800" dirty="0"/>
          </a:p>
        </p:txBody>
      </p:sp>
      <p:sp>
        <p:nvSpPr>
          <p:cNvPr id="3" name="Content Placeholder 2"/>
          <p:cNvSpPr>
            <a:spLocks noGrp="1"/>
          </p:cNvSpPr>
          <p:nvPr>
            <p:ph idx="1"/>
          </p:nvPr>
        </p:nvSpPr>
        <p:spPr>
          <a:xfrm>
            <a:off x="829887" y="2415615"/>
            <a:ext cx="10532226" cy="4226253"/>
          </a:xfrm>
        </p:spPr>
        <p:txBody>
          <a:bodyPr>
            <a:normAutofit/>
          </a:bodyPr>
          <a:lstStyle/>
          <a:p>
            <a:pPr algn="just"/>
            <a:r>
              <a:rPr lang="en-US" sz="1700" dirty="0">
                <a:latin typeface="Times New Roman" panose="02020603050405020304" pitchFamily="18" charset="0"/>
                <a:cs typeface="Times New Roman" panose="02020603050405020304" pitchFamily="18" charset="0"/>
              </a:rPr>
              <a:t>Petroleum refining is a basic industry in the modern world. The industry </a:t>
            </a:r>
            <a:r>
              <a:rPr lang="en-US" sz="1700" dirty="0" smtClean="0">
                <a:latin typeface="Times New Roman" panose="02020603050405020304" pitchFamily="18" charset="0"/>
                <a:cs typeface="Times New Roman" panose="02020603050405020304" pitchFamily="18" charset="0"/>
              </a:rPr>
              <a:t>provides fuels </a:t>
            </a:r>
            <a:r>
              <a:rPr lang="en-US" sz="1700" dirty="0">
                <a:latin typeface="Times New Roman" panose="02020603050405020304" pitchFamily="18" charset="0"/>
                <a:cs typeface="Times New Roman" panose="02020603050405020304" pitchFamily="18" charset="0"/>
              </a:rPr>
              <a:t>for transportation, industrial energy, and residential heat, as well as </a:t>
            </a:r>
            <a:r>
              <a:rPr lang="en-US" sz="1700" dirty="0" smtClean="0">
                <a:latin typeface="Times New Roman" panose="02020603050405020304" pitchFamily="18" charset="0"/>
                <a:cs typeface="Times New Roman" panose="02020603050405020304" pitchFamily="18" charset="0"/>
              </a:rPr>
              <a:t>petrochemicals for </a:t>
            </a:r>
            <a:r>
              <a:rPr lang="en-US" sz="1700" dirty="0">
                <a:latin typeface="Times New Roman" panose="02020603050405020304" pitchFamily="18" charset="0"/>
                <a:cs typeface="Times New Roman" panose="02020603050405020304" pitchFamily="18" charset="0"/>
              </a:rPr>
              <a:t>the manufacture of a wide range of products. The largest consumption </a:t>
            </a:r>
            <a:r>
              <a:rPr lang="en-US" sz="1700" dirty="0" smtClean="0">
                <a:latin typeface="Times New Roman" panose="02020603050405020304" pitchFamily="18" charset="0"/>
                <a:cs typeface="Times New Roman" panose="02020603050405020304" pitchFamily="18" charset="0"/>
              </a:rPr>
              <a:t>of petroleum </a:t>
            </a:r>
            <a:r>
              <a:rPr lang="en-US" sz="1700" dirty="0">
                <a:latin typeface="Times New Roman" panose="02020603050405020304" pitchFamily="18" charset="0"/>
                <a:cs typeface="Times New Roman" panose="02020603050405020304" pitchFamily="18" charset="0"/>
              </a:rPr>
              <a:t>is for transportation fuels. </a:t>
            </a:r>
            <a:endParaRPr lang="en-US" sz="1700" dirty="0" smtClean="0">
              <a:latin typeface="Times New Roman" panose="02020603050405020304" pitchFamily="18" charset="0"/>
              <a:cs typeface="Times New Roman" panose="02020603050405020304" pitchFamily="18" charset="0"/>
            </a:endParaRPr>
          </a:p>
          <a:p>
            <a:pPr algn="just"/>
            <a:endParaRPr lang="en-US" sz="1700" dirty="0" smtClean="0">
              <a:latin typeface="Times New Roman" panose="02020603050405020304" pitchFamily="18" charset="0"/>
              <a:cs typeface="Times New Roman" panose="02020603050405020304" pitchFamily="18" charset="0"/>
            </a:endParaRPr>
          </a:p>
          <a:p>
            <a:pPr algn="just"/>
            <a:r>
              <a:rPr lang="en-US" sz="1700" dirty="0" smtClean="0">
                <a:latin typeface="Times New Roman" panose="02020603050405020304" pitchFamily="18" charset="0"/>
                <a:cs typeface="Times New Roman" panose="02020603050405020304" pitchFamily="18" charset="0"/>
              </a:rPr>
              <a:t>The </a:t>
            </a:r>
            <a:r>
              <a:rPr lang="en-US" sz="1700" dirty="0">
                <a:latin typeface="Times New Roman" panose="02020603050405020304" pitchFamily="18" charset="0"/>
                <a:cs typeface="Times New Roman" panose="02020603050405020304" pitchFamily="18" charset="0"/>
              </a:rPr>
              <a:t>fundamental technology of petroleum </a:t>
            </a:r>
            <a:r>
              <a:rPr lang="en-US" sz="1700" dirty="0" smtClean="0">
                <a:latin typeface="Times New Roman" panose="02020603050405020304" pitchFamily="18" charset="0"/>
                <a:cs typeface="Times New Roman" panose="02020603050405020304" pitchFamily="18" charset="0"/>
              </a:rPr>
              <a:t>refining involves </a:t>
            </a:r>
            <a:r>
              <a:rPr lang="en-US" sz="1700" dirty="0">
                <a:latin typeface="Times New Roman" panose="02020603050405020304" pitchFamily="18" charset="0"/>
                <a:cs typeface="Times New Roman" panose="02020603050405020304" pitchFamily="18" charset="0"/>
              </a:rPr>
              <a:t>distillation to remove nonvolatile materials and separate the hydrocarbons </a:t>
            </a:r>
            <a:r>
              <a:rPr lang="en-US" sz="1700" dirty="0" smtClean="0">
                <a:latin typeface="Times New Roman" panose="02020603050405020304" pitchFamily="18" charset="0"/>
                <a:cs typeface="Times New Roman" panose="02020603050405020304" pitchFamily="18" charset="0"/>
              </a:rPr>
              <a:t>on the </a:t>
            </a:r>
            <a:r>
              <a:rPr lang="en-US" sz="1700" dirty="0">
                <a:latin typeface="Times New Roman" panose="02020603050405020304" pitchFamily="18" charset="0"/>
                <a:cs typeface="Times New Roman" panose="02020603050405020304" pitchFamily="18" charset="0"/>
              </a:rPr>
              <a:t>basis of boiling range. The gasoline </a:t>
            </a:r>
            <a:r>
              <a:rPr lang="en-US" sz="1700" dirty="0" err="1">
                <a:latin typeface="Times New Roman" panose="02020603050405020304" pitchFamily="18" charset="0"/>
                <a:cs typeface="Times New Roman" panose="02020603050405020304" pitchFamily="18" charset="0"/>
              </a:rPr>
              <a:t>b.p</a:t>
            </a:r>
            <a:r>
              <a:rPr lang="en-US" sz="1700" dirty="0">
                <a:latin typeface="Times New Roman" panose="02020603050405020304" pitchFamily="18" charset="0"/>
                <a:cs typeface="Times New Roman" panose="02020603050405020304" pitchFamily="18" charset="0"/>
              </a:rPr>
              <a:t>. range is approximately 30–200 </a:t>
            </a:r>
            <a:r>
              <a:rPr lang="en-US" sz="1700" baseline="30000" dirty="0" err="1" smtClean="0">
                <a:latin typeface="Times New Roman" panose="02020603050405020304" pitchFamily="18" charset="0"/>
                <a:cs typeface="Times New Roman" panose="02020603050405020304" pitchFamily="18" charset="0"/>
              </a:rPr>
              <a:t>o</a:t>
            </a:r>
            <a:r>
              <a:rPr lang="en-US" sz="1700" dirty="0" err="1" smtClean="0">
                <a:latin typeface="Times New Roman" panose="02020603050405020304" pitchFamily="18" charset="0"/>
                <a:cs typeface="Times New Roman" panose="02020603050405020304" pitchFamily="18" charset="0"/>
              </a:rPr>
              <a:t>C</a:t>
            </a:r>
            <a:r>
              <a:rPr lang="en-US" sz="1700" dirty="0">
                <a:latin typeface="Times New Roman" panose="02020603050405020304" pitchFamily="18" charset="0"/>
                <a:cs typeface="Times New Roman" panose="02020603050405020304" pitchFamily="18" charset="0"/>
              </a:rPr>
              <a:t>, and </a:t>
            </a:r>
            <a:r>
              <a:rPr lang="en-US" sz="1700" dirty="0" smtClean="0">
                <a:latin typeface="Times New Roman" panose="02020603050405020304" pitchFamily="18" charset="0"/>
                <a:cs typeface="Times New Roman" panose="02020603050405020304" pitchFamily="18" charset="0"/>
              </a:rPr>
              <a:t>the fuel </a:t>
            </a:r>
            <a:r>
              <a:rPr lang="en-US" sz="1700" dirty="0">
                <a:latin typeface="Times New Roman" panose="02020603050405020304" pitchFamily="18" charset="0"/>
                <a:cs typeface="Times New Roman" panose="02020603050405020304" pitchFamily="18" charset="0"/>
              </a:rPr>
              <a:t>oil range is 200–300 </a:t>
            </a:r>
            <a:r>
              <a:rPr lang="en-US" sz="1700" baseline="30000" dirty="0" err="1" smtClean="0">
                <a:latin typeface="Times New Roman" panose="02020603050405020304" pitchFamily="18" charset="0"/>
                <a:cs typeface="Times New Roman" panose="02020603050405020304" pitchFamily="18" charset="0"/>
              </a:rPr>
              <a:t>o</a:t>
            </a:r>
            <a:r>
              <a:rPr lang="en-US" sz="1700" dirty="0" err="1" smtClean="0">
                <a:latin typeface="Times New Roman" panose="02020603050405020304" pitchFamily="18" charset="0"/>
                <a:cs typeface="Times New Roman" panose="02020603050405020304" pitchFamily="18" charset="0"/>
              </a:rPr>
              <a:t>C</a:t>
            </a:r>
            <a:r>
              <a:rPr lang="en-US" sz="1700" dirty="0" err="1">
                <a:latin typeface="Times New Roman" panose="02020603050405020304" pitchFamily="18" charset="0"/>
                <a:cs typeface="Times New Roman" panose="02020603050405020304" pitchFamily="18" charset="0"/>
              </a:rPr>
              <a:t>.</a:t>
            </a:r>
            <a:r>
              <a:rPr lang="en-US" sz="1700" dirty="0">
                <a:latin typeface="Times New Roman" panose="02020603050405020304" pitchFamily="18" charset="0"/>
                <a:cs typeface="Times New Roman" panose="02020603050405020304" pitchFamily="18" charset="0"/>
              </a:rPr>
              <a:t> There are also processes that modify the chemical composition</a:t>
            </a:r>
            <a:r>
              <a:rPr lang="en-US" sz="1700" dirty="0" smtClean="0">
                <a:latin typeface="Times New Roman" panose="02020603050405020304" pitchFamily="18" charset="0"/>
                <a:cs typeface="Times New Roman" panose="02020603050405020304" pitchFamily="18" charset="0"/>
              </a:rPr>
              <a:t>, which </a:t>
            </a:r>
            <a:r>
              <a:rPr lang="en-US" sz="1700" dirty="0">
                <a:latin typeface="Times New Roman" panose="02020603050405020304" pitchFamily="18" charset="0"/>
                <a:cs typeface="Times New Roman" panose="02020603050405020304" pitchFamily="18" charset="0"/>
              </a:rPr>
              <a:t>include </a:t>
            </a:r>
            <a:r>
              <a:rPr lang="en-US" sz="1700" i="1" dirty="0">
                <a:latin typeface="Times New Roman" panose="02020603050405020304" pitchFamily="18" charset="0"/>
                <a:cs typeface="Times New Roman" panose="02020603050405020304" pitchFamily="18" charset="0"/>
              </a:rPr>
              <a:t>cracking, hydrocracking</a:t>
            </a:r>
            <a:r>
              <a:rPr lang="en-US" sz="1700" dirty="0">
                <a:latin typeface="Times New Roman" panose="02020603050405020304" pitchFamily="18" charset="0"/>
                <a:cs typeface="Times New Roman" panose="02020603050405020304" pitchFamily="18" charset="0"/>
              </a:rPr>
              <a:t>, and </a:t>
            </a:r>
            <a:r>
              <a:rPr lang="en-US" sz="1700" i="1" dirty="0">
                <a:latin typeface="Times New Roman" panose="02020603050405020304" pitchFamily="18" charset="0"/>
                <a:cs typeface="Times New Roman" panose="02020603050405020304" pitchFamily="18" charset="0"/>
              </a:rPr>
              <a:t>catalytic reforming</a:t>
            </a:r>
            <a:r>
              <a:rPr lang="en-US" sz="1700" dirty="0">
                <a:latin typeface="Times New Roman" panose="02020603050405020304" pitchFamily="18" charset="0"/>
                <a:cs typeface="Times New Roman" panose="02020603050405020304" pitchFamily="18" charset="0"/>
              </a:rPr>
              <a:t>. </a:t>
            </a:r>
            <a:endParaRPr lang="en-US" sz="1700" dirty="0" smtClean="0">
              <a:latin typeface="Times New Roman" panose="02020603050405020304" pitchFamily="18" charset="0"/>
              <a:cs typeface="Times New Roman" panose="02020603050405020304" pitchFamily="18" charset="0"/>
            </a:endParaRPr>
          </a:p>
          <a:p>
            <a:pPr algn="just"/>
            <a:endParaRPr lang="en-US" sz="1700" dirty="0" smtClean="0">
              <a:latin typeface="Times New Roman" panose="02020603050405020304" pitchFamily="18" charset="0"/>
              <a:cs typeface="Times New Roman" panose="02020603050405020304" pitchFamily="18" charset="0"/>
            </a:endParaRPr>
          </a:p>
          <a:p>
            <a:pPr algn="just"/>
            <a:r>
              <a:rPr lang="en-US" sz="1700" dirty="0" smtClean="0">
                <a:latin typeface="Times New Roman" panose="02020603050405020304" pitchFamily="18" charset="0"/>
                <a:cs typeface="Times New Roman" panose="02020603050405020304" pitchFamily="18" charset="0"/>
              </a:rPr>
              <a:t>In cracking and </a:t>
            </a:r>
            <a:r>
              <a:rPr lang="en-US" sz="1700" dirty="0">
                <a:latin typeface="Times New Roman" panose="02020603050405020304" pitchFamily="18" charset="0"/>
                <a:cs typeface="Times New Roman" panose="02020603050405020304" pitchFamily="18" charset="0"/>
              </a:rPr>
              <a:t>hydrocracking, larger hydrocarbons are converted to hydrocarbons in the </a:t>
            </a:r>
            <a:r>
              <a:rPr lang="en-US" sz="1700" dirty="0" smtClean="0">
                <a:latin typeface="Times New Roman" panose="02020603050405020304" pitchFamily="18" charset="0"/>
                <a:cs typeface="Times New Roman" panose="02020603050405020304" pitchFamily="18" charset="0"/>
              </a:rPr>
              <a:t>gasoline range</a:t>
            </a:r>
            <a:r>
              <a:rPr lang="en-US" sz="1700" dirty="0">
                <a:latin typeface="Times New Roman" panose="02020603050405020304" pitchFamily="18" charset="0"/>
                <a:cs typeface="Times New Roman" panose="02020603050405020304" pitchFamily="18" charset="0"/>
              </a:rPr>
              <a:t>; catalytic reforming involves isomerization to increase the fraction of </a:t>
            </a:r>
            <a:r>
              <a:rPr lang="en-US" sz="1700" dirty="0" smtClean="0">
                <a:latin typeface="Times New Roman" panose="02020603050405020304" pitchFamily="18" charset="0"/>
                <a:cs typeface="Times New Roman" panose="02020603050405020304" pitchFamily="18" charset="0"/>
              </a:rPr>
              <a:t>branched chain</a:t>
            </a:r>
            <a:r>
              <a:rPr lang="en-US" sz="1700" dirty="0">
                <a:latin typeface="Times New Roman" panose="02020603050405020304" pitchFamily="18" charset="0"/>
                <a:cs typeface="Times New Roman" panose="02020603050405020304" pitchFamily="18" charset="0"/>
              </a:rPr>
              <a:t>, cyclic, and aromatic hydrocarbons in the gasoline product. The objective </a:t>
            </a:r>
            <a:r>
              <a:rPr lang="en-US" sz="1700" dirty="0" smtClean="0">
                <a:latin typeface="Times New Roman" panose="02020603050405020304" pitchFamily="18" charset="0"/>
                <a:cs typeface="Times New Roman" panose="02020603050405020304" pitchFamily="18" charset="0"/>
              </a:rPr>
              <a:t>of catalytic </a:t>
            </a:r>
            <a:r>
              <a:rPr lang="en-US" sz="1700" dirty="0">
                <a:latin typeface="Times New Roman" panose="02020603050405020304" pitchFamily="18" charset="0"/>
                <a:cs typeface="Times New Roman" panose="02020603050405020304" pitchFamily="18" charset="0"/>
              </a:rPr>
              <a:t>reforming is to improve gasoline performance. </a:t>
            </a:r>
            <a:endParaRPr lang="en-US" sz="1700" dirty="0"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E97799C9-84D9-46D2-A11E-BCF8A720529D}" type="slidenum">
              <a:rPr lang="en-US" smtClean="0"/>
              <a:t>215</a:t>
            </a:fld>
            <a:endParaRPr lang="en-US" dirty="0"/>
          </a:p>
        </p:txBody>
      </p:sp>
    </p:spTree>
    <p:extLst>
      <p:ext uri="{BB962C8B-B14F-4D97-AF65-F5344CB8AC3E}">
        <p14:creationId xmlns:p14="http://schemas.microsoft.com/office/powerpoint/2010/main" val="564845889"/>
      </p:ext>
    </p:extLst>
  </p:cSld>
  <p:clrMapOvr>
    <a:masterClrMapping/>
  </p:clrMapOvr>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81148" y="2556932"/>
            <a:ext cx="10415847" cy="3611112"/>
          </a:xfrm>
        </p:spPr>
        <p:txBody>
          <a:bodyPr>
            <a:normAutofit fontScale="70000" lnSpcReduction="20000"/>
          </a:bodyPr>
          <a:lstStyle/>
          <a:p>
            <a:pPr algn="just"/>
            <a:r>
              <a:rPr lang="en-US" dirty="0">
                <a:latin typeface="Times New Roman" panose="02020603050405020304" pitchFamily="18" charset="0"/>
                <a:cs typeface="Times New Roman" panose="02020603050405020304" pitchFamily="18" charset="0"/>
              </a:rPr>
              <a:t>One of the measures of performance is the </a:t>
            </a:r>
            <a:r>
              <a:rPr lang="en-US" i="1" dirty="0">
                <a:latin typeface="Times New Roman" panose="02020603050405020304" pitchFamily="18" charset="0"/>
                <a:cs typeface="Times New Roman" panose="02020603050405020304" pitchFamily="18" charset="0"/>
              </a:rPr>
              <a:t>octane number</a:t>
            </a:r>
            <a:r>
              <a:rPr lang="en-US" dirty="0">
                <a:latin typeface="Times New Roman" panose="02020603050405020304" pitchFamily="18" charset="0"/>
                <a:cs typeface="Times New Roman" panose="02020603050405020304" pitchFamily="18" charset="0"/>
              </a:rPr>
              <a:t>, which is a measure of the degree of engine knocking observed for a particular hydrocarbon or hydrocarbon mixture. The scale is calibrated with n-heptane as 0.0 and 2,2,4-trimethylpentane as 100.0. Table 4.19 shows some </a:t>
            </a:r>
            <a:r>
              <a:rPr lang="en-US" i="1" dirty="0">
                <a:latin typeface="Times New Roman" panose="02020603050405020304" pitchFamily="18" charset="0"/>
                <a:cs typeface="Times New Roman" panose="02020603050405020304" pitchFamily="18" charset="0"/>
              </a:rPr>
              <a:t>research octane numbers </a:t>
            </a:r>
            <a:r>
              <a:rPr lang="en-US" dirty="0">
                <a:latin typeface="Times New Roman" panose="02020603050405020304" pitchFamily="18" charset="0"/>
                <a:cs typeface="Times New Roman" panose="02020603050405020304" pitchFamily="18" charset="0"/>
              </a:rPr>
              <a:t>(RON) for the heptane and octane isomers. There is a second scale, </a:t>
            </a:r>
            <a:r>
              <a:rPr lang="en-US" i="1" dirty="0">
                <a:latin typeface="Times New Roman" panose="02020603050405020304" pitchFamily="18" charset="0"/>
                <a:cs typeface="Times New Roman" panose="02020603050405020304" pitchFamily="18" charset="0"/>
              </a:rPr>
              <a:t>motor octane number </a:t>
            </a:r>
            <a:r>
              <a:rPr lang="en-US" dirty="0">
                <a:latin typeface="Times New Roman" panose="02020603050405020304" pitchFamily="18" charset="0"/>
                <a:cs typeface="Times New Roman" panose="02020603050405020304" pitchFamily="18" charset="0"/>
              </a:rPr>
              <a:t>that is also used. Note that chain branching leads to improved octane numbers</a:t>
            </a:r>
            <a:r>
              <a:rPr lang="en-US" dirty="0" smtClean="0">
                <a:latin typeface="Times New Roman" panose="02020603050405020304" pitchFamily="18" charset="0"/>
                <a:cs typeface="Times New Roman" panose="02020603050405020304" pitchFamily="18" charset="0"/>
              </a:rPr>
              <a:t>.</a:t>
            </a:r>
          </a:p>
          <a:p>
            <a:pPr algn="just"/>
            <a:endParaRPr lang="en-US" dirty="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chemical basis for engine performance is related to the rates of reaction </a:t>
            </a:r>
            <a:r>
              <a:rPr lang="en-US" dirty="0" smtClean="0">
                <a:latin typeface="Times New Roman" panose="02020603050405020304" pitchFamily="18" charset="0"/>
                <a:cs typeface="Times New Roman" panose="02020603050405020304" pitchFamily="18" charset="0"/>
              </a:rPr>
              <a:t>of the </a:t>
            </a:r>
            <a:r>
              <a:rPr lang="en-US" dirty="0" err="1">
                <a:latin typeface="Times New Roman" panose="02020603050405020304" pitchFamily="18" charset="0"/>
                <a:cs typeface="Times New Roman" panose="02020603050405020304" pitchFamily="18" charset="0"/>
              </a:rPr>
              <a:t>peroxy</a:t>
            </a:r>
            <a:r>
              <a:rPr lang="en-US" dirty="0">
                <a:latin typeface="Times New Roman" panose="02020603050405020304" pitchFamily="18" charset="0"/>
                <a:cs typeface="Times New Roman" panose="02020603050405020304" pitchFamily="18" charset="0"/>
              </a:rPr>
              <a:t> radicals involved in the combustion process. Components with high </a:t>
            </a:r>
            <a:r>
              <a:rPr lang="en-US" dirty="0" smtClean="0">
                <a:latin typeface="Times New Roman" panose="02020603050405020304" pitchFamily="18" charset="0"/>
                <a:cs typeface="Times New Roman" panose="02020603050405020304" pitchFamily="18" charset="0"/>
              </a:rPr>
              <a:t>octane numbers </a:t>
            </a:r>
            <a:r>
              <a:rPr lang="en-US" dirty="0">
                <a:latin typeface="Times New Roman" panose="02020603050405020304" pitchFamily="18" charset="0"/>
                <a:cs typeface="Times New Roman" panose="02020603050405020304" pitchFamily="18" charset="0"/>
              </a:rPr>
              <a:t>have relatively low rates of chain branching, which reduces the </a:t>
            </a:r>
            <a:r>
              <a:rPr lang="en-US" dirty="0" smtClean="0">
                <a:latin typeface="Times New Roman" panose="02020603050405020304" pitchFamily="18" charset="0"/>
                <a:cs typeface="Times New Roman" panose="02020603050405020304" pitchFamily="18" charset="0"/>
              </a:rPr>
              <a:t>premature ignition </a:t>
            </a:r>
            <a:r>
              <a:rPr lang="en-US" dirty="0">
                <a:latin typeface="Times New Roman" panose="02020603050405020304" pitchFamily="18" charset="0"/>
                <a:cs typeface="Times New Roman" panose="02020603050405020304" pitchFamily="18" charset="0"/>
              </a:rPr>
              <a:t>that causes poor engine </a:t>
            </a:r>
            <a:r>
              <a:rPr lang="en-US" dirty="0" smtClean="0">
                <a:latin typeface="Times New Roman" panose="02020603050405020304" pitchFamily="18" charset="0"/>
                <a:cs typeface="Times New Roman" panose="02020603050405020304" pitchFamily="18" charset="0"/>
              </a:rPr>
              <a:t>performance. </a:t>
            </a:r>
          </a:p>
          <a:p>
            <a:pPr algn="just"/>
            <a:endParaRPr lang="en-US" dirty="0" smtClean="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Engine </a:t>
            </a:r>
            <a:r>
              <a:rPr lang="en-US" dirty="0">
                <a:latin typeface="Times New Roman" panose="02020603050405020304" pitchFamily="18" charset="0"/>
                <a:cs typeface="Times New Roman" panose="02020603050405020304" pitchFamily="18" charset="0"/>
              </a:rPr>
              <a:t>performance can also </a:t>
            </a:r>
            <a:r>
              <a:rPr lang="en-US" dirty="0" smtClean="0">
                <a:latin typeface="Times New Roman" panose="02020603050405020304" pitchFamily="18" charset="0"/>
                <a:cs typeface="Times New Roman" panose="02020603050405020304" pitchFamily="18" charset="0"/>
              </a:rPr>
              <a:t>be improved </a:t>
            </a:r>
            <a:r>
              <a:rPr lang="en-US" dirty="0">
                <a:latin typeface="Times New Roman" panose="02020603050405020304" pitchFamily="18" charset="0"/>
                <a:cs typeface="Times New Roman" panose="02020603050405020304" pitchFamily="18" charset="0"/>
              </a:rPr>
              <a:t>by gasoline additives. </a:t>
            </a:r>
            <a:r>
              <a:rPr lang="en-US" dirty="0" err="1">
                <a:latin typeface="Times New Roman" panose="02020603050405020304" pitchFamily="18" charset="0"/>
                <a:cs typeface="Times New Roman" panose="02020603050405020304" pitchFamily="18" charset="0"/>
              </a:rPr>
              <a:t>Tetraethyllead</a:t>
            </a:r>
            <a:r>
              <a:rPr lang="en-US" dirty="0">
                <a:latin typeface="Times New Roman" panose="02020603050405020304" pitchFamily="18" charset="0"/>
                <a:cs typeface="Times New Roman" panose="02020603050405020304" pitchFamily="18" charset="0"/>
              </a:rPr>
              <a:t> was used for this purpose for </a:t>
            </a:r>
            <a:r>
              <a:rPr lang="en-US" dirty="0" smtClean="0">
                <a:latin typeface="Times New Roman" panose="02020603050405020304" pitchFamily="18" charset="0"/>
                <a:cs typeface="Times New Roman" panose="02020603050405020304" pitchFamily="18" charset="0"/>
              </a:rPr>
              <a:t>many years </a:t>
            </a:r>
            <a:r>
              <a:rPr lang="en-US" dirty="0">
                <a:latin typeface="Times New Roman" panose="02020603050405020304" pitchFamily="18" charset="0"/>
                <a:cs typeface="Times New Roman" panose="02020603050405020304" pitchFamily="18" charset="0"/>
              </a:rPr>
              <a:t>before it became apparent that the accumulating lead in the environment </a:t>
            </a:r>
            <a:r>
              <a:rPr lang="en-US" dirty="0" smtClean="0">
                <a:latin typeface="Times New Roman" panose="02020603050405020304" pitchFamily="18" charset="0"/>
                <a:cs typeface="Times New Roman" panose="02020603050405020304" pitchFamily="18" charset="0"/>
              </a:rPr>
              <a:t>had many </a:t>
            </a:r>
            <a:r>
              <a:rPr lang="en-US" dirty="0">
                <a:latin typeface="Times New Roman" panose="02020603050405020304" pitchFamily="18" charset="0"/>
                <a:cs typeface="Times New Roman" panose="02020603050405020304" pitchFamily="18" charset="0"/>
              </a:rPr>
              <a:t>adverse consequences. Lead also </a:t>
            </a:r>
            <a:r>
              <a:rPr lang="en-US" dirty="0" smtClean="0">
                <a:latin typeface="Times New Roman" panose="02020603050405020304" pitchFamily="18" charset="0"/>
                <a:cs typeface="Times New Roman" panose="02020603050405020304" pitchFamily="18" charset="0"/>
              </a:rPr>
              <a:t>interfere to </a:t>
            </a:r>
            <a:r>
              <a:rPr lang="en-US" dirty="0">
                <a:latin typeface="Times New Roman" panose="02020603050405020304" pitchFamily="18" charset="0"/>
                <a:cs typeface="Times New Roman" panose="02020603050405020304" pitchFamily="18" charset="0"/>
              </a:rPr>
              <a:t>reduce pollution from partial combustion. </a:t>
            </a:r>
            <a:endParaRPr lang="en-US" dirty="0"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E97799C9-84D9-46D2-A11E-BCF8A720529D}" type="slidenum">
              <a:rPr lang="en-US" smtClean="0"/>
              <a:t>216</a:t>
            </a:fld>
            <a:endParaRPr lang="en-US" dirty="0"/>
          </a:p>
        </p:txBody>
      </p:sp>
    </p:spTree>
    <p:extLst>
      <p:ext uri="{BB962C8B-B14F-4D97-AF65-F5344CB8AC3E}">
        <p14:creationId xmlns:p14="http://schemas.microsoft.com/office/powerpoint/2010/main" val="1061487853"/>
      </p:ext>
    </p:extLst>
  </p:cSld>
  <p:clrMapOvr>
    <a:masterClrMapping/>
  </p:clrMapOvr>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671156" y="798022"/>
            <a:ext cx="6849688" cy="5384888"/>
          </a:xfrm>
          <a:prstGeom prst="rect">
            <a:avLst/>
          </a:prstGeom>
        </p:spPr>
      </p:pic>
      <p:sp>
        <p:nvSpPr>
          <p:cNvPr id="3" name="Slide Number Placeholder 2"/>
          <p:cNvSpPr>
            <a:spLocks noGrp="1"/>
          </p:cNvSpPr>
          <p:nvPr>
            <p:ph type="sldNum" sz="quarter" idx="12"/>
          </p:nvPr>
        </p:nvSpPr>
        <p:spPr/>
        <p:txBody>
          <a:bodyPr/>
          <a:lstStyle/>
          <a:p>
            <a:fld id="{E97799C9-84D9-46D2-A11E-BCF8A720529D}" type="slidenum">
              <a:rPr lang="en-US" smtClean="0"/>
              <a:t>217</a:t>
            </a:fld>
            <a:endParaRPr lang="en-US" dirty="0"/>
          </a:p>
        </p:txBody>
      </p:sp>
    </p:spTree>
    <p:extLst>
      <p:ext uri="{BB962C8B-B14F-4D97-AF65-F5344CB8AC3E}">
        <p14:creationId xmlns:p14="http://schemas.microsoft.com/office/powerpoint/2010/main" val="1431815427"/>
      </p:ext>
    </p:extLst>
  </p:cSld>
  <p:clrMapOvr>
    <a:masterClrMapping/>
  </p:clrMapOvr>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9584" y="2675304"/>
            <a:ext cx="10507288" cy="3592491"/>
          </a:xfrm>
        </p:spPr>
        <p:txBody>
          <a:bodyPr>
            <a:normAutofit fontScale="92500" lnSpcReduction="20000"/>
          </a:bodyPr>
          <a:lstStyle/>
          <a:p>
            <a:pPr algn="just"/>
            <a:r>
              <a:rPr lang="en-US" sz="1800" dirty="0">
                <a:latin typeface="Times New Roman" panose="02020603050405020304" pitchFamily="18" charset="0"/>
                <a:cs typeface="Times New Roman" panose="02020603050405020304" pitchFamily="18" charset="0"/>
              </a:rPr>
              <a:t>In the 1980s methyl t-butyl ether (MTBE) was introduced as a major antiknock component, but it was soon discovered that MTBE contaminated </a:t>
            </a:r>
            <a:r>
              <a:rPr lang="en-US" sz="1800" dirty="0" smtClean="0">
                <a:latin typeface="Times New Roman" panose="02020603050405020304" pitchFamily="18" charset="0"/>
                <a:cs typeface="Times New Roman" panose="02020603050405020304" pitchFamily="18" charset="0"/>
              </a:rPr>
              <a:t>ground water </a:t>
            </a:r>
            <a:r>
              <a:rPr lang="en-US" sz="1800" dirty="0">
                <a:latin typeface="Times New Roman" panose="02020603050405020304" pitchFamily="18" charset="0"/>
                <a:cs typeface="Times New Roman" panose="02020603050405020304" pitchFamily="18" charset="0"/>
              </a:rPr>
              <a:t>as a result of leakage and spillage. It is being phased out as a gasoline performance enhancer. </a:t>
            </a:r>
            <a:endParaRPr lang="en-US" sz="1800" dirty="0" smtClean="0">
              <a:latin typeface="Times New Roman" panose="02020603050405020304" pitchFamily="18" charset="0"/>
              <a:cs typeface="Times New Roman" panose="02020603050405020304" pitchFamily="18" charset="0"/>
            </a:endParaRPr>
          </a:p>
          <a:p>
            <a:pPr algn="just"/>
            <a:endParaRPr lang="en-US" sz="1800" dirty="0" smtClean="0">
              <a:latin typeface="Times New Roman" panose="02020603050405020304" pitchFamily="18" charset="0"/>
              <a:cs typeface="Times New Roman" panose="02020603050405020304" pitchFamily="18" charset="0"/>
            </a:endParaRPr>
          </a:p>
          <a:p>
            <a:pPr algn="just"/>
            <a:r>
              <a:rPr lang="en-US" sz="1800" dirty="0" smtClean="0">
                <a:latin typeface="Times New Roman" panose="02020603050405020304" pitchFamily="18" charset="0"/>
                <a:cs typeface="Times New Roman" panose="02020603050405020304" pitchFamily="18" charset="0"/>
              </a:rPr>
              <a:t>As </a:t>
            </a:r>
            <a:r>
              <a:rPr lang="en-US" sz="1800" dirty="0">
                <a:latin typeface="Times New Roman" panose="02020603050405020304" pitchFamily="18" charset="0"/>
                <a:cs typeface="Times New Roman" panose="02020603050405020304" pitchFamily="18" charset="0"/>
              </a:rPr>
              <a:t>a result, new emphasis has been placed on catalytic reforming as a means of meeting engine performance requirements</a:t>
            </a:r>
            <a:r>
              <a:rPr lang="en-US" sz="1800" dirty="0" smtClean="0">
                <a:latin typeface="Times New Roman" panose="02020603050405020304" pitchFamily="18" charset="0"/>
                <a:cs typeface="Times New Roman" panose="02020603050405020304" pitchFamily="18" charset="0"/>
              </a:rPr>
              <a:t>. A </a:t>
            </a:r>
            <a:r>
              <a:rPr lang="en-US" sz="1800" dirty="0">
                <a:latin typeface="Times New Roman" panose="02020603050405020304" pitchFamily="18" charset="0"/>
                <a:cs typeface="Times New Roman" panose="02020603050405020304" pitchFamily="18" charset="0"/>
              </a:rPr>
              <a:t>possible replacement for MTBE is the mixture of branched C8 </a:t>
            </a:r>
            <a:r>
              <a:rPr lang="en-US" sz="1800" dirty="0" smtClean="0">
                <a:latin typeface="Times New Roman" panose="02020603050405020304" pitchFamily="18" charset="0"/>
                <a:cs typeface="Times New Roman" panose="02020603050405020304" pitchFamily="18" charset="0"/>
              </a:rPr>
              <a:t>hydrocarbons prepared </a:t>
            </a:r>
            <a:r>
              <a:rPr lang="en-US" sz="1800" dirty="0">
                <a:latin typeface="Times New Roman" panose="02020603050405020304" pitchFamily="18" charset="0"/>
                <a:cs typeface="Times New Roman" panose="02020603050405020304" pitchFamily="18" charset="0"/>
              </a:rPr>
              <a:t>by dimerization of C4 </a:t>
            </a:r>
            <a:r>
              <a:rPr lang="en-US" sz="1800" dirty="0" smtClean="0">
                <a:latin typeface="Times New Roman" panose="02020603050405020304" pitchFamily="18" charset="0"/>
                <a:cs typeface="Times New Roman" panose="02020603050405020304" pitchFamily="18" charset="0"/>
              </a:rPr>
              <a:t>compounds. </a:t>
            </a:r>
            <a:r>
              <a:rPr lang="en-US" sz="1800" dirty="0">
                <a:latin typeface="Times New Roman" panose="02020603050405020304" pitchFamily="18" charset="0"/>
                <a:cs typeface="Times New Roman" panose="02020603050405020304" pitchFamily="18" charset="0"/>
              </a:rPr>
              <a:t>This is economically attractive </a:t>
            </a:r>
            <a:r>
              <a:rPr lang="en-US" sz="1800" dirty="0" smtClean="0">
                <a:latin typeface="Times New Roman" panose="02020603050405020304" pitchFamily="18" charset="0"/>
                <a:cs typeface="Times New Roman" panose="02020603050405020304" pitchFamily="18" charset="0"/>
              </a:rPr>
              <a:t>since the </a:t>
            </a:r>
            <a:r>
              <a:rPr lang="en-US" sz="1800" dirty="0">
                <a:latin typeface="Times New Roman" panose="02020603050405020304" pitchFamily="18" charset="0"/>
                <a:cs typeface="Times New Roman" panose="02020603050405020304" pitchFamily="18" charset="0"/>
              </a:rPr>
              <a:t>C4 compounds are by-products of other stages of petroleum refining. </a:t>
            </a:r>
            <a:endParaRPr lang="en-US" sz="1800" dirty="0" smtClean="0">
              <a:latin typeface="Times New Roman" panose="02020603050405020304" pitchFamily="18" charset="0"/>
              <a:cs typeface="Times New Roman" panose="02020603050405020304" pitchFamily="18" charset="0"/>
            </a:endParaRPr>
          </a:p>
          <a:p>
            <a:pPr algn="just"/>
            <a:endParaRPr lang="en-US" sz="1800" dirty="0">
              <a:latin typeface="Times New Roman" panose="02020603050405020304" pitchFamily="18" charset="0"/>
              <a:cs typeface="Times New Roman" panose="02020603050405020304" pitchFamily="18" charset="0"/>
            </a:endParaRPr>
          </a:p>
          <a:p>
            <a:pPr algn="just"/>
            <a:endParaRPr lang="en-US" sz="1800" dirty="0" smtClean="0">
              <a:latin typeface="Times New Roman" panose="02020603050405020304" pitchFamily="18" charset="0"/>
              <a:cs typeface="Times New Roman" panose="02020603050405020304" pitchFamily="18" charset="0"/>
            </a:endParaRPr>
          </a:p>
          <a:p>
            <a:pPr algn="just"/>
            <a:r>
              <a:rPr lang="en-US" sz="1800" dirty="0" err="1" smtClean="0">
                <a:latin typeface="Times New Roman" panose="02020603050405020304" pitchFamily="18" charset="0"/>
                <a:cs typeface="Times New Roman" panose="02020603050405020304" pitchFamily="18" charset="0"/>
              </a:rPr>
              <a:t>Isobutane</a:t>
            </a:r>
            <a:r>
              <a:rPr lang="en-US" sz="1800" dirty="0" smtClean="0">
                <a:latin typeface="Times New Roman" panose="02020603050405020304" pitchFamily="18" charset="0"/>
                <a:cs typeface="Times New Roman" panose="02020603050405020304" pitchFamily="18" charset="0"/>
              </a:rPr>
              <a:t> and </a:t>
            </a:r>
            <a:r>
              <a:rPr lang="en-US" sz="1800" dirty="0">
                <a:latin typeface="Times New Roman" panose="02020603050405020304" pitchFamily="18" charset="0"/>
                <a:cs typeface="Times New Roman" panose="02020603050405020304" pitchFamily="18" charset="0"/>
              </a:rPr>
              <a:t>isobutene react with strong acid to give C8 </a:t>
            </a:r>
            <a:r>
              <a:rPr lang="en-US" sz="1800" dirty="0" smtClean="0">
                <a:latin typeface="Times New Roman" panose="02020603050405020304" pitchFamily="18" charset="0"/>
                <a:cs typeface="Times New Roman" panose="02020603050405020304" pitchFamily="18" charset="0"/>
              </a:rPr>
              <a:t>products. </a:t>
            </a:r>
            <a:r>
              <a:rPr lang="en-US" sz="1800" dirty="0">
                <a:latin typeface="Times New Roman" panose="02020603050405020304" pitchFamily="18" charset="0"/>
                <a:cs typeface="Times New Roman" panose="02020603050405020304" pitchFamily="18" charset="0"/>
              </a:rPr>
              <a:t>The reaction </a:t>
            </a:r>
            <a:r>
              <a:rPr lang="en-US" sz="1800" dirty="0" smtClean="0">
                <a:latin typeface="Times New Roman" panose="02020603050405020304" pitchFamily="18" charset="0"/>
                <a:cs typeface="Times New Roman" panose="02020603050405020304" pitchFamily="18" charset="0"/>
              </a:rPr>
              <a:t>involves intermolecular </a:t>
            </a:r>
            <a:r>
              <a:rPr lang="en-US" sz="1800" dirty="0">
                <a:latin typeface="Times New Roman" panose="02020603050405020304" pitchFamily="18" charset="0"/>
                <a:cs typeface="Times New Roman" panose="02020603050405020304" pitchFamily="18" charset="0"/>
              </a:rPr>
              <a:t>hydride transfers</a:t>
            </a:r>
            <a:r>
              <a:rPr lang="en-US" sz="1800" dirty="0" smtClean="0">
                <a:latin typeface="Times New Roman" panose="02020603050405020304" pitchFamily="18" charset="0"/>
                <a:cs typeface="Times New Roman" panose="02020603050405020304" pitchFamily="18" charset="0"/>
              </a:rPr>
              <a:t>. The </a:t>
            </a:r>
            <a:r>
              <a:rPr lang="en-US" sz="1800" dirty="0">
                <a:latin typeface="Times New Roman" panose="02020603050405020304" pitchFamily="18" charset="0"/>
                <a:cs typeface="Times New Roman" panose="02020603050405020304" pitchFamily="18" charset="0"/>
              </a:rPr>
              <a:t>same kind of product can be obtained by acid-catalyzed dimerization of isobutene</a:t>
            </a:r>
            <a:r>
              <a:rPr lang="en-US" sz="1800" dirty="0" smtClean="0">
                <a:latin typeface="Times New Roman" panose="02020603050405020304" pitchFamily="18" charset="0"/>
                <a:cs typeface="Times New Roman" panose="02020603050405020304" pitchFamily="18" charset="0"/>
              </a:rPr>
              <a:t>, followed </a:t>
            </a:r>
            <a:r>
              <a:rPr lang="en-US" sz="1800" dirty="0">
                <a:latin typeface="Times New Roman" panose="02020603050405020304" pitchFamily="18" charset="0"/>
                <a:cs typeface="Times New Roman" panose="02020603050405020304" pitchFamily="18" charset="0"/>
              </a:rPr>
              <a:t>by hydrogenation.</a:t>
            </a:r>
          </a:p>
        </p:txBody>
      </p:sp>
      <p:pic>
        <p:nvPicPr>
          <p:cNvPr id="4" name="Picture 3"/>
          <p:cNvPicPr>
            <a:picLocks noChangeAspect="1"/>
          </p:cNvPicPr>
          <p:nvPr/>
        </p:nvPicPr>
        <p:blipFill>
          <a:blip r:embed="rId2"/>
          <a:stretch>
            <a:fillRect/>
          </a:stretch>
        </p:blipFill>
        <p:spPr>
          <a:xfrm>
            <a:off x="2832872" y="646160"/>
            <a:ext cx="6520713" cy="1975809"/>
          </a:xfrm>
          <a:prstGeom prst="rect">
            <a:avLst/>
          </a:prstGeom>
        </p:spPr>
      </p:pic>
      <p:sp>
        <p:nvSpPr>
          <p:cNvPr id="5" name="Slide Number Placeholder 4"/>
          <p:cNvSpPr>
            <a:spLocks noGrp="1"/>
          </p:cNvSpPr>
          <p:nvPr>
            <p:ph type="sldNum" sz="quarter" idx="12"/>
          </p:nvPr>
        </p:nvSpPr>
        <p:spPr/>
        <p:txBody>
          <a:bodyPr/>
          <a:lstStyle/>
          <a:p>
            <a:fld id="{E97799C9-84D9-46D2-A11E-BCF8A720529D}" type="slidenum">
              <a:rPr lang="en-US" smtClean="0"/>
              <a:t>218</a:t>
            </a:fld>
            <a:endParaRPr lang="en-US" dirty="0"/>
          </a:p>
        </p:txBody>
      </p:sp>
    </p:spTree>
    <p:extLst>
      <p:ext uri="{BB962C8B-B14F-4D97-AF65-F5344CB8AC3E}">
        <p14:creationId xmlns:p14="http://schemas.microsoft.com/office/powerpoint/2010/main" val="1703459158"/>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21573" y="2798001"/>
            <a:ext cx="10548851" cy="3318936"/>
          </a:xfrm>
        </p:spPr>
        <p:txBody>
          <a:bodyPr>
            <a:normAutofit/>
          </a:bodyPr>
          <a:lstStyle/>
          <a:p>
            <a:pPr algn="just"/>
            <a:r>
              <a:rPr lang="en-US" sz="1800" dirty="0">
                <a:latin typeface="Times New Roman" panose="02020603050405020304" pitchFamily="18" charset="0"/>
                <a:cs typeface="Times New Roman" panose="02020603050405020304" pitchFamily="18" charset="0"/>
              </a:rPr>
              <a:t>The hydrocarbon mixtures formed by these processes have octane numbers </a:t>
            </a:r>
            <a:r>
              <a:rPr lang="en-US" sz="1800" dirty="0" smtClean="0">
                <a:latin typeface="Times New Roman" panose="02020603050405020304" pitchFamily="18" charset="0"/>
                <a:cs typeface="Times New Roman" panose="02020603050405020304" pitchFamily="18" charset="0"/>
              </a:rPr>
              <a:t>ranging from </a:t>
            </a:r>
            <a:r>
              <a:rPr lang="en-US" sz="1800" dirty="0">
                <a:latin typeface="Times New Roman" panose="02020603050405020304" pitchFamily="18" charset="0"/>
                <a:cs typeface="Times New Roman" panose="02020603050405020304" pitchFamily="18" charset="0"/>
              </a:rPr>
              <a:t>90 to 95</a:t>
            </a:r>
            <a:r>
              <a:rPr lang="en-US" sz="1800" dirty="0" smtClean="0">
                <a:latin typeface="Times New Roman" panose="02020603050405020304" pitchFamily="18" charset="0"/>
                <a:cs typeface="Times New Roman" panose="02020603050405020304" pitchFamily="18" charset="0"/>
              </a:rPr>
              <a:t>. Cracking</a:t>
            </a:r>
            <a:r>
              <a:rPr lang="en-US" sz="1800" dirty="0">
                <a:latin typeface="Times New Roman" panose="02020603050405020304" pitchFamily="18" charset="0"/>
                <a:cs typeface="Times New Roman" panose="02020603050405020304" pitchFamily="18" charset="0"/>
              </a:rPr>
              <a:t>, which is done at high temperatures 480–550 </a:t>
            </a:r>
            <a:r>
              <a:rPr lang="en-US" sz="1800" baseline="30000" dirty="0" err="1" smtClean="0">
                <a:latin typeface="Times New Roman" panose="02020603050405020304" pitchFamily="18" charset="0"/>
                <a:cs typeface="Times New Roman" panose="02020603050405020304" pitchFamily="18" charset="0"/>
              </a:rPr>
              <a:t>o</a:t>
            </a:r>
            <a:r>
              <a:rPr lang="en-US" sz="1800" dirty="0" err="1" smtClean="0">
                <a:latin typeface="Times New Roman" panose="02020603050405020304" pitchFamily="18" charset="0"/>
                <a:cs typeface="Times New Roman" panose="02020603050405020304" pitchFamily="18" charset="0"/>
              </a:rPr>
              <a:t>C</a:t>
            </a:r>
            <a:r>
              <a:rPr lang="en-US" sz="1800" dirty="0" smtClean="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in flow </a:t>
            </a:r>
            <a:r>
              <a:rPr lang="en-US" sz="1800" dirty="0" smtClean="0">
                <a:latin typeface="Times New Roman" panose="02020603050405020304" pitchFamily="18" charset="0"/>
                <a:cs typeface="Times New Roman" panose="02020603050405020304" pitchFamily="18" charset="0"/>
              </a:rPr>
              <a:t>reactors with </a:t>
            </a:r>
            <a:r>
              <a:rPr lang="en-US" sz="1800" dirty="0">
                <a:latin typeface="Times New Roman" panose="02020603050405020304" pitchFamily="18" charset="0"/>
                <a:cs typeface="Times New Roman" panose="02020603050405020304" pitchFamily="18" charset="0"/>
              </a:rPr>
              <a:t>short contact times (seconds), converts high-boiling components of </a:t>
            </a:r>
            <a:r>
              <a:rPr lang="en-US" sz="1800" dirty="0" smtClean="0">
                <a:latin typeface="Times New Roman" panose="02020603050405020304" pitchFamily="18" charset="0"/>
                <a:cs typeface="Times New Roman" panose="02020603050405020304" pitchFamily="18" charset="0"/>
              </a:rPr>
              <a:t>petroleum to </a:t>
            </a:r>
            <a:r>
              <a:rPr lang="en-US" sz="1800" dirty="0">
                <a:latin typeface="Times New Roman" panose="02020603050405020304" pitchFamily="18" charset="0"/>
                <a:cs typeface="Times New Roman" panose="02020603050405020304" pitchFamily="18" charset="0"/>
              </a:rPr>
              <a:t>hydrocarbons in the gasoline-boiling range. </a:t>
            </a:r>
            <a:endParaRPr lang="en-US" sz="1800" dirty="0" smtClean="0">
              <a:latin typeface="Times New Roman" panose="02020603050405020304" pitchFamily="18" charset="0"/>
              <a:cs typeface="Times New Roman" panose="02020603050405020304" pitchFamily="18" charset="0"/>
            </a:endParaRPr>
          </a:p>
          <a:p>
            <a:pPr algn="just"/>
            <a:r>
              <a:rPr lang="en-US" sz="1800" dirty="0" smtClean="0">
                <a:latin typeface="Times New Roman" panose="02020603050405020304" pitchFamily="18" charset="0"/>
                <a:cs typeface="Times New Roman" panose="02020603050405020304" pitchFamily="18" charset="0"/>
              </a:rPr>
              <a:t>The </a:t>
            </a:r>
            <a:r>
              <a:rPr lang="en-US" sz="1800" dirty="0">
                <a:latin typeface="Times New Roman" panose="02020603050405020304" pitchFamily="18" charset="0"/>
                <a:cs typeface="Times New Roman" panose="02020603050405020304" pitchFamily="18" charset="0"/>
              </a:rPr>
              <a:t>catalysts are rapidly </a:t>
            </a:r>
            <a:r>
              <a:rPr lang="en-US" sz="1800" dirty="0" smtClean="0">
                <a:latin typeface="Times New Roman" panose="02020603050405020304" pitchFamily="18" charset="0"/>
                <a:cs typeface="Times New Roman" panose="02020603050405020304" pitchFamily="18" charset="0"/>
              </a:rPr>
              <a:t>degraded and </a:t>
            </a:r>
            <a:r>
              <a:rPr lang="en-US" sz="1800" dirty="0">
                <a:latin typeface="Times New Roman" panose="02020603050405020304" pitchFamily="18" charset="0"/>
                <a:cs typeface="Times New Roman" panose="02020603050405020304" pitchFamily="18" charset="0"/>
              </a:rPr>
              <a:t>are regenerated by high-temperature </a:t>
            </a:r>
            <a:r>
              <a:rPr lang="en-US" sz="1800" dirty="0" smtClean="0">
                <a:latin typeface="Times New Roman" panose="02020603050405020304" pitchFamily="18" charset="0"/>
                <a:cs typeface="Times New Roman" panose="02020603050405020304" pitchFamily="18" charset="0"/>
              </a:rPr>
              <a:t>(700 </a:t>
            </a:r>
            <a:r>
              <a:rPr lang="en-US" sz="1800" baseline="30000" dirty="0" err="1" smtClean="0">
                <a:latin typeface="Times New Roman" panose="02020603050405020304" pitchFamily="18" charset="0"/>
                <a:cs typeface="Times New Roman" panose="02020603050405020304" pitchFamily="18" charset="0"/>
              </a:rPr>
              <a:t>o</a:t>
            </a:r>
            <a:r>
              <a:rPr lang="en-US" sz="1800" dirty="0" err="1" smtClean="0">
                <a:latin typeface="Times New Roman" panose="02020603050405020304" pitchFamily="18" charset="0"/>
                <a:cs typeface="Times New Roman" panose="02020603050405020304" pitchFamily="18" charset="0"/>
              </a:rPr>
              <a:t>C</a:t>
            </a:r>
            <a:r>
              <a:rPr lang="en-US" sz="1800" dirty="0" smtClean="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exposure to </a:t>
            </a:r>
            <a:r>
              <a:rPr lang="en-US" sz="1800" dirty="0" smtClean="0">
                <a:latin typeface="Times New Roman" panose="02020603050405020304" pitchFamily="18" charset="0"/>
                <a:cs typeface="Times New Roman" panose="02020603050405020304" pitchFamily="18" charset="0"/>
              </a:rPr>
              <a:t>air. The product mixture </a:t>
            </a:r>
            <a:r>
              <a:rPr lang="en-US" sz="1800" dirty="0">
                <a:latin typeface="Times New Roman" panose="02020603050405020304" pitchFamily="18" charset="0"/>
                <a:cs typeface="Times New Roman" panose="02020603050405020304" pitchFamily="18" charset="0"/>
              </a:rPr>
              <a:t>is complex but is enriched in hydrocarbons in the gasoline range. </a:t>
            </a:r>
            <a:r>
              <a:rPr lang="en-US" sz="1800" dirty="0" smtClean="0">
                <a:latin typeface="Times New Roman" panose="02020603050405020304" pitchFamily="18" charset="0"/>
                <a:cs typeface="Times New Roman" panose="02020603050405020304" pitchFamily="18" charset="0"/>
              </a:rPr>
              <a:t>Low-boiling hydrocarbons </a:t>
            </a:r>
            <a:r>
              <a:rPr lang="en-US" sz="1800" dirty="0">
                <a:latin typeface="Times New Roman" panose="02020603050405020304" pitchFamily="18" charset="0"/>
                <a:cs typeface="Times New Roman" panose="02020603050405020304" pitchFamily="18" charset="0"/>
              </a:rPr>
              <a:t>such as methane and ethane are produced as by-products. </a:t>
            </a:r>
            <a:r>
              <a:rPr lang="en-US" sz="1800" i="1" dirty="0" smtClean="0">
                <a:latin typeface="Times New Roman" panose="02020603050405020304" pitchFamily="18" charset="0"/>
                <a:cs typeface="Times New Roman" panose="02020603050405020304" pitchFamily="18" charset="0"/>
              </a:rPr>
              <a:t>Reactivity toward </a:t>
            </a:r>
            <a:r>
              <a:rPr lang="en-US" sz="1800" i="1" dirty="0">
                <a:latin typeface="Times New Roman" panose="02020603050405020304" pitchFamily="18" charset="0"/>
                <a:cs typeface="Times New Roman" panose="02020603050405020304" pitchFamily="18" charset="0"/>
              </a:rPr>
              <a:t>cracking increases with molecular weight and branching. </a:t>
            </a:r>
            <a:endParaRPr lang="en-US" sz="1800" i="1" dirty="0" smtClean="0">
              <a:latin typeface="Times New Roman" panose="02020603050405020304" pitchFamily="18" charset="0"/>
              <a:cs typeface="Times New Roman" panose="02020603050405020304" pitchFamily="18" charset="0"/>
            </a:endParaRPr>
          </a:p>
          <a:p>
            <a:pPr algn="just"/>
            <a:r>
              <a:rPr lang="en-US" sz="1800" i="1" dirty="0" err="1" smtClean="0">
                <a:latin typeface="Times New Roman" panose="02020603050405020304" pitchFamily="18" charset="0"/>
                <a:cs typeface="Times New Roman" panose="02020603050405020304" pitchFamily="18" charset="0"/>
              </a:rPr>
              <a:t>Carbocations</a:t>
            </a:r>
            <a:r>
              <a:rPr lang="en-US" sz="1800" i="1" dirty="0" smtClean="0">
                <a:latin typeface="Times New Roman" panose="02020603050405020304" pitchFamily="18" charset="0"/>
                <a:cs typeface="Times New Roman" panose="02020603050405020304" pitchFamily="18" charset="0"/>
              </a:rPr>
              <a:t> are intermediates </a:t>
            </a:r>
            <a:r>
              <a:rPr lang="en-US" sz="1800" i="1" dirty="0">
                <a:latin typeface="Times New Roman" panose="02020603050405020304" pitchFamily="18" charset="0"/>
                <a:cs typeface="Times New Roman" panose="02020603050405020304" pitchFamily="18" charset="0"/>
              </a:rPr>
              <a:t>in the cracking process, which leads to </a:t>
            </a:r>
            <a:r>
              <a:rPr lang="en-US" sz="1800" i="1" dirty="0" err="1" smtClean="0">
                <a:latin typeface="Times New Roman" panose="02020603050405020304" pitchFamily="18" charset="0"/>
                <a:cs typeface="Times New Roman" panose="02020603050405020304" pitchFamily="18" charset="0"/>
              </a:rPr>
              <a:t>isomerizations</a:t>
            </a:r>
            <a:r>
              <a:rPr lang="en-US" sz="1800" dirty="0" smtClean="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Cracking over acidic catalysts occurs through </a:t>
            </a:r>
            <a:r>
              <a:rPr lang="en-US" sz="1800" dirty="0" err="1">
                <a:latin typeface="Times New Roman" panose="02020603050405020304" pitchFamily="18" charset="0"/>
                <a:cs typeface="Times New Roman" panose="02020603050405020304" pitchFamily="18" charset="0"/>
              </a:rPr>
              <a:t>pentacovalent</a:t>
            </a:r>
            <a:r>
              <a:rPr lang="en-US" sz="1800"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carbonium</a:t>
            </a:r>
            <a:r>
              <a:rPr lang="en-US" sz="1800" i="1" dirty="0">
                <a:latin typeface="Times New Roman" panose="02020603050405020304" pitchFamily="18" charset="0"/>
                <a:cs typeface="Times New Roman" panose="02020603050405020304" pitchFamily="18" charset="0"/>
              </a:rPr>
              <a:t> ions</a:t>
            </a:r>
            <a:r>
              <a:rPr lang="en-US" sz="1800" dirty="0">
                <a:latin typeface="Times New Roman" panose="02020603050405020304" pitchFamily="18" charset="0"/>
                <a:cs typeface="Times New Roman" panose="02020603050405020304" pitchFamily="18" charset="0"/>
              </a:rPr>
              <a:t>. </a:t>
            </a:r>
            <a:r>
              <a:rPr lang="en-US" sz="1800" dirty="0" smtClean="0">
                <a:latin typeface="Times New Roman" panose="02020603050405020304" pitchFamily="18" charset="0"/>
                <a:cs typeface="Times New Roman" panose="02020603050405020304" pitchFamily="18" charset="0"/>
              </a:rPr>
              <a:t>The basic </a:t>
            </a:r>
            <a:r>
              <a:rPr lang="en-US" sz="1800" dirty="0">
                <a:latin typeface="Times New Roman" panose="02020603050405020304" pitchFamily="18" charset="0"/>
                <a:cs typeface="Times New Roman" panose="02020603050405020304" pitchFamily="18" charset="0"/>
              </a:rPr>
              <a:t>reactions are also observed with small hydrocarbons such as propane. Both </a:t>
            </a:r>
            <a:r>
              <a:rPr lang="en-US" sz="1800" dirty="0" smtClean="0">
                <a:latin typeface="Times New Roman" panose="02020603050405020304" pitchFamily="18" charset="0"/>
                <a:cs typeface="Times New Roman" panose="02020603050405020304" pitchFamily="18" charset="0"/>
              </a:rPr>
              <a:t>the C−H </a:t>
            </a:r>
            <a:r>
              <a:rPr lang="en-US" sz="1800" dirty="0">
                <a:latin typeface="Times New Roman" panose="02020603050405020304" pitchFamily="18" charset="0"/>
                <a:cs typeface="Times New Roman" panose="02020603050405020304" pitchFamily="18" charset="0"/>
              </a:rPr>
              <a:t>and the C−C bond can be broken.</a:t>
            </a:r>
          </a:p>
        </p:txBody>
      </p:sp>
      <p:pic>
        <p:nvPicPr>
          <p:cNvPr id="5" name="Picture 4"/>
          <p:cNvPicPr>
            <a:picLocks noChangeAspect="1"/>
          </p:cNvPicPr>
          <p:nvPr/>
        </p:nvPicPr>
        <p:blipFill>
          <a:blip r:embed="rId2"/>
          <a:stretch>
            <a:fillRect/>
          </a:stretch>
        </p:blipFill>
        <p:spPr>
          <a:xfrm>
            <a:off x="2740390" y="643439"/>
            <a:ext cx="6711218" cy="1981252"/>
          </a:xfrm>
          <a:prstGeom prst="rect">
            <a:avLst/>
          </a:prstGeom>
        </p:spPr>
      </p:pic>
      <p:sp>
        <p:nvSpPr>
          <p:cNvPr id="4" name="Slide Number Placeholder 3"/>
          <p:cNvSpPr>
            <a:spLocks noGrp="1"/>
          </p:cNvSpPr>
          <p:nvPr>
            <p:ph type="sldNum" sz="quarter" idx="12"/>
          </p:nvPr>
        </p:nvSpPr>
        <p:spPr/>
        <p:txBody>
          <a:bodyPr/>
          <a:lstStyle/>
          <a:p>
            <a:fld id="{E97799C9-84D9-46D2-A11E-BCF8A720529D}" type="slidenum">
              <a:rPr lang="en-US" smtClean="0"/>
              <a:t>219</a:t>
            </a:fld>
            <a:endParaRPr lang="en-US" dirty="0"/>
          </a:p>
        </p:txBody>
      </p:sp>
    </p:spTree>
    <p:extLst>
      <p:ext uri="{BB962C8B-B14F-4D97-AF65-F5344CB8AC3E}">
        <p14:creationId xmlns:p14="http://schemas.microsoft.com/office/powerpoint/2010/main" val="13524403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4647" y="2432241"/>
            <a:ext cx="10557164" cy="3752427"/>
          </a:xfrm>
        </p:spPr>
        <p:txBody>
          <a:bodyPr>
            <a:normAutofit fontScale="92500" lnSpcReduction="20000"/>
          </a:bodyPr>
          <a:lstStyle/>
          <a:p>
            <a:pPr algn="just"/>
            <a:r>
              <a:rPr lang="en-US" dirty="0">
                <a:latin typeface="Times New Roman" panose="02020603050405020304" pitchFamily="18" charset="0"/>
                <a:cs typeface="Times New Roman" panose="02020603050405020304" pitchFamily="18" charset="0"/>
              </a:rPr>
              <a:t>Stereochemistry also sometimes fails to provide a clear-cut distinction between the two limiting mechanisms. </a:t>
            </a:r>
            <a:endParaRPr lang="en-US" dirty="0" smtClean="0">
              <a:latin typeface="Times New Roman" panose="02020603050405020304" pitchFamily="18" charset="0"/>
              <a:cs typeface="Times New Roman" panose="02020603050405020304" pitchFamily="18" charset="0"/>
            </a:endParaRPr>
          </a:p>
          <a:p>
            <a:pPr algn="just"/>
            <a:r>
              <a:rPr lang="en-US" i="1" dirty="0" smtClean="0">
                <a:latin typeface="Times New Roman" panose="02020603050405020304" pitchFamily="18" charset="0"/>
                <a:cs typeface="Times New Roman" panose="02020603050405020304" pitchFamily="18" charset="0"/>
              </a:rPr>
              <a:t>Many </a:t>
            </a:r>
            <a:r>
              <a:rPr lang="en-US" i="1" dirty="0">
                <a:latin typeface="Times New Roman" panose="02020603050405020304" pitchFamily="18" charset="0"/>
                <a:cs typeface="Times New Roman" panose="02020603050405020304" pitchFamily="18" charset="0"/>
              </a:rPr>
              <a:t>substitutions proceed with partial inversion of configuration rather than the complete racemization or inversion implied by the limiting mechanisms. </a:t>
            </a:r>
          </a:p>
          <a:p>
            <a:pPr algn="just"/>
            <a:r>
              <a:rPr lang="en-US" dirty="0">
                <a:latin typeface="Times New Roman" panose="02020603050405020304" pitchFamily="18" charset="0"/>
                <a:cs typeface="Times New Roman" panose="02020603050405020304" pitchFamily="18" charset="0"/>
              </a:rPr>
              <a:t>Some reactions exhibit inversion of configuration, but other features of the reaction suggest that an ionization mechanism must operate. </a:t>
            </a:r>
            <a:endParaRPr lang="en-US" dirty="0" smtClean="0">
              <a:latin typeface="Times New Roman" panose="02020603050405020304" pitchFamily="18" charset="0"/>
              <a:cs typeface="Times New Roman" panose="02020603050405020304" pitchFamily="18" charset="0"/>
            </a:endParaRPr>
          </a:p>
          <a:p>
            <a:pPr algn="just"/>
            <a:r>
              <a:rPr lang="en-US" i="1" dirty="0" smtClean="0">
                <a:latin typeface="Times New Roman" panose="02020603050405020304" pitchFamily="18" charset="0"/>
                <a:cs typeface="Times New Roman" panose="02020603050405020304" pitchFamily="18" charset="0"/>
              </a:rPr>
              <a:t>Other </a:t>
            </a:r>
            <a:r>
              <a:rPr lang="en-US" i="1" dirty="0">
                <a:latin typeface="Times New Roman" panose="02020603050405020304" pitchFamily="18" charset="0"/>
                <a:cs typeface="Times New Roman" panose="02020603050405020304" pitchFamily="18" charset="0"/>
              </a:rPr>
              <a:t>systems exhibit “borderline” behavior that makes it difficult to distinguish between the ionization and direct displacement mechanism. </a:t>
            </a:r>
            <a:endParaRPr lang="en-US" i="1" dirty="0" smtClean="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reactants most likely to exhibit borderline behavior are </a:t>
            </a:r>
            <a:r>
              <a:rPr lang="en-US" b="1" dirty="0">
                <a:latin typeface="Times New Roman" panose="02020603050405020304" pitchFamily="18" charset="0"/>
                <a:cs typeface="Times New Roman" panose="02020603050405020304" pitchFamily="18" charset="0"/>
              </a:rPr>
              <a:t>secondary alkyl </a:t>
            </a:r>
            <a:r>
              <a:rPr lang="en-US" dirty="0">
                <a:latin typeface="Times New Roman" panose="02020603050405020304" pitchFamily="18" charset="0"/>
                <a:cs typeface="Times New Roman" panose="02020603050405020304" pitchFamily="18" charset="0"/>
              </a:rPr>
              <a:t>and</a:t>
            </a:r>
            <a:r>
              <a:rPr lang="en-US" b="1" dirty="0">
                <a:latin typeface="Times New Roman" panose="02020603050405020304" pitchFamily="18" charset="0"/>
                <a:cs typeface="Times New Roman" panose="02020603050405020304" pitchFamily="18" charset="0"/>
              </a:rPr>
              <a:t> primary and secondary benzylic systems. </a:t>
            </a:r>
          </a:p>
          <a:p>
            <a:endParaRPr lang="en-US" dirty="0"/>
          </a:p>
        </p:txBody>
      </p:sp>
      <p:sp>
        <p:nvSpPr>
          <p:cNvPr id="2" name="Slide Number Placeholder 1"/>
          <p:cNvSpPr>
            <a:spLocks noGrp="1"/>
          </p:cNvSpPr>
          <p:nvPr>
            <p:ph type="sldNum" sz="quarter" idx="12"/>
          </p:nvPr>
        </p:nvSpPr>
        <p:spPr/>
        <p:txBody>
          <a:bodyPr/>
          <a:lstStyle/>
          <a:p>
            <a:fld id="{E97799C9-84D9-46D2-A11E-BCF8A720529D}" type="slidenum">
              <a:rPr lang="en-US" smtClean="0"/>
              <a:t>22</a:t>
            </a:fld>
            <a:endParaRPr lang="en-US" dirty="0"/>
          </a:p>
        </p:txBody>
      </p:sp>
    </p:spTree>
    <p:extLst>
      <p:ext uri="{BB962C8B-B14F-4D97-AF65-F5344CB8AC3E}">
        <p14:creationId xmlns:p14="http://schemas.microsoft.com/office/powerpoint/2010/main" val="3842909668"/>
      </p:ext>
    </p:extLst>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900545" y="2407301"/>
            <a:ext cx="10390909" cy="3652675"/>
          </a:xfrm>
        </p:spPr>
        <p:txBody>
          <a:bodyPr>
            <a:normAutofit/>
          </a:bodyPr>
          <a:lstStyle/>
          <a:p>
            <a:pPr algn="just"/>
            <a:r>
              <a:rPr lang="en-US" sz="2000" dirty="0">
                <a:latin typeface="Times New Roman" panose="02020603050405020304" pitchFamily="18" charset="0"/>
                <a:cs typeface="Times New Roman" panose="02020603050405020304" pitchFamily="18" charset="0"/>
              </a:rPr>
              <a:t>Alkenes are also formed and can react with trivalent </a:t>
            </a:r>
            <a:r>
              <a:rPr lang="en-US" sz="2000" dirty="0" err="1">
                <a:latin typeface="Times New Roman" panose="02020603050405020304" pitchFamily="18" charset="0"/>
                <a:cs typeface="Times New Roman" panose="02020603050405020304" pitchFamily="18" charset="0"/>
              </a:rPr>
              <a:t>carbocations</a:t>
            </a:r>
            <a:r>
              <a:rPr lang="en-US" sz="2000" dirty="0">
                <a:latin typeface="Times New Roman" panose="02020603050405020304" pitchFamily="18" charset="0"/>
                <a:cs typeface="Times New Roman" panose="02020603050405020304" pitchFamily="18" charset="0"/>
              </a:rPr>
              <a:t> to give </a:t>
            </a:r>
            <a:r>
              <a:rPr lang="en-US" sz="2000" dirty="0" smtClean="0">
                <a:latin typeface="Times New Roman" panose="02020603050405020304" pitchFamily="18" charset="0"/>
                <a:cs typeface="Times New Roman" panose="02020603050405020304" pitchFamily="18" charset="0"/>
              </a:rPr>
              <a:t>alkylation products.</a:t>
            </a:r>
          </a:p>
          <a:p>
            <a:pPr marL="0" indent="0" algn="just">
              <a:buNone/>
            </a:pPr>
            <a:endParaRPr lang="en-US" sz="2000" dirty="0" smtClean="0">
              <a:latin typeface="Times New Roman" panose="02020603050405020304" pitchFamily="18" charset="0"/>
              <a:cs typeface="Times New Roman" panose="02020603050405020304" pitchFamily="18" charset="0"/>
            </a:endParaRPr>
          </a:p>
          <a:p>
            <a:pPr algn="just"/>
            <a:r>
              <a:rPr lang="en-US" sz="2000" dirty="0">
                <a:latin typeface="Times New Roman" panose="02020603050405020304" pitchFamily="18" charset="0"/>
                <a:cs typeface="Times New Roman" panose="02020603050405020304" pitchFamily="18" charset="0"/>
              </a:rPr>
              <a:t>Intermediates with both a double bond and a carbocation can cyclize and rearrange</a:t>
            </a:r>
            <a:r>
              <a:rPr lang="en-US" sz="2000" dirty="0" smtClean="0">
                <a:latin typeface="Times New Roman" panose="02020603050405020304" pitchFamily="18" charset="0"/>
                <a:cs typeface="Times New Roman" panose="02020603050405020304" pitchFamily="18" charset="0"/>
              </a:rPr>
              <a:t>.</a:t>
            </a:r>
          </a:p>
          <a:p>
            <a:pPr marL="0" indent="0" algn="just">
              <a:buNone/>
            </a:pPr>
            <a:endParaRPr lang="en-US" sz="2000" dirty="0" smtClean="0">
              <a:latin typeface="Times New Roman" panose="02020603050405020304" pitchFamily="18" charset="0"/>
              <a:cs typeface="Times New Roman" panose="02020603050405020304" pitchFamily="18" charset="0"/>
            </a:endParaRPr>
          </a:p>
          <a:p>
            <a:pPr marL="0" indent="0" algn="just">
              <a:buNone/>
            </a:pPr>
            <a:endParaRPr lang="en-US" sz="2000" dirty="0" smtClean="0">
              <a:latin typeface="Times New Roman" panose="02020603050405020304" pitchFamily="18" charset="0"/>
              <a:cs typeface="Times New Roman" panose="02020603050405020304" pitchFamily="18" charset="0"/>
            </a:endParaRPr>
          </a:p>
          <a:p>
            <a:pPr algn="just"/>
            <a:r>
              <a:rPr lang="en-US" sz="2000" dirty="0">
                <a:latin typeface="Times New Roman" panose="02020603050405020304" pitchFamily="18" charset="0"/>
                <a:cs typeface="Times New Roman" panose="02020603050405020304" pitchFamily="18" charset="0"/>
              </a:rPr>
              <a:t>Once cyclization has occurred, aromatization can occur through abstraction of hydride.</a:t>
            </a:r>
          </a:p>
        </p:txBody>
      </p:sp>
      <p:pic>
        <p:nvPicPr>
          <p:cNvPr id="4" name="Picture 3"/>
          <p:cNvPicPr>
            <a:picLocks noChangeAspect="1"/>
          </p:cNvPicPr>
          <p:nvPr/>
        </p:nvPicPr>
        <p:blipFill>
          <a:blip r:embed="rId2"/>
          <a:stretch>
            <a:fillRect/>
          </a:stretch>
        </p:blipFill>
        <p:spPr>
          <a:xfrm>
            <a:off x="3070741" y="2903821"/>
            <a:ext cx="5252495" cy="370124"/>
          </a:xfrm>
          <a:prstGeom prst="rect">
            <a:avLst/>
          </a:prstGeom>
        </p:spPr>
      </p:pic>
      <p:pic>
        <p:nvPicPr>
          <p:cNvPr id="5" name="Picture 4"/>
          <p:cNvPicPr>
            <a:picLocks noChangeAspect="1"/>
          </p:cNvPicPr>
          <p:nvPr/>
        </p:nvPicPr>
        <p:blipFill>
          <a:blip r:embed="rId3"/>
          <a:stretch>
            <a:fillRect/>
          </a:stretch>
        </p:blipFill>
        <p:spPr>
          <a:xfrm>
            <a:off x="2417616" y="3770465"/>
            <a:ext cx="7356763" cy="842464"/>
          </a:xfrm>
          <a:prstGeom prst="rect">
            <a:avLst/>
          </a:prstGeom>
        </p:spPr>
      </p:pic>
      <p:pic>
        <p:nvPicPr>
          <p:cNvPr id="6" name="Picture 5"/>
          <p:cNvPicPr>
            <a:picLocks noChangeAspect="1"/>
          </p:cNvPicPr>
          <p:nvPr/>
        </p:nvPicPr>
        <p:blipFill>
          <a:blip r:embed="rId4"/>
          <a:stretch>
            <a:fillRect/>
          </a:stretch>
        </p:blipFill>
        <p:spPr>
          <a:xfrm>
            <a:off x="2259675" y="5145280"/>
            <a:ext cx="7672647" cy="840830"/>
          </a:xfrm>
          <a:prstGeom prst="rect">
            <a:avLst/>
          </a:prstGeom>
        </p:spPr>
      </p:pic>
      <p:pic>
        <p:nvPicPr>
          <p:cNvPr id="7" name="Picture 6"/>
          <p:cNvPicPr>
            <a:picLocks noChangeAspect="1"/>
          </p:cNvPicPr>
          <p:nvPr/>
        </p:nvPicPr>
        <p:blipFill>
          <a:blip r:embed="rId5"/>
          <a:stretch>
            <a:fillRect/>
          </a:stretch>
        </p:blipFill>
        <p:spPr>
          <a:xfrm>
            <a:off x="3321118" y="982132"/>
            <a:ext cx="5590126" cy="1351303"/>
          </a:xfrm>
          <a:prstGeom prst="rect">
            <a:avLst/>
          </a:prstGeom>
        </p:spPr>
      </p:pic>
      <p:sp>
        <p:nvSpPr>
          <p:cNvPr id="8" name="Slide Number Placeholder 7"/>
          <p:cNvSpPr>
            <a:spLocks noGrp="1"/>
          </p:cNvSpPr>
          <p:nvPr>
            <p:ph type="sldNum" sz="quarter" idx="12"/>
          </p:nvPr>
        </p:nvSpPr>
        <p:spPr/>
        <p:txBody>
          <a:bodyPr/>
          <a:lstStyle/>
          <a:p>
            <a:fld id="{E97799C9-84D9-46D2-A11E-BCF8A720529D}" type="slidenum">
              <a:rPr lang="en-US" smtClean="0"/>
              <a:t>220</a:t>
            </a:fld>
            <a:endParaRPr lang="en-US" dirty="0"/>
          </a:p>
        </p:txBody>
      </p:sp>
    </p:spTree>
    <p:extLst>
      <p:ext uri="{BB962C8B-B14F-4D97-AF65-F5344CB8AC3E}">
        <p14:creationId xmlns:p14="http://schemas.microsoft.com/office/powerpoint/2010/main" val="3555797498"/>
      </p:ext>
    </p:extLst>
  </p:cSld>
  <p:clrMapOvr>
    <a:masterClrMapping/>
  </p:clrMapOvr>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4646" y="2556932"/>
            <a:ext cx="10565477" cy="3636050"/>
          </a:xfrm>
        </p:spPr>
        <p:txBody>
          <a:bodyPr>
            <a:normAutofit/>
          </a:bodyPr>
          <a:lstStyle/>
          <a:p>
            <a:pPr algn="just"/>
            <a:r>
              <a:rPr lang="en-US" dirty="0">
                <a:latin typeface="Times New Roman" panose="02020603050405020304" pitchFamily="18" charset="0"/>
                <a:cs typeface="Times New Roman" panose="02020603050405020304" pitchFamily="18" charset="0"/>
              </a:rPr>
              <a:t>One process that occurs by these mechanisms, called the </a:t>
            </a:r>
            <a:r>
              <a:rPr lang="en-US" i="1" dirty="0" err="1">
                <a:latin typeface="Times New Roman" panose="02020603050405020304" pitchFamily="18" charset="0"/>
                <a:cs typeface="Times New Roman" panose="02020603050405020304" pitchFamily="18" charset="0"/>
              </a:rPr>
              <a:t>Cyclar</a:t>
            </a:r>
            <a:r>
              <a:rPr lang="en-US" i="1" dirty="0">
                <a:latin typeface="Times New Roman" panose="02020603050405020304" pitchFamily="18" charset="0"/>
                <a:cs typeface="Times New Roman" panose="02020603050405020304" pitchFamily="18" charset="0"/>
              </a:rPr>
              <a:t> process</a:t>
            </a:r>
            <a:r>
              <a:rPr lang="en-US" dirty="0">
                <a:latin typeface="Times New Roman" panose="02020603050405020304" pitchFamily="18" charset="0"/>
                <a:cs typeface="Times New Roman" panose="02020603050405020304" pitchFamily="18" charset="0"/>
              </a:rPr>
              <a:t>, uses </a:t>
            </a:r>
            <a:r>
              <a:rPr lang="en-US" dirty="0" smtClean="0">
                <a:latin typeface="Times New Roman" panose="02020603050405020304" pitchFamily="18" charset="0"/>
                <a:cs typeface="Times New Roman" panose="02020603050405020304" pitchFamily="18" charset="0"/>
              </a:rPr>
              <a:t>a gallium-modified </a:t>
            </a:r>
            <a:r>
              <a:rPr lang="en-US" dirty="0">
                <a:latin typeface="Times New Roman" panose="02020603050405020304" pitchFamily="18" charset="0"/>
                <a:cs typeface="Times New Roman" panose="02020603050405020304" pitchFamily="18" charset="0"/>
              </a:rPr>
              <a:t>zeolite </a:t>
            </a:r>
            <a:r>
              <a:rPr lang="en-US" dirty="0" smtClean="0">
                <a:latin typeface="Times New Roman" panose="02020603050405020304" pitchFamily="18" charset="0"/>
                <a:cs typeface="Times New Roman" panose="02020603050405020304" pitchFamily="18" charset="0"/>
              </a:rPr>
              <a:t>catalyst. </a:t>
            </a:r>
            <a:r>
              <a:rPr lang="en-US" dirty="0">
                <a:latin typeface="Times New Roman" panose="02020603050405020304" pitchFamily="18" charset="0"/>
                <a:cs typeface="Times New Roman" panose="02020603050405020304" pitchFamily="18" charset="0"/>
              </a:rPr>
              <a:t>The gallium increases the rate of the early </a:t>
            </a:r>
            <a:r>
              <a:rPr lang="en-US" dirty="0" smtClean="0">
                <a:latin typeface="Times New Roman" panose="02020603050405020304" pitchFamily="18" charset="0"/>
                <a:cs typeface="Times New Roman" panose="02020603050405020304" pitchFamily="18" charset="0"/>
              </a:rPr>
              <a:t>cracking steps </a:t>
            </a:r>
            <a:r>
              <a:rPr lang="en-US" dirty="0">
                <a:latin typeface="Times New Roman" panose="02020603050405020304" pitchFamily="18" charset="0"/>
                <a:cs typeface="Times New Roman" panose="02020603050405020304" pitchFamily="18" charset="0"/>
              </a:rPr>
              <a:t>that generate alkenes. The </a:t>
            </a:r>
            <a:r>
              <a:rPr lang="en-US" dirty="0" err="1">
                <a:latin typeface="Times New Roman" panose="02020603050405020304" pitchFamily="18" charset="0"/>
                <a:cs typeface="Times New Roman" panose="02020603050405020304" pitchFamily="18" charset="0"/>
              </a:rPr>
              <a:t>Cyclar</a:t>
            </a:r>
            <a:r>
              <a:rPr lang="en-US" dirty="0">
                <a:latin typeface="Times New Roman" panose="02020603050405020304" pitchFamily="18" charset="0"/>
                <a:cs typeface="Times New Roman" panose="02020603050405020304" pitchFamily="18" charset="0"/>
              </a:rPr>
              <a:t> process can convert butane, propane, </a:t>
            </a:r>
            <a:r>
              <a:rPr lang="en-US" dirty="0" smtClean="0">
                <a:latin typeface="Times New Roman" panose="02020603050405020304" pitchFamily="18" charset="0"/>
                <a:cs typeface="Times New Roman" panose="02020603050405020304" pitchFamily="18" charset="0"/>
              </a:rPr>
              <a:t>and ethane </a:t>
            </a:r>
            <a:r>
              <a:rPr lang="en-US" dirty="0">
                <a:latin typeface="Times New Roman" panose="02020603050405020304" pitchFamily="18" charset="0"/>
                <a:cs typeface="Times New Roman" panose="02020603050405020304" pitchFamily="18" charset="0"/>
              </a:rPr>
              <a:t>to mixtures of benzene, toluene, and the isomeric xylenes. </a:t>
            </a: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reactivity </a:t>
            </a:r>
            <a:r>
              <a:rPr lang="en-US" dirty="0" smtClean="0">
                <a:latin typeface="Times New Roman" panose="02020603050405020304" pitchFamily="18" charset="0"/>
                <a:cs typeface="Times New Roman" panose="02020603050405020304" pitchFamily="18" charset="0"/>
              </a:rPr>
              <a:t>order is </a:t>
            </a:r>
            <a:r>
              <a:rPr lang="en-US" dirty="0">
                <a:latin typeface="Times New Roman" panose="02020603050405020304" pitchFamily="18" charset="0"/>
                <a:cs typeface="Times New Roman" panose="02020603050405020304" pitchFamily="18" charset="0"/>
              </a:rPr>
              <a:t>butane &gt; propane &gt; ethane</a:t>
            </a:r>
            <a:r>
              <a:rPr lang="en-US" dirty="0" smtClean="0">
                <a:latin typeface="Times New Roman" panose="02020603050405020304" pitchFamily="18" charset="0"/>
                <a:cs typeface="Times New Roman" panose="02020603050405020304" pitchFamily="18" charset="0"/>
              </a:rPr>
              <a:t>. </a:t>
            </a:r>
          </a:p>
          <a:p>
            <a:pPr algn="just"/>
            <a:r>
              <a:rPr lang="en-US" dirty="0" smtClean="0">
                <a:latin typeface="Times New Roman" panose="02020603050405020304" pitchFamily="18" charset="0"/>
                <a:cs typeface="Times New Roman" panose="02020603050405020304" pitchFamily="18" charset="0"/>
              </a:rPr>
              <a:t>Hydrocracking </a:t>
            </a:r>
            <a:r>
              <a:rPr lang="en-US" dirty="0">
                <a:latin typeface="Times New Roman" panose="02020603050405020304" pitchFamily="18" charset="0"/>
                <a:cs typeface="Times New Roman" panose="02020603050405020304" pitchFamily="18" charset="0"/>
              </a:rPr>
              <a:t>is used to convert high-boiling crude petroleum having a </a:t>
            </a:r>
            <a:r>
              <a:rPr lang="en-US" dirty="0" smtClean="0">
                <a:latin typeface="Times New Roman" panose="02020603050405020304" pitchFamily="18" charset="0"/>
                <a:cs typeface="Times New Roman" panose="02020603050405020304" pitchFamily="18" charset="0"/>
              </a:rPr>
              <a:t>high content </a:t>
            </a:r>
            <a:r>
              <a:rPr lang="en-US" dirty="0">
                <a:latin typeface="Times New Roman" panose="02020603050405020304" pitchFamily="18" charset="0"/>
                <a:cs typeface="Times New Roman" panose="02020603050405020304" pitchFamily="18" charset="0"/>
              </a:rPr>
              <a:t>of nitrogen and sulfur and relatively low hydrogen content to material </a:t>
            </a:r>
            <a:r>
              <a:rPr lang="en-US" dirty="0" smtClean="0">
                <a:latin typeface="Times New Roman" panose="02020603050405020304" pitchFamily="18" charset="0"/>
                <a:cs typeface="Times New Roman" panose="02020603050405020304" pitchFamily="18" charset="0"/>
              </a:rPr>
              <a:t>suitable for </a:t>
            </a:r>
            <a:r>
              <a:rPr lang="en-US" dirty="0">
                <a:latin typeface="Times New Roman" panose="02020603050405020304" pitchFamily="18" charset="0"/>
                <a:cs typeface="Times New Roman" panose="02020603050405020304" pitchFamily="18" charset="0"/>
              </a:rPr>
              <a:t>use as </a:t>
            </a:r>
            <a:r>
              <a:rPr lang="en-US" dirty="0" smtClean="0">
                <a:latin typeface="Times New Roman" panose="02020603050405020304" pitchFamily="18" charset="0"/>
                <a:cs typeface="Times New Roman" panose="02020603050405020304" pitchFamily="18" charset="0"/>
              </a:rPr>
              <a:t>fuel. </a:t>
            </a:r>
            <a:r>
              <a:rPr lang="en-US" dirty="0">
                <a:solidFill>
                  <a:schemeClr val="tx1"/>
                </a:solidFill>
                <a:latin typeface="Times New Roman" panose="02020603050405020304" pitchFamily="18" charset="0"/>
                <a:cs typeface="Times New Roman" panose="02020603050405020304" pitchFamily="18" charset="0"/>
              </a:rPr>
              <a:t>Hydrocracking is also used in the processing of very heavy </a:t>
            </a:r>
            <a:r>
              <a:rPr lang="en-US" dirty="0" smtClean="0">
                <a:solidFill>
                  <a:schemeClr val="tx1"/>
                </a:solidFill>
                <a:latin typeface="Times New Roman" panose="02020603050405020304" pitchFamily="18" charset="0"/>
                <a:cs typeface="Times New Roman" panose="02020603050405020304" pitchFamily="18" charset="0"/>
              </a:rPr>
              <a:t>crude petroleum </a:t>
            </a:r>
            <a:r>
              <a:rPr lang="en-US" dirty="0">
                <a:solidFill>
                  <a:schemeClr val="tx1"/>
                </a:solidFill>
                <a:latin typeface="Times New Roman" panose="02020603050405020304" pitchFamily="18" charset="0"/>
                <a:cs typeface="Times New Roman" panose="02020603050405020304" pitchFamily="18" charset="0"/>
              </a:rPr>
              <a:t>such as that obtained from tar sands and shale </a:t>
            </a:r>
            <a:r>
              <a:rPr lang="en-US" dirty="0" smtClean="0">
                <a:solidFill>
                  <a:schemeClr val="tx1"/>
                </a:solidFill>
                <a:latin typeface="Times New Roman" panose="02020603050405020304" pitchFamily="18" charset="0"/>
                <a:cs typeface="Times New Roman" panose="02020603050405020304" pitchFamily="18" charset="0"/>
              </a:rPr>
              <a:t>oil.</a:t>
            </a:r>
          </a:p>
          <a:p>
            <a:pPr algn="just"/>
            <a:endParaRPr lang="en-US" i="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E97799C9-84D9-46D2-A11E-BCF8A720529D}" type="slidenum">
              <a:rPr lang="en-US" smtClean="0"/>
              <a:t>221</a:t>
            </a:fld>
            <a:endParaRPr lang="en-US" dirty="0"/>
          </a:p>
        </p:txBody>
      </p:sp>
    </p:spTree>
    <p:extLst>
      <p:ext uri="{BB962C8B-B14F-4D97-AF65-F5344CB8AC3E}">
        <p14:creationId xmlns:p14="http://schemas.microsoft.com/office/powerpoint/2010/main" val="3656672078"/>
      </p:ext>
    </p:extLst>
  </p:cSld>
  <p:clrMapOvr>
    <a:masterClrMapping/>
  </p:clrMapOvr>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5070" y="2556932"/>
            <a:ext cx="9839739" cy="3318936"/>
          </a:xfrm>
        </p:spPr>
        <p:txBody>
          <a:bodyPr/>
          <a:lstStyle/>
          <a:p>
            <a:pPr marL="0" indent="0" algn="justLow">
              <a:buNone/>
            </a:pPr>
            <a:r>
              <a:rPr lang="en-US" dirty="0">
                <a:latin typeface="Times New Roman" panose="02020603050405020304" pitchFamily="18" charset="0"/>
                <a:cs typeface="Times New Roman" panose="02020603050405020304" pitchFamily="18" charset="0"/>
              </a:rPr>
              <a:t>The chemical transformations include reductive removal of nitrogen and sulfur (forming ammonia and hydrogen sulfide) and cracking to smaller molecules. These processes are normally carried out in separate reaction chambers. The catalysts include transition metals capable of hydrogenation and zeolites that catalyze cracking. </a:t>
            </a:r>
            <a:r>
              <a:rPr lang="en-US" i="1" dirty="0">
                <a:latin typeface="Times New Roman" panose="02020603050405020304" pitchFamily="18" charset="0"/>
                <a:cs typeface="Times New Roman" panose="02020603050405020304" pitchFamily="18" charset="0"/>
              </a:rPr>
              <a:t>The final product composition can be influenced by reactor temperature and catalyst composition.</a:t>
            </a:r>
          </a:p>
          <a:p>
            <a:endParaRPr lang="en-US" dirty="0"/>
          </a:p>
        </p:txBody>
      </p:sp>
      <p:sp>
        <p:nvSpPr>
          <p:cNvPr id="4" name="Slide Number Placeholder 3"/>
          <p:cNvSpPr>
            <a:spLocks noGrp="1"/>
          </p:cNvSpPr>
          <p:nvPr>
            <p:ph type="sldNum" sz="quarter" idx="12"/>
          </p:nvPr>
        </p:nvSpPr>
        <p:spPr/>
        <p:txBody>
          <a:bodyPr/>
          <a:lstStyle/>
          <a:p>
            <a:fld id="{E97799C9-84D9-46D2-A11E-BCF8A720529D}" type="slidenum">
              <a:rPr lang="en-US" smtClean="0"/>
              <a:t>222</a:t>
            </a:fld>
            <a:endParaRPr lang="en-US" dirty="0"/>
          </a:p>
        </p:txBody>
      </p:sp>
    </p:spTree>
    <p:extLst>
      <p:ext uri="{BB962C8B-B14F-4D97-AF65-F5344CB8AC3E}">
        <p14:creationId xmlns:p14="http://schemas.microsoft.com/office/powerpoint/2010/main" val="3505067944"/>
      </p:ext>
    </p:extLst>
  </p:cSld>
  <p:clrMapOvr>
    <a:masterClrMapping/>
  </p:clrMapOvr>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295401" y="2556932"/>
            <a:ext cx="9601196" cy="3777366"/>
          </a:xfrm>
        </p:spPr>
        <p:txBody>
          <a:bodyPr>
            <a:normAutofit fontScale="70000" lnSpcReduction="20000"/>
          </a:bodyPr>
          <a:lstStyle/>
          <a:p>
            <a:pPr algn="just"/>
            <a:r>
              <a:rPr lang="en-US" i="1" dirty="0">
                <a:latin typeface="Times New Roman" panose="02020603050405020304" pitchFamily="18" charset="0"/>
                <a:cs typeface="Times New Roman" panose="02020603050405020304" pitchFamily="18" charset="0"/>
              </a:rPr>
              <a:t>Reforming catalysts usually involve both transition metals, often platinum, </a:t>
            </a:r>
            <a:r>
              <a:rPr lang="en-US" i="1" dirty="0" smtClean="0">
                <a:latin typeface="Times New Roman" panose="02020603050405020304" pitchFamily="18" charset="0"/>
                <a:cs typeface="Times New Roman" panose="02020603050405020304" pitchFamily="18" charset="0"/>
              </a:rPr>
              <a:t>and minerals</a:t>
            </a:r>
            <a:r>
              <a:rPr lang="en-US" i="1" dirty="0">
                <a:latin typeface="Times New Roman" panose="02020603050405020304" pitchFamily="18" charset="0"/>
                <a:cs typeface="Times New Roman" panose="02020603050405020304" pitchFamily="18" charset="0"/>
              </a:rPr>
              <a:t>, particularly zeolites modified with various metals; the zeolites are </a:t>
            </a:r>
            <a:r>
              <a:rPr lang="en-US" i="1" dirty="0" smtClean="0">
                <a:latin typeface="Times New Roman" panose="02020603050405020304" pitchFamily="18" charset="0"/>
                <a:cs typeface="Times New Roman" panose="02020603050405020304" pitchFamily="18" charset="0"/>
              </a:rPr>
              <a:t>aluminum silicates</a:t>
            </a:r>
            <a:r>
              <a:rPr lang="en-US" i="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Depending on the exact structure, there are a number of anionic sites, </a:t>
            </a:r>
            <a:r>
              <a:rPr lang="en-US" dirty="0" smtClean="0">
                <a:latin typeface="Times New Roman" panose="02020603050405020304" pitchFamily="18" charset="0"/>
                <a:cs typeface="Times New Roman" panose="02020603050405020304" pitchFamily="18" charset="0"/>
              </a:rPr>
              <a:t>which must </a:t>
            </a:r>
            <a:r>
              <a:rPr lang="en-US" dirty="0">
                <a:latin typeface="Times New Roman" panose="02020603050405020304" pitchFamily="18" charset="0"/>
                <a:cs typeface="Times New Roman" panose="02020603050405020304" pitchFamily="18" charset="0"/>
              </a:rPr>
              <a:t>be neutralized by metal cations or protons. The protonic forms are strongly acidic</a:t>
            </a:r>
            <a:r>
              <a:rPr lang="en-US" dirty="0" smtClean="0">
                <a:latin typeface="Times New Roman" panose="02020603050405020304" pitchFamily="18" charset="0"/>
                <a:cs typeface="Times New Roman" panose="02020603050405020304" pitchFamily="18" charset="0"/>
              </a:rPr>
              <a:t>. </a:t>
            </a:r>
          </a:p>
          <a:p>
            <a:pPr algn="just"/>
            <a:endParaRPr lang="en-US" dirty="0" smtClean="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zeolites have distinctive pore sizes and are selective for certain molecular </a:t>
            </a:r>
            <a:r>
              <a:rPr lang="en-US" dirty="0" smtClean="0">
                <a:latin typeface="Times New Roman" panose="02020603050405020304" pitchFamily="18" charset="0"/>
                <a:cs typeface="Times New Roman" panose="02020603050405020304" pitchFamily="18" charset="0"/>
              </a:rPr>
              <a:t>sizes or shapes. </a:t>
            </a:r>
            <a:r>
              <a:rPr lang="en-US" dirty="0">
                <a:latin typeface="Times New Roman" panose="02020603050405020304" pitchFamily="18" charset="0"/>
                <a:cs typeface="Times New Roman" panose="02020603050405020304" pitchFamily="18" charset="0"/>
              </a:rPr>
              <a:t>For example, pore size can be a factor in determining the ratio of the o-</a:t>
            </a:r>
            <a:r>
              <a:rPr lang="en-US" dirty="0" smtClean="0">
                <a:latin typeface="Times New Roman" panose="02020603050405020304" pitchFamily="18" charset="0"/>
                <a:cs typeface="Times New Roman" panose="02020603050405020304" pitchFamily="18" charset="0"/>
              </a:rPr>
              <a:t>, m-</a:t>
            </a:r>
            <a:r>
              <a:rPr lang="en-US" dirty="0">
                <a:latin typeface="Times New Roman" panose="02020603050405020304" pitchFamily="18" charset="0"/>
                <a:cs typeface="Times New Roman" panose="02020603050405020304" pitchFamily="18" charset="0"/>
              </a:rPr>
              <a:t>, and p-isomers of xylenes, with narrower pores favoring the last. Under </a:t>
            </a:r>
            <a:r>
              <a:rPr lang="en-US" dirty="0" smtClean="0">
                <a:latin typeface="Times New Roman" panose="02020603050405020304" pitchFamily="18" charset="0"/>
                <a:cs typeface="Times New Roman" panose="02020603050405020304" pitchFamily="18" charset="0"/>
              </a:rPr>
              <a:t>normal </a:t>
            </a:r>
            <a:r>
              <a:rPr lang="en-US" dirty="0">
                <a:latin typeface="Times New Roman" panose="02020603050405020304" pitchFamily="18" charset="0"/>
                <a:cs typeface="Times New Roman" panose="02020603050405020304" pitchFamily="18" charset="0"/>
              </a:rPr>
              <a:t>operating conditions, the catalysts incorporate sulfur, which modifies the </a:t>
            </a:r>
            <a:r>
              <a:rPr lang="en-US" dirty="0" smtClean="0">
                <a:latin typeface="Times New Roman" panose="02020603050405020304" pitchFamily="18" charset="0"/>
                <a:cs typeface="Times New Roman" panose="02020603050405020304" pitchFamily="18" charset="0"/>
              </a:rPr>
              <a:t>catalytic properties </a:t>
            </a:r>
            <a:r>
              <a:rPr lang="en-US" dirty="0">
                <a:latin typeface="Times New Roman" panose="02020603050405020304" pitchFamily="18" charset="0"/>
                <a:cs typeface="Times New Roman" panose="02020603050405020304" pitchFamily="18" charset="0"/>
              </a:rPr>
              <a:t>and tends to enhance rearrangement and </a:t>
            </a:r>
            <a:r>
              <a:rPr lang="en-US" dirty="0" smtClean="0">
                <a:latin typeface="Times New Roman" panose="02020603050405020304" pitchFamily="18" charset="0"/>
                <a:cs typeface="Times New Roman" panose="02020603050405020304" pitchFamily="18" charset="0"/>
              </a:rPr>
              <a:t>aromatization.</a:t>
            </a:r>
          </a:p>
          <a:p>
            <a:pPr algn="just"/>
            <a:endParaRPr lang="en-US" dirty="0" smtClean="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There </a:t>
            </a:r>
            <a:r>
              <a:rPr lang="en-US" dirty="0">
                <a:latin typeface="Times New Roman" panose="02020603050405020304" pitchFamily="18" charset="0"/>
                <a:cs typeface="Times New Roman" panose="02020603050405020304" pitchFamily="18" charset="0"/>
              </a:rPr>
              <a:t>is rapid interconversion of alkenes and </a:t>
            </a:r>
            <a:r>
              <a:rPr lang="en-US" dirty="0" err="1">
                <a:latin typeface="Times New Roman" panose="02020603050405020304" pitchFamily="18" charset="0"/>
                <a:cs typeface="Times New Roman" panose="02020603050405020304" pitchFamily="18" charset="0"/>
              </a:rPr>
              <a:t>carbocations</a:t>
            </a:r>
            <a:r>
              <a:rPr lang="en-US" dirty="0">
                <a:latin typeface="Times New Roman" panose="02020603050405020304" pitchFamily="18" charset="0"/>
                <a:cs typeface="Times New Roman" panose="02020603050405020304" pitchFamily="18" charset="0"/>
              </a:rPr>
              <a:t> over acidic </a:t>
            </a:r>
            <a:r>
              <a:rPr lang="en-US" dirty="0" smtClean="0">
                <a:latin typeface="Times New Roman" panose="02020603050405020304" pitchFamily="18" charset="0"/>
                <a:cs typeface="Times New Roman" panose="02020603050405020304" pitchFamily="18" charset="0"/>
              </a:rPr>
              <a:t>zeolite catalysts</a:t>
            </a:r>
            <a:r>
              <a:rPr lang="en-US" dirty="0">
                <a:latin typeface="Times New Roman" panose="02020603050405020304" pitchFamily="18" charset="0"/>
                <a:cs typeface="Times New Roman" panose="02020603050405020304" pitchFamily="18" charset="0"/>
              </a:rPr>
              <a:t>, and the </a:t>
            </a:r>
            <a:r>
              <a:rPr lang="en-US" dirty="0" err="1">
                <a:latin typeface="Times New Roman" panose="02020603050405020304" pitchFamily="18" charset="0"/>
                <a:cs typeface="Times New Roman" panose="02020603050405020304" pitchFamily="18" charset="0"/>
              </a:rPr>
              <a:t>carbocations</a:t>
            </a:r>
            <a:r>
              <a:rPr lang="en-US" dirty="0">
                <a:latin typeface="Times New Roman" panose="02020603050405020304" pitchFamily="18" charset="0"/>
                <a:cs typeface="Times New Roman" panose="02020603050405020304" pitchFamily="18" charset="0"/>
              </a:rPr>
              <a:t> permit skeletal rearrangements and hydride </a:t>
            </a:r>
            <a:r>
              <a:rPr lang="en-US" dirty="0" smtClean="0">
                <a:latin typeface="Times New Roman" panose="02020603050405020304" pitchFamily="18" charset="0"/>
                <a:cs typeface="Times New Roman" panose="02020603050405020304" pitchFamily="18" charset="0"/>
              </a:rPr>
              <a:t>transfer reactions</a:t>
            </a:r>
            <a:r>
              <a:rPr lang="en-US" dirty="0">
                <a:latin typeface="Times New Roman" panose="02020603050405020304" pitchFamily="18" charset="0"/>
                <a:cs typeface="Times New Roman" panose="02020603050405020304" pitchFamily="18" charset="0"/>
              </a:rPr>
              <a:t>. These reactions proceed in the direction of formation of more </a:t>
            </a:r>
            <a:r>
              <a:rPr lang="en-US" dirty="0" smtClean="0">
                <a:latin typeface="Times New Roman" panose="02020603050405020304" pitchFamily="18" charset="0"/>
                <a:cs typeface="Times New Roman" panose="02020603050405020304" pitchFamily="18" charset="0"/>
              </a:rPr>
              <a:t>stable isomers. </a:t>
            </a:r>
            <a:r>
              <a:rPr lang="en-US" dirty="0">
                <a:latin typeface="Times New Roman" panose="02020603050405020304" pitchFamily="18" charset="0"/>
                <a:cs typeface="Times New Roman" panose="02020603050405020304" pitchFamily="18" charset="0"/>
              </a:rPr>
              <a:t>The rearrangements probably proceed through protonated </a:t>
            </a:r>
            <a:r>
              <a:rPr lang="en-US" dirty="0" smtClean="0">
                <a:latin typeface="Times New Roman" panose="02020603050405020304" pitchFamily="18" charset="0"/>
                <a:cs typeface="Times New Roman" panose="02020603050405020304" pitchFamily="18" charset="0"/>
              </a:rPr>
              <a:t>cyclopropanes (</a:t>
            </a:r>
            <a:r>
              <a:rPr lang="en-US" dirty="0">
                <a:latin typeface="Times New Roman" panose="02020603050405020304" pitchFamily="18" charset="0"/>
                <a:cs typeface="Times New Roman" panose="02020603050405020304" pitchFamily="18" charset="0"/>
              </a:rPr>
              <a:t>see Section 4.4.4).</a:t>
            </a:r>
          </a:p>
        </p:txBody>
      </p:sp>
      <p:pic>
        <p:nvPicPr>
          <p:cNvPr id="4" name="Picture 3"/>
          <p:cNvPicPr>
            <a:picLocks noChangeAspect="1"/>
          </p:cNvPicPr>
          <p:nvPr/>
        </p:nvPicPr>
        <p:blipFill>
          <a:blip r:embed="rId2"/>
          <a:stretch>
            <a:fillRect/>
          </a:stretch>
        </p:blipFill>
        <p:spPr>
          <a:xfrm>
            <a:off x="2322021" y="929805"/>
            <a:ext cx="7547956" cy="1408520"/>
          </a:xfrm>
          <a:prstGeom prst="rect">
            <a:avLst/>
          </a:prstGeom>
        </p:spPr>
      </p:pic>
      <p:sp>
        <p:nvSpPr>
          <p:cNvPr id="5" name="Slide Number Placeholder 4"/>
          <p:cNvSpPr>
            <a:spLocks noGrp="1"/>
          </p:cNvSpPr>
          <p:nvPr>
            <p:ph type="sldNum" sz="quarter" idx="12"/>
          </p:nvPr>
        </p:nvSpPr>
        <p:spPr/>
        <p:txBody>
          <a:bodyPr/>
          <a:lstStyle/>
          <a:p>
            <a:fld id="{E97799C9-84D9-46D2-A11E-BCF8A720529D}" type="slidenum">
              <a:rPr lang="en-US" smtClean="0"/>
              <a:t>223</a:t>
            </a:fld>
            <a:endParaRPr lang="en-US" dirty="0"/>
          </a:p>
        </p:txBody>
      </p:sp>
    </p:spTree>
    <p:extLst>
      <p:ext uri="{BB962C8B-B14F-4D97-AF65-F5344CB8AC3E}">
        <p14:creationId xmlns:p14="http://schemas.microsoft.com/office/powerpoint/2010/main" val="2526373173"/>
      </p:ext>
    </p:extLst>
  </p:cSld>
  <p:clrMapOvr>
    <a:masterClrMapping/>
  </p:clrMapOvr>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295402" y="2407302"/>
            <a:ext cx="9601196" cy="3893745"/>
          </a:xfrm>
        </p:spPr>
        <p:txBody>
          <a:bodyPr>
            <a:normAutofit fontScale="92500" lnSpcReduction="10000"/>
          </a:bodyPr>
          <a:lstStyle/>
          <a:p>
            <a:pPr algn="just"/>
            <a:r>
              <a:rPr lang="en-US" sz="2000" dirty="0">
                <a:latin typeface="Times New Roman" panose="02020603050405020304" pitchFamily="18" charset="0"/>
                <a:cs typeface="Times New Roman" panose="02020603050405020304" pitchFamily="18" charset="0"/>
              </a:rPr>
              <a:t>An important advance in understanding the mechanisms of reactions of </a:t>
            </a:r>
            <a:r>
              <a:rPr lang="en-US" sz="2000" dirty="0" smtClean="0">
                <a:latin typeface="Times New Roman" panose="02020603050405020304" pitchFamily="18" charset="0"/>
                <a:cs typeface="Times New Roman" panose="02020603050405020304" pitchFamily="18" charset="0"/>
              </a:rPr>
              <a:t>alkanes with </a:t>
            </a:r>
            <a:r>
              <a:rPr lang="en-US" sz="2000" dirty="0">
                <a:latin typeface="Times New Roman" panose="02020603050405020304" pitchFamily="18" charset="0"/>
                <a:cs typeface="Times New Roman" panose="02020603050405020304" pitchFamily="18" charset="0"/>
              </a:rPr>
              <a:t>acidic catalysts resulted from study of the reactions of alkanes with </a:t>
            </a:r>
            <a:r>
              <a:rPr lang="en-US" sz="2000" dirty="0" err="1" smtClean="0">
                <a:latin typeface="Times New Roman" panose="02020603050405020304" pitchFamily="18" charset="0"/>
                <a:cs typeface="Times New Roman" panose="02020603050405020304" pitchFamily="18" charset="0"/>
              </a:rPr>
              <a:t>superacids</a:t>
            </a:r>
            <a:r>
              <a:rPr lang="en-US" sz="2000" dirty="0" smtClean="0">
                <a:latin typeface="Times New Roman" panose="02020603050405020304" pitchFamily="18" charset="0"/>
                <a:cs typeface="Times New Roman" panose="02020603050405020304" pitchFamily="18" charset="0"/>
              </a:rPr>
              <a:t>. This </a:t>
            </a:r>
            <a:r>
              <a:rPr lang="en-US" sz="2000" dirty="0">
                <a:latin typeface="Times New Roman" panose="02020603050405020304" pitchFamily="18" charset="0"/>
                <a:cs typeface="Times New Roman" panose="02020603050405020304" pitchFamily="18" charset="0"/>
              </a:rPr>
              <a:t>work demonstrated that both C−H and C−C bonds can be protonated, </a:t>
            </a:r>
            <a:r>
              <a:rPr lang="en-US" sz="2000" dirty="0" smtClean="0">
                <a:latin typeface="Times New Roman" panose="02020603050405020304" pitchFamily="18" charset="0"/>
                <a:cs typeface="Times New Roman" panose="02020603050405020304" pitchFamily="18" charset="0"/>
              </a:rPr>
              <a:t>leading to </a:t>
            </a:r>
            <a:r>
              <a:rPr lang="en-US" sz="2000" dirty="0">
                <a:latin typeface="Times New Roman" panose="02020603050405020304" pitchFamily="18" charset="0"/>
                <a:cs typeface="Times New Roman" panose="02020603050405020304" pitchFamily="18" charset="0"/>
              </a:rPr>
              <a:t>fragmentation and formation of alkanes and </a:t>
            </a:r>
            <a:r>
              <a:rPr lang="en-US" sz="2000" dirty="0" err="1" smtClean="0">
                <a:latin typeface="Times New Roman" panose="02020603050405020304" pitchFamily="18" charset="0"/>
                <a:cs typeface="Times New Roman" panose="02020603050405020304" pitchFamily="18" charset="0"/>
              </a:rPr>
              <a:t>carbocations</a:t>
            </a:r>
            <a:r>
              <a:rPr lang="en-US" sz="2000" dirty="0" smtClean="0">
                <a:latin typeface="Times New Roman" panose="02020603050405020304" pitchFamily="18" charset="0"/>
                <a:cs typeface="Times New Roman" panose="02020603050405020304" pitchFamily="18" charset="0"/>
              </a:rPr>
              <a:t>.</a:t>
            </a:r>
          </a:p>
          <a:p>
            <a:pPr algn="just"/>
            <a:endParaRPr lang="en-US" sz="2000" dirty="0">
              <a:latin typeface="Times New Roman" panose="02020603050405020304" pitchFamily="18" charset="0"/>
              <a:cs typeface="Times New Roman" panose="02020603050405020304" pitchFamily="18" charset="0"/>
            </a:endParaRPr>
          </a:p>
          <a:p>
            <a:pPr marL="0" indent="0" algn="just">
              <a:buNone/>
            </a:pPr>
            <a:r>
              <a:rPr lang="en-US" sz="2000" dirty="0" smtClean="0">
                <a:latin typeface="Times New Roman" panose="02020603050405020304" pitchFamily="18" charset="0"/>
                <a:cs typeface="Times New Roman" panose="02020603050405020304" pitchFamily="18" charset="0"/>
              </a:rPr>
              <a:t> </a:t>
            </a:r>
          </a:p>
          <a:p>
            <a:pPr algn="just"/>
            <a:endParaRPr lang="en-US" sz="2000" dirty="0" smtClean="0">
              <a:latin typeface="Times New Roman" panose="02020603050405020304" pitchFamily="18" charset="0"/>
              <a:cs typeface="Times New Roman" panose="02020603050405020304" pitchFamily="18" charset="0"/>
            </a:endParaRPr>
          </a:p>
          <a:p>
            <a:pPr algn="just"/>
            <a:endParaRPr lang="en-US" sz="2000" dirty="0" smtClean="0">
              <a:latin typeface="Times New Roman" panose="02020603050405020304" pitchFamily="18" charset="0"/>
              <a:cs typeface="Times New Roman" panose="02020603050405020304" pitchFamily="18" charset="0"/>
            </a:endParaRPr>
          </a:p>
          <a:p>
            <a:pPr algn="just"/>
            <a:endParaRPr lang="en-US" sz="2000" dirty="0">
              <a:latin typeface="Times New Roman" panose="02020603050405020304" pitchFamily="18" charset="0"/>
              <a:cs typeface="Times New Roman" panose="02020603050405020304" pitchFamily="18" charset="0"/>
            </a:endParaRPr>
          </a:p>
          <a:p>
            <a:pPr algn="just"/>
            <a:r>
              <a:rPr lang="en-US" sz="2000" dirty="0">
                <a:latin typeface="Times New Roman" panose="02020603050405020304" pitchFamily="18" charset="0"/>
                <a:cs typeface="Times New Roman" panose="02020603050405020304" pitchFamily="18" charset="0"/>
              </a:rPr>
              <a:t>The reactions of propane and isobutene with HF-SbF</a:t>
            </a:r>
            <a:r>
              <a:rPr lang="en-US" sz="2000" baseline="-25000" dirty="0">
                <a:latin typeface="Times New Roman" panose="02020603050405020304" pitchFamily="18" charset="0"/>
                <a:cs typeface="Times New Roman" panose="02020603050405020304" pitchFamily="18" charset="0"/>
              </a:rPr>
              <a:t>5</a:t>
            </a:r>
            <a:r>
              <a:rPr lang="en-US" sz="2000" dirty="0">
                <a:latin typeface="Times New Roman" panose="02020603050405020304" pitchFamily="18" charset="0"/>
                <a:cs typeface="Times New Roman" panose="02020603050405020304" pitchFamily="18" charset="0"/>
              </a:rPr>
              <a:t> have been studied using C≡</a:t>
            </a:r>
            <a:r>
              <a:rPr lang="en-US" sz="2000" dirty="0" smtClean="0">
                <a:latin typeface="Times New Roman" panose="02020603050405020304" pitchFamily="18" charset="0"/>
                <a:cs typeface="Times New Roman" panose="02020603050405020304" pitchFamily="18" charset="0"/>
              </a:rPr>
              <a:t>O to </a:t>
            </a:r>
            <a:r>
              <a:rPr lang="en-US" sz="2000" dirty="0">
                <a:latin typeface="Times New Roman" panose="02020603050405020304" pitchFamily="18" charset="0"/>
                <a:cs typeface="Times New Roman" panose="02020603050405020304" pitchFamily="18" charset="0"/>
              </a:rPr>
              <a:t>trap the carbocation intermediates</a:t>
            </a:r>
          </a:p>
        </p:txBody>
      </p:sp>
      <p:pic>
        <p:nvPicPr>
          <p:cNvPr id="4" name="Picture 3"/>
          <p:cNvPicPr>
            <a:picLocks noChangeAspect="1"/>
          </p:cNvPicPr>
          <p:nvPr/>
        </p:nvPicPr>
        <p:blipFill>
          <a:blip r:embed="rId2"/>
          <a:stretch>
            <a:fillRect/>
          </a:stretch>
        </p:blipFill>
        <p:spPr>
          <a:xfrm>
            <a:off x="3100647" y="894387"/>
            <a:ext cx="5694476" cy="1512915"/>
          </a:xfrm>
          <a:prstGeom prst="rect">
            <a:avLst/>
          </a:prstGeom>
        </p:spPr>
      </p:pic>
      <p:pic>
        <p:nvPicPr>
          <p:cNvPr id="5" name="Picture 4"/>
          <p:cNvPicPr>
            <a:picLocks noChangeAspect="1"/>
          </p:cNvPicPr>
          <p:nvPr/>
        </p:nvPicPr>
        <p:blipFill>
          <a:blip r:embed="rId3"/>
          <a:stretch>
            <a:fillRect/>
          </a:stretch>
        </p:blipFill>
        <p:spPr>
          <a:xfrm>
            <a:off x="2452255" y="3567877"/>
            <a:ext cx="7257010" cy="1893585"/>
          </a:xfrm>
          <a:prstGeom prst="rect">
            <a:avLst/>
          </a:prstGeom>
        </p:spPr>
      </p:pic>
      <p:sp>
        <p:nvSpPr>
          <p:cNvPr id="6" name="Slide Number Placeholder 5"/>
          <p:cNvSpPr>
            <a:spLocks noGrp="1"/>
          </p:cNvSpPr>
          <p:nvPr>
            <p:ph type="sldNum" sz="quarter" idx="12"/>
          </p:nvPr>
        </p:nvSpPr>
        <p:spPr/>
        <p:txBody>
          <a:bodyPr/>
          <a:lstStyle/>
          <a:p>
            <a:fld id="{E97799C9-84D9-46D2-A11E-BCF8A720529D}" type="slidenum">
              <a:rPr lang="en-US" smtClean="0"/>
              <a:t>224</a:t>
            </a:fld>
            <a:endParaRPr lang="en-US" dirty="0"/>
          </a:p>
        </p:txBody>
      </p:sp>
    </p:spTree>
    <p:extLst>
      <p:ext uri="{BB962C8B-B14F-4D97-AF65-F5344CB8AC3E}">
        <p14:creationId xmlns:p14="http://schemas.microsoft.com/office/powerpoint/2010/main" val="3512724724"/>
      </p:ext>
    </p:extLst>
  </p:cSld>
  <p:clrMapOvr>
    <a:masterClrMapping/>
  </p:clrMapOvr>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922713" y="2556932"/>
            <a:ext cx="10332720" cy="3318936"/>
          </a:xfrm>
        </p:spPr>
        <p:txBody>
          <a:bodyPr>
            <a:normAutofit/>
          </a:bodyPr>
          <a:lstStyle/>
          <a:p>
            <a:r>
              <a:rPr lang="en-US" sz="2000" dirty="0">
                <a:latin typeface="Times New Roman" panose="02020603050405020304" pitchFamily="18" charset="0"/>
                <a:cs typeface="Times New Roman" panose="02020603050405020304" pitchFamily="18" charset="0"/>
              </a:rPr>
              <a:t>The C−C bond of propane is more reactive than the C−H bonds, in accord </a:t>
            </a:r>
            <a:r>
              <a:rPr lang="en-US" sz="2000" dirty="0" smtClean="0">
                <a:latin typeface="Times New Roman" panose="02020603050405020304" pitchFamily="18" charset="0"/>
                <a:cs typeface="Times New Roman" panose="02020603050405020304" pitchFamily="18" charset="0"/>
              </a:rPr>
              <a:t>with its </a:t>
            </a:r>
            <a:r>
              <a:rPr lang="en-US" sz="2000" dirty="0">
                <a:latin typeface="Times New Roman" panose="02020603050405020304" pitchFamily="18" charset="0"/>
                <a:cs typeface="Times New Roman" panose="02020603050405020304" pitchFamily="18" charset="0"/>
              </a:rPr>
              <a:t>lower bond strength. With </a:t>
            </a:r>
            <a:r>
              <a:rPr lang="en-US" sz="2000" dirty="0" err="1">
                <a:latin typeface="Times New Roman" panose="02020603050405020304" pitchFamily="18" charset="0"/>
                <a:cs typeface="Times New Roman" panose="02020603050405020304" pitchFamily="18" charset="0"/>
              </a:rPr>
              <a:t>isobutane</a:t>
            </a:r>
            <a:r>
              <a:rPr lang="en-US" sz="2000" dirty="0">
                <a:latin typeface="Times New Roman" panose="02020603050405020304" pitchFamily="18" charset="0"/>
                <a:cs typeface="Times New Roman" panose="02020603050405020304" pitchFamily="18" charset="0"/>
              </a:rPr>
              <a:t>, however, the reaction occurs with both </a:t>
            </a:r>
            <a:r>
              <a:rPr lang="en-US" sz="2000" dirty="0" smtClean="0">
                <a:latin typeface="Times New Roman" panose="02020603050405020304" pitchFamily="18" charset="0"/>
                <a:cs typeface="Times New Roman" panose="02020603050405020304" pitchFamily="18" charset="0"/>
              </a:rPr>
              <a:t>the primary </a:t>
            </a:r>
            <a:r>
              <a:rPr lang="en-US" sz="2000" dirty="0">
                <a:latin typeface="Times New Roman" panose="02020603050405020304" pitchFamily="18" charset="0"/>
                <a:cs typeface="Times New Roman" panose="02020603050405020304" pitchFamily="18" charset="0"/>
              </a:rPr>
              <a:t>and tertiary C−H bonds, leading to hydrogen exchange</a:t>
            </a:r>
            <a:r>
              <a:rPr lang="en-US" sz="2000" dirty="0" smtClean="0">
                <a:latin typeface="Times New Roman" panose="02020603050405020304" pitchFamily="18" charset="0"/>
                <a:cs typeface="Times New Roman" panose="02020603050405020304" pitchFamily="18" charset="0"/>
              </a:rPr>
              <a:t>.</a:t>
            </a:r>
          </a:p>
          <a:p>
            <a:endParaRPr lang="en-US" sz="2000" dirty="0">
              <a:latin typeface="Times New Roman" panose="02020603050405020304" pitchFamily="18" charset="0"/>
              <a:cs typeface="Times New Roman" panose="02020603050405020304" pitchFamily="18" charset="0"/>
            </a:endParaRPr>
          </a:p>
          <a:p>
            <a:endParaRPr lang="en-US" sz="2000" dirty="0" smtClean="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endParaRPr lang="en-US" sz="2000" dirty="0" smtClean="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The carbocation intermediates can also alkylate alkanes, leading to chain lengthening.</a:t>
            </a:r>
          </a:p>
        </p:txBody>
      </p:sp>
      <p:pic>
        <p:nvPicPr>
          <p:cNvPr id="4" name="Picture 3"/>
          <p:cNvPicPr>
            <a:picLocks noChangeAspect="1"/>
          </p:cNvPicPr>
          <p:nvPr/>
        </p:nvPicPr>
        <p:blipFill>
          <a:blip r:embed="rId2"/>
          <a:stretch>
            <a:fillRect/>
          </a:stretch>
        </p:blipFill>
        <p:spPr>
          <a:xfrm>
            <a:off x="2218806" y="1108054"/>
            <a:ext cx="7740533" cy="1313411"/>
          </a:xfrm>
          <a:prstGeom prst="rect">
            <a:avLst/>
          </a:prstGeom>
        </p:spPr>
      </p:pic>
      <p:pic>
        <p:nvPicPr>
          <p:cNvPr id="5" name="Picture 4"/>
          <p:cNvPicPr>
            <a:picLocks noChangeAspect="1"/>
          </p:cNvPicPr>
          <p:nvPr/>
        </p:nvPicPr>
        <p:blipFill>
          <a:blip r:embed="rId3"/>
          <a:stretch>
            <a:fillRect/>
          </a:stretch>
        </p:blipFill>
        <p:spPr>
          <a:xfrm>
            <a:off x="2554778" y="3923608"/>
            <a:ext cx="7082444" cy="1173002"/>
          </a:xfrm>
          <a:prstGeom prst="rect">
            <a:avLst/>
          </a:prstGeom>
        </p:spPr>
      </p:pic>
      <p:sp>
        <p:nvSpPr>
          <p:cNvPr id="6" name="Slide Number Placeholder 5"/>
          <p:cNvSpPr>
            <a:spLocks noGrp="1"/>
          </p:cNvSpPr>
          <p:nvPr>
            <p:ph type="sldNum" sz="quarter" idx="12"/>
          </p:nvPr>
        </p:nvSpPr>
        <p:spPr/>
        <p:txBody>
          <a:bodyPr/>
          <a:lstStyle/>
          <a:p>
            <a:fld id="{E97799C9-84D9-46D2-A11E-BCF8A720529D}" type="slidenum">
              <a:rPr lang="en-US" smtClean="0"/>
              <a:t>225</a:t>
            </a:fld>
            <a:endParaRPr lang="en-US" dirty="0"/>
          </a:p>
        </p:txBody>
      </p:sp>
    </p:spTree>
    <p:extLst>
      <p:ext uri="{BB962C8B-B14F-4D97-AF65-F5344CB8AC3E}">
        <p14:creationId xmlns:p14="http://schemas.microsoft.com/office/powerpoint/2010/main" val="489298730"/>
      </p:ext>
    </p:extLst>
  </p:cSld>
  <p:clrMapOvr>
    <a:masterClrMapping/>
  </p:clrMapOvr>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42356" y="2398989"/>
            <a:ext cx="10507288" cy="3785679"/>
          </a:xfrm>
        </p:spPr>
        <p:txBody>
          <a:bodyPr>
            <a:normAutofit fontScale="92500" lnSpcReduction="20000"/>
          </a:bodyPr>
          <a:lstStyle/>
          <a:p>
            <a:pPr algn="just"/>
            <a:r>
              <a:rPr lang="en-US" sz="2200" dirty="0">
                <a:latin typeface="Times New Roman" panose="02020603050405020304" pitchFamily="18" charset="0"/>
                <a:cs typeface="Times New Roman" panose="02020603050405020304" pitchFamily="18" charset="0"/>
              </a:rPr>
              <a:t>Similar reactions are observed over other strongly acidic catalysts, such as AlCl</a:t>
            </a:r>
            <a:r>
              <a:rPr lang="en-US" sz="2200" baseline="-25000" dirty="0">
                <a:latin typeface="Times New Roman" panose="02020603050405020304" pitchFamily="18" charset="0"/>
                <a:cs typeface="Times New Roman" panose="02020603050405020304" pitchFamily="18" charset="0"/>
              </a:rPr>
              <a:t>3 </a:t>
            </a:r>
            <a:r>
              <a:rPr lang="en-US" sz="2200" dirty="0" smtClean="0">
                <a:latin typeface="Times New Roman" panose="02020603050405020304" pitchFamily="18" charset="0"/>
                <a:cs typeface="Times New Roman" panose="02020603050405020304" pitchFamily="18" charset="0"/>
              </a:rPr>
              <a:t>and SbF</a:t>
            </a:r>
            <a:r>
              <a:rPr lang="en-US" sz="2200" baseline="-25000" dirty="0" smtClean="0">
                <a:latin typeface="Times New Roman" panose="02020603050405020304" pitchFamily="18" charset="0"/>
                <a:cs typeface="Times New Roman" panose="02020603050405020304" pitchFamily="18" charset="0"/>
              </a:rPr>
              <a:t>5</a:t>
            </a:r>
            <a:r>
              <a:rPr lang="en-US" sz="2200" dirty="0" smtClean="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The acidic catalysts also promote dimerization and </a:t>
            </a:r>
            <a:r>
              <a:rPr lang="en-US" sz="2200" dirty="0" err="1">
                <a:latin typeface="Times New Roman" panose="02020603050405020304" pitchFamily="18" charset="0"/>
                <a:cs typeface="Times New Roman" panose="02020603050405020304" pitchFamily="18" charset="0"/>
              </a:rPr>
              <a:t>oligomerization</a:t>
            </a:r>
            <a:r>
              <a:rPr lang="en-US" sz="2200" dirty="0">
                <a:latin typeface="Times New Roman" panose="02020603050405020304" pitchFamily="18" charset="0"/>
                <a:cs typeface="Times New Roman" panose="02020603050405020304" pitchFamily="18" charset="0"/>
              </a:rPr>
              <a:t> of </a:t>
            </a:r>
            <a:r>
              <a:rPr lang="en-US" sz="2200" dirty="0" smtClean="0">
                <a:latin typeface="Times New Roman" panose="02020603050405020304" pitchFamily="18" charset="0"/>
                <a:cs typeface="Times New Roman" panose="02020603050405020304" pitchFamily="18" charset="0"/>
              </a:rPr>
              <a:t>alkenes by </a:t>
            </a:r>
            <a:r>
              <a:rPr lang="en-US" sz="2200" dirty="0">
                <a:latin typeface="Times New Roman" panose="02020603050405020304" pitchFamily="18" charset="0"/>
                <a:cs typeface="Times New Roman" panose="02020603050405020304" pitchFamily="18" charset="0"/>
              </a:rPr>
              <a:t>mechanisms that are well known in the solution chemistry </a:t>
            </a:r>
            <a:r>
              <a:rPr lang="en-US" sz="2200" dirty="0" smtClean="0">
                <a:latin typeface="Times New Roman" panose="02020603050405020304" pitchFamily="18" charset="0"/>
                <a:cs typeface="Times New Roman" panose="02020603050405020304" pitchFamily="18" charset="0"/>
              </a:rPr>
              <a:t>of </a:t>
            </a:r>
            <a:r>
              <a:rPr lang="en-US" sz="2200" dirty="0" err="1" smtClean="0">
                <a:latin typeface="Times New Roman" panose="02020603050405020304" pitchFamily="18" charset="0"/>
                <a:cs typeface="Times New Roman" panose="02020603050405020304" pitchFamily="18" charset="0"/>
              </a:rPr>
              <a:t>carbocations</a:t>
            </a:r>
            <a:r>
              <a:rPr lang="en-US" sz="2200" dirty="0" smtClean="0">
                <a:latin typeface="Times New Roman" panose="02020603050405020304" pitchFamily="18" charset="0"/>
                <a:cs typeface="Times New Roman" panose="02020603050405020304" pitchFamily="18" charset="0"/>
              </a:rPr>
              <a:t>. </a:t>
            </a:r>
          </a:p>
          <a:p>
            <a:pPr algn="just"/>
            <a:endParaRPr lang="en-US" sz="2200" dirty="0">
              <a:latin typeface="Times New Roman" panose="02020603050405020304" pitchFamily="18" charset="0"/>
              <a:cs typeface="Times New Roman" panose="02020603050405020304" pitchFamily="18" charset="0"/>
            </a:endParaRPr>
          </a:p>
          <a:p>
            <a:pPr algn="just"/>
            <a:endParaRPr lang="en-US" sz="2200" dirty="0" smtClean="0">
              <a:latin typeface="Times New Roman" panose="02020603050405020304" pitchFamily="18" charset="0"/>
              <a:cs typeface="Times New Roman" panose="02020603050405020304" pitchFamily="18" charset="0"/>
            </a:endParaRPr>
          </a:p>
          <a:p>
            <a:pPr algn="just"/>
            <a:endParaRPr lang="en-US" sz="2200" dirty="0">
              <a:latin typeface="Times New Roman" panose="02020603050405020304" pitchFamily="18" charset="0"/>
              <a:cs typeface="Times New Roman" panose="02020603050405020304" pitchFamily="18" charset="0"/>
            </a:endParaRPr>
          </a:p>
          <a:p>
            <a:pPr algn="just"/>
            <a:endParaRPr lang="en-US" sz="2200" dirty="0" smtClean="0">
              <a:latin typeface="Times New Roman" panose="02020603050405020304" pitchFamily="18" charset="0"/>
              <a:cs typeface="Times New Roman" panose="02020603050405020304" pitchFamily="18" charset="0"/>
            </a:endParaRPr>
          </a:p>
          <a:p>
            <a:pPr algn="just"/>
            <a:endParaRPr lang="en-US" sz="2200" dirty="0" smtClean="0">
              <a:latin typeface="Times New Roman" panose="02020603050405020304" pitchFamily="18" charset="0"/>
              <a:cs typeface="Times New Roman" panose="02020603050405020304" pitchFamily="18" charset="0"/>
            </a:endParaRPr>
          </a:p>
          <a:p>
            <a:pPr algn="just"/>
            <a:r>
              <a:rPr lang="en-US" sz="2200" dirty="0" smtClean="0">
                <a:latin typeface="Times New Roman" panose="02020603050405020304" pitchFamily="18" charset="0"/>
                <a:cs typeface="Times New Roman" panose="02020603050405020304" pitchFamily="18" charset="0"/>
              </a:rPr>
              <a:t>The </a:t>
            </a:r>
            <a:r>
              <a:rPr lang="en-US" sz="2200" dirty="0">
                <a:latin typeface="Times New Roman" panose="02020603050405020304" pitchFamily="18" charset="0"/>
                <a:cs typeface="Times New Roman" panose="02020603050405020304" pitchFamily="18" charset="0"/>
              </a:rPr>
              <a:t>structure of </a:t>
            </a:r>
            <a:r>
              <a:rPr lang="en-US" sz="2200" dirty="0" err="1">
                <a:latin typeface="Times New Roman" panose="02020603050405020304" pitchFamily="18" charset="0"/>
                <a:cs typeface="Times New Roman" panose="02020603050405020304" pitchFamily="18" charset="0"/>
              </a:rPr>
              <a:t>pentacovalent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carbonium</a:t>
            </a:r>
            <a:r>
              <a:rPr lang="en-US" sz="2200" dirty="0">
                <a:latin typeface="Times New Roman" panose="02020603050405020304" pitchFamily="18" charset="0"/>
                <a:cs typeface="Times New Roman" panose="02020603050405020304" pitchFamily="18" charset="0"/>
              </a:rPr>
              <a:t> ions has been investigated by ab </a:t>
            </a:r>
            <a:r>
              <a:rPr lang="en-US" sz="2200" dirty="0" smtClean="0">
                <a:latin typeface="Times New Roman" panose="02020603050405020304" pitchFamily="18" charset="0"/>
                <a:cs typeface="Times New Roman" panose="02020603050405020304" pitchFamily="18" charset="0"/>
              </a:rPr>
              <a:t>initio MO </a:t>
            </a:r>
            <a:r>
              <a:rPr lang="en-US" sz="2200" dirty="0">
                <a:latin typeface="Times New Roman" panose="02020603050405020304" pitchFamily="18" charset="0"/>
                <a:cs typeface="Times New Roman" panose="02020603050405020304" pitchFamily="18" charset="0"/>
              </a:rPr>
              <a:t>(CCSD(T) methods. The </a:t>
            </a:r>
            <a:r>
              <a:rPr lang="en-US" sz="2200" dirty="0" smtClean="0">
                <a:latin typeface="Times New Roman" panose="02020603050405020304" pitchFamily="18" charset="0"/>
                <a:cs typeface="Times New Roman" panose="02020603050405020304" pitchFamily="18" charset="0"/>
              </a:rPr>
              <a:t>CH</a:t>
            </a:r>
            <a:r>
              <a:rPr lang="en-US" sz="2200" baseline="-25000" dirty="0" smtClean="0">
                <a:latin typeface="Times New Roman" panose="02020603050405020304" pitchFamily="18" charset="0"/>
                <a:cs typeface="Times New Roman" panose="02020603050405020304" pitchFamily="18" charset="0"/>
              </a:rPr>
              <a:t>5</a:t>
            </a:r>
            <a:r>
              <a:rPr lang="en-US" sz="2200" dirty="0" smtClean="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molecule is fluxional with facile conversion </a:t>
            </a:r>
            <a:r>
              <a:rPr lang="en-US" sz="2200" dirty="0" smtClean="0">
                <a:latin typeface="Times New Roman" panose="02020603050405020304" pitchFamily="18" charset="0"/>
                <a:cs typeface="Times New Roman" panose="02020603050405020304" pitchFamily="18" charset="0"/>
              </a:rPr>
              <a:t>among closely </a:t>
            </a:r>
            <a:r>
              <a:rPr lang="en-US" sz="2200" dirty="0">
                <a:latin typeface="Times New Roman" panose="02020603050405020304" pitchFamily="18" charset="0"/>
                <a:cs typeface="Times New Roman" panose="02020603050405020304" pitchFamily="18" charset="0"/>
              </a:rPr>
              <a:t>related </a:t>
            </a:r>
            <a:r>
              <a:rPr lang="en-US" sz="2200" dirty="0" smtClean="0">
                <a:latin typeface="Times New Roman" panose="02020603050405020304" pitchFamily="18" charset="0"/>
                <a:cs typeface="Times New Roman" panose="02020603050405020304" pitchFamily="18" charset="0"/>
              </a:rPr>
              <a:t>geometries.</a:t>
            </a:r>
            <a:endParaRPr lang="en-US" sz="2200" dirty="0">
              <a:latin typeface="Times New Roman" panose="02020603050405020304" pitchFamily="18" charset="0"/>
              <a:cs typeface="Times New Roman" panose="02020603050405020304" pitchFamily="18" charset="0"/>
            </a:endParaRPr>
          </a:p>
          <a:p>
            <a:endParaRPr lang="en-US" dirty="0" smtClean="0"/>
          </a:p>
          <a:p>
            <a:endParaRPr lang="en-US" dirty="0"/>
          </a:p>
        </p:txBody>
      </p:sp>
      <p:pic>
        <p:nvPicPr>
          <p:cNvPr id="4" name="Picture 3"/>
          <p:cNvPicPr>
            <a:picLocks noChangeAspect="1"/>
          </p:cNvPicPr>
          <p:nvPr/>
        </p:nvPicPr>
        <p:blipFill>
          <a:blip r:embed="rId2"/>
          <a:stretch>
            <a:fillRect/>
          </a:stretch>
        </p:blipFill>
        <p:spPr>
          <a:xfrm>
            <a:off x="3093391" y="3364137"/>
            <a:ext cx="6221348" cy="1540369"/>
          </a:xfrm>
          <a:prstGeom prst="rect">
            <a:avLst/>
          </a:prstGeom>
        </p:spPr>
      </p:pic>
      <p:sp>
        <p:nvSpPr>
          <p:cNvPr id="5" name="Slide Number Placeholder 4"/>
          <p:cNvSpPr>
            <a:spLocks noGrp="1"/>
          </p:cNvSpPr>
          <p:nvPr>
            <p:ph type="sldNum" sz="quarter" idx="12"/>
          </p:nvPr>
        </p:nvSpPr>
        <p:spPr/>
        <p:txBody>
          <a:bodyPr/>
          <a:lstStyle/>
          <a:p>
            <a:fld id="{E97799C9-84D9-46D2-A11E-BCF8A720529D}" type="slidenum">
              <a:rPr lang="en-US" smtClean="0"/>
              <a:t>226</a:t>
            </a:fld>
            <a:endParaRPr lang="en-US" dirty="0"/>
          </a:p>
        </p:txBody>
      </p:sp>
    </p:spTree>
    <p:extLst>
      <p:ext uri="{BB962C8B-B14F-4D97-AF65-F5344CB8AC3E}">
        <p14:creationId xmlns:p14="http://schemas.microsoft.com/office/powerpoint/2010/main" val="993002476"/>
      </p:ext>
    </p:extLst>
  </p:cSld>
  <p:clrMapOvr>
    <a:masterClrMapping/>
  </p:clrMapOvr>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701636" y="773085"/>
            <a:ext cx="6026728" cy="5336770"/>
          </a:xfrm>
          <a:prstGeom prst="rect">
            <a:avLst/>
          </a:prstGeom>
        </p:spPr>
      </p:pic>
      <p:sp>
        <p:nvSpPr>
          <p:cNvPr id="3" name="Slide Number Placeholder 2"/>
          <p:cNvSpPr>
            <a:spLocks noGrp="1"/>
          </p:cNvSpPr>
          <p:nvPr>
            <p:ph type="sldNum" sz="quarter" idx="12"/>
          </p:nvPr>
        </p:nvSpPr>
        <p:spPr/>
        <p:txBody>
          <a:bodyPr/>
          <a:lstStyle/>
          <a:p>
            <a:fld id="{E97799C9-84D9-46D2-A11E-BCF8A720529D}" type="slidenum">
              <a:rPr lang="en-US" smtClean="0"/>
              <a:t>227</a:t>
            </a:fld>
            <a:endParaRPr lang="en-US" dirty="0"/>
          </a:p>
        </p:txBody>
      </p:sp>
    </p:spTree>
    <p:extLst>
      <p:ext uri="{BB962C8B-B14F-4D97-AF65-F5344CB8AC3E}">
        <p14:creationId xmlns:p14="http://schemas.microsoft.com/office/powerpoint/2010/main" val="1692869191"/>
      </p:ext>
    </p:extLst>
  </p:cSld>
  <p:clrMapOvr>
    <a:masterClrMapping/>
  </p:clrMapOvr>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277687" y="1928553"/>
            <a:ext cx="7539644" cy="3537017"/>
          </a:xfrm>
          <a:prstGeom prst="rect">
            <a:avLst/>
          </a:prstGeom>
        </p:spPr>
      </p:pic>
      <p:sp>
        <p:nvSpPr>
          <p:cNvPr id="2" name="Slide Number Placeholder 1"/>
          <p:cNvSpPr>
            <a:spLocks noGrp="1"/>
          </p:cNvSpPr>
          <p:nvPr>
            <p:ph type="sldNum" sz="quarter" idx="12"/>
          </p:nvPr>
        </p:nvSpPr>
        <p:spPr/>
        <p:txBody>
          <a:bodyPr/>
          <a:lstStyle/>
          <a:p>
            <a:fld id="{E97799C9-84D9-46D2-A11E-BCF8A720529D}" type="slidenum">
              <a:rPr lang="en-US" smtClean="0"/>
              <a:t>228</a:t>
            </a:fld>
            <a:endParaRPr lang="en-US" dirty="0"/>
          </a:p>
        </p:txBody>
      </p:sp>
    </p:spTree>
    <p:extLst>
      <p:ext uri="{BB962C8B-B14F-4D97-AF65-F5344CB8AC3E}">
        <p14:creationId xmlns:p14="http://schemas.microsoft.com/office/powerpoint/2010/main" val="29185244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latin typeface="Times New Roman" panose="02020603050405020304" pitchFamily="18" charset="0"/>
                <a:cs typeface="Times New Roman" panose="02020603050405020304" pitchFamily="18" charset="0"/>
              </a:rPr>
              <a:t>Detailed Mechanistic Description and Borderline Mechanisms</a:t>
            </a:r>
            <a:endParaRPr lang="en-US" sz="28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56211" y="2440553"/>
            <a:ext cx="10490662" cy="3860493"/>
          </a:xfrm>
        </p:spPr>
        <p:txBody>
          <a:bodyPr>
            <a:normAutofit lnSpcReduction="10000"/>
          </a:bodyPr>
          <a:lstStyle/>
          <a:p>
            <a:pPr algn="just"/>
            <a:r>
              <a:rPr lang="en-US" dirty="0">
                <a:latin typeface="Times New Roman" panose="02020603050405020304" pitchFamily="18" charset="0"/>
                <a:cs typeface="Times New Roman" panose="02020603050405020304" pitchFamily="18" charset="0"/>
              </a:rPr>
              <a:t>The ionization and direct displacement mechanisms can be viewed as the limits </a:t>
            </a:r>
            <a:r>
              <a:rPr lang="en-US" dirty="0" smtClean="0">
                <a:latin typeface="Times New Roman" panose="02020603050405020304" pitchFamily="18" charset="0"/>
                <a:cs typeface="Times New Roman" panose="02020603050405020304" pitchFamily="18" charset="0"/>
              </a:rPr>
              <a:t>of a </a:t>
            </a:r>
            <a:r>
              <a:rPr lang="en-US" dirty="0">
                <a:latin typeface="Times New Roman" panose="02020603050405020304" pitchFamily="18" charset="0"/>
                <a:cs typeface="Times New Roman" panose="02020603050405020304" pitchFamily="18" charset="0"/>
              </a:rPr>
              <a:t>mechanistic continuum. At the </a:t>
            </a:r>
            <a:r>
              <a:rPr lang="en-US" dirty="0" smtClean="0">
                <a:latin typeface="Times New Roman" panose="02020603050405020304" pitchFamily="18" charset="0"/>
                <a:cs typeface="Times New Roman" panose="02020603050405020304" pitchFamily="18" charset="0"/>
              </a:rPr>
              <a:t>S</a:t>
            </a:r>
            <a:r>
              <a:rPr lang="en-US" baseline="-25000" dirty="0" smtClean="0">
                <a:latin typeface="Times New Roman" panose="02020603050405020304" pitchFamily="18" charset="0"/>
                <a:cs typeface="Times New Roman" panose="02020603050405020304" pitchFamily="18" charset="0"/>
              </a:rPr>
              <a:t>N</a:t>
            </a:r>
            <a:r>
              <a:rPr lang="en-US" dirty="0" smtClean="0">
                <a:latin typeface="Times New Roman" panose="02020603050405020304" pitchFamily="18" charset="0"/>
                <a:cs typeface="Times New Roman" panose="02020603050405020304" pitchFamily="18" charset="0"/>
              </a:rPr>
              <a:t>1 </a:t>
            </a:r>
            <a:r>
              <a:rPr lang="en-US" dirty="0">
                <a:latin typeface="Times New Roman" panose="02020603050405020304" pitchFamily="18" charset="0"/>
                <a:cs typeface="Times New Roman" panose="02020603050405020304" pitchFamily="18" charset="0"/>
              </a:rPr>
              <a:t>limit, there is </a:t>
            </a:r>
            <a:r>
              <a:rPr lang="en-US" i="1" dirty="0">
                <a:latin typeface="Times New Roman" panose="02020603050405020304" pitchFamily="18" charset="0"/>
                <a:cs typeface="Times New Roman" panose="02020603050405020304" pitchFamily="18" charset="0"/>
              </a:rPr>
              <a:t>no covalent interaction </a:t>
            </a:r>
            <a:r>
              <a:rPr lang="en-US" dirty="0">
                <a:latin typeface="Times New Roman" panose="02020603050405020304" pitchFamily="18" charset="0"/>
                <a:cs typeface="Times New Roman" panose="02020603050405020304" pitchFamily="18" charset="0"/>
              </a:rPr>
              <a:t>between </a:t>
            </a:r>
            <a:r>
              <a:rPr lang="en-US" dirty="0" smtClean="0">
                <a:latin typeface="Times New Roman" panose="02020603050405020304" pitchFamily="18" charset="0"/>
                <a:cs typeface="Times New Roman" panose="02020603050405020304" pitchFamily="18" charset="0"/>
              </a:rPr>
              <a:t>the reactant </a:t>
            </a:r>
            <a:r>
              <a:rPr lang="en-US" dirty="0">
                <a:latin typeface="Times New Roman" panose="02020603050405020304" pitchFamily="18" charset="0"/>
                <a:cs typeface="Times New Roman" panose="02020603050405020304" pitchFamily="18" charset="0"/>
              </a:rPr>
              <a:t>and the nucleophile in the TS for cleavage of the bond to the leaving group</a:t>
            </a:r>
            <a:r>
              <a:rPr lang="en-US" dirty="0" smtClean="0">
                <a:latin typeface="Times New Roman" panose="02020603050405020304" pitchFamily="18" charset="0"/>
                <a:cs typeface="Times New Roman" panose="02020603050405020304" pitchFamily="18" charset="0"/>
              </a:rPr>
              <a:t>. </a:t>
            </a:r>
          </a:p>
          <a:p>
            <a:pPr algn="just"/>
            <a:r>
              <a:rPr lang="en-US" dirty="0" smtClean="0">
                <a:latin typeface="Times New Roman" panose="02020603050405020304" pitchFamily="18" charset="0"/>
                <a:cs typeface="Times New Roman" panose="02020603050405020304" pitchFamily="18" charset="0"/>
              </a:rPr>
              <a:t>At </a:t>
            </a:r>
            <a:r>
              <a:rPr lang="en-US" dirty="0">
                <a:latin typeface="Times New Roman" panose="02020603050405020304" pitchFamily="18" charset="0"/>
                <a:cs typeface="Times New Roman" panose="02020603050405020304" pitchFamily="18" charset="0"/>
              </a:rPr>
              <a:t>the </a:t>
            </a:r>
            <a:r>
              <a:rPr lang="en-US" dirty="0" smtClean="0">
                <a:latin typeface="Times New Roman" panose="02020603050405020304" pitchFamily="18" charset="0"/>
                <a:cs typeface="Times New Roman" panose="02020603050405020304" pitchFamily="18" charset="0"/>
              </a:rPr>
              <a:t>S</a:t>
            </a:r>
            <a:r>
              <a:rPr lang="en-US" baseline="-25000" dirty="0" smtClean="0">
                <a:latin typeface="Times New Roman" panose="02020603050405020304" pitchFamily="18" charset="0"/>
                <a:cs typeface="Times New Roman" panose="02020603050405020304" pitchFamily="18" charset="0"/>
              </a:rPr>
              <a:t>N</a:t>
            </a:r>
            <a:r>
              <a:rPr lang="en-US" dirty="0" smtClean="0">
                <a:latin typeface="Times New Roman" panose="02020603050405020304" pitchFamily="18" charset="0"/>
                <a:cs typeface="Times New Roman" panose="02020603050405020304" pitchFamily="18" charset="0"/>
              </a:rPr>
              <a:t>2 </a:t>
            </a:r>
            <a:r>
              <a:rPr lang="en-US" dirty="0">
                <a:latin typeface="Times New Roman" panose="02020603050405020304" pitchFamily="18" charset="0"/>
                <a:cs typeface="Times New Roman" panose="02020603050405020304" pitchFamily="18" charset="0"/>
              </a:rPr>
              <a:t>limit, the bond-formation to the nucleophile is </a:t>
            </a:r>
            <a:r>
              <a:rPr lang="en-US" i="1" dirty="0">
                <a:latin typeface="Times New Roman" panose="02020603050405020304" pitchFamily="18" charset="0"/>
                <a:cs typeface="Times New Roman" panose="02020603050405020304" pitchFamily="18" charset="0"/>
              </a:rPr>
              <a:t>concerted </a:t>
            </a:r>
            <a:r>
              <a:rPr lang="en-US" dirty="0">
                <a:latin typeface="Times New Roman" panose="02020603050405020304" pitchFamily="18" charset="0"/>
                <a:cs typeface="Times New Roman" panose="02020603050405020304" pitchFamily="18" charset="0"/>
              </a:rPr>
              <a:t>with the </a:t>
            </a:r>
            <a:r>
              <a:rPr lang="en-US" dirty="0" smtClean="0">
                <a:latin typeface="Times New Roman" panose="02020603050405020304" pitchFamily="18" charset="0"/>
                <a:cs typeface="Times New Roman" panose="02020603050405020304" pitchFamily="18" charset="0"/>
              </a:rPr>
              <a:t>bond breaking step</a:t>
            </a:r>
            <a:r>
              <a:rPr lang="en-US" dirty="0">
                <a:latin typeface="Times New Roman" panose="02020603050405020304" pitchFamily="18" charset="0"/>
                <a:cs typeface="Times New Roman" panose="02020603050405020304" pitchFamily="18" charset="0"/>
              </a:rPr>
              <a:t>. In between these two limiting cases lies the borderline area in which </a:t>
            </a:r>
            <a:r>
              <a:rPr lang="en-US" dirty="0" smtClean="0">
                <a:latin typeface="Times New Roman" panose="02020603050405020304" pitchFamily="18" charset="0"/>
                <a:cs typeface="Times New Roman" panose="02020603050405020304" pitchFamily="18" charset="0"/>
              </a:rPr>
              <a:t>the degree </a:t>
            </a:r>
            <a:r>
              <a:rPr lang="en-US" dirty="0">
                <a:latin typeface="Times New Roman" panose="02020603050405020304" pitchFamily="18" charset="0"/>
                <a:cs typeface="Times New Roman" panose="02020603050405020304" pitchFamily="18" charset="0"/>
              </a:rPr>
              <a:t>of covalent interaction with the nucleophile is intermediate between the </a:t>
            </a:r>
            <a:r>
              <a:rPr lang="en-US" dirty="0" smtClean="0">
                <a:latin typeface="Times New Roman" panose="02020603050405020304" pitchFamily="18" charset="0"/>
                <a:cs typeface="Times New Roman" panose="02020603050405020304" pitchFamily="18" charset="0"/>
              </a:rPr>
              <a:t>two limiting </a:t>
            </a:r>
            <a:r>
              <a:rPr lang="en-US" dirty="0">
                <a:latin typeface="Times New Roman" panose="02020603050405020304" pitchFamily="18" charset="0"/>
                <a:cs typeface="Times New Roman" panose="02020603050405020304" pitchFamily="18" charset="0"/>
              </a:rPr>
              <a:t>cases. </a:t>
            </a:r>
            <a:endParaRPr lang="en-US" dirty="0" smtClean="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concept of ion pairs was introduced by </a:t>
            </a:r>
            <a:r>
              <a:rPr lang="en-US" dirty="0" smtClean="0">
                <a:latin typeface="Times New Roman" panose="02020603050405020304" pitchFamily="18" charset="0"/>
                <a:cs typeface="Times New Roman" panose="02020603050405020304" pitchFamily="18" charset="0"/>
              </a:rPr>
              <a:t>Saul </a:t>
            </a:r>
            <a:r>
              <a:rPr lang="en-US" dirty="0" err="1" smtClean="0">
                <a:latin typeface="Times New Roman" panose="02020603050405020304" pitchFamily="18" charset="0"/>
                <a:cs typeface="Times New Roman" panose="02020603050405020304" pitchFamily="18" charset="0"/>
              </a:rPr>
              <a:t>Winstein</a:t>
            </a:r>
            <a:r>
              <a:rPr lang="en-US" dirty="0">
                <a:latin typeface="Times New Roman" panose="02020603050405020304" pitchFamily="18" charset="0"/>
                <a:cs typeface="Times New Roman" panose="02020603050405020304" pitchFamily="18" charset="0"/>
              </a:rPr>
              <a:t>, who </a:t>
            </a:r>
            <a:r>
              <a:rPr lang="en-US" dirty="0" smtClean="0">
                <a:latin typeface="Times New Roman" panose="02020603050405020304" pitchFamily="18" charset="0"/>
                <a:cs typeface="Times New Roman" panose="02020603050405020304" pitchFamily="18" charset="0"/>
              </a:rPr>
              <a:t>proposed that </a:t>
            </a:r>
            <a:r>
              <a:rPr lang="en-US" dirty="0">
                <a:latin typeface="Times New Roman" panose="02020603050405020304" pitchFamily="18" charset="0"/>
                <a:cs typeface="Times New Roman" panose="02020603050405020304" pitchFamily="18" charset="0"/>
              </a:rPr>
              <a:t>there </a:t>
            </a:r>
            <a:r>
              <a:rPr lang="en-US" i="1" dirty="0">
                <a:latin typeface="Times New Roman" panose="02020603050405020304" pitchFamily="18" charset="0"/>
                <a:cs typeface="Times New Roman" panose="02020603050405020304" pitchFamily="18" charset="0"/>
              </a:rPr>
              <a:t>are two distinct types of ion pairs involved in substitution reactions</a:t>
            </a:r>
            <a:r>
              <a:rPr lang="en-US" dirty="0" smtClean="0">
                <a:latin typeface="Times New Roman" panose="02020603050405020304" pitchFamily="18" charset="0"/>
                <a:cs typeface="Times New Roman" panose="02020603050405020304" pitchFamily="18" charset="0"/>
              </a:rPr>
              <a:t>.  </a:t>
            </a:r>
          </a:p>
        </p:txBody>
      </p:sp>
      <p:sp>
        <p:nvSpPr>
          <p:cNvPr id="4" name="Slide Number Placeholder 3"/>
          <p:cNvSpPr>
            <a:spLocks noGrp="1"/>
          </p:cNvSpPr>
          <p:nvPr>
            <p:ph type="sldNum" sz="quarter" idx="12"/>
          </p:nvPr>
        </p:nvSpPr>
        <p:spPr/>
        <p:txBody>
          <a:bodyPr/>
          <a:lstStyle/>
          <a:p>
            <a:fld id="{E97799C9-84D9-46D2-A11E-BCF8A720529D}" type="slidenum">
              <a:rPr lang="en-US" smtClean="0"/>
              <a:t>23</a:t>
            </a:fld>
            <a:endParaRPr lang="en-US" dirty="0"/>
          </a:p>
        </p:txBody>
      </p:sp>
    </p:spTree>
    <p:extLst>
      <p:ext uri="{BB962C8B-B14F-4D97-AF65-F5344CB8AC3E}">
        <p14:creationId xmlns:p14="http://schemas.microsoft.com/office/powerpoint/2010/main" val="8717260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073" y="806824"/>
            <a:ext cx="10681854" cy="5643852"/>
          </a:xfrm>
        </p:spPr>
        <p:txBody>
          <a:bodyPr>
            <a:normAutofit fontScale="92500" lnSpcReduction="10000"/>
          </a:bodyPr>
          <a:lstStyle/>
          <a:p>
            <a:pPr marL="0" indent="0" algn="just">
              <a:buNone/>
            </a:pPr>
            <a:r>
              <a:rPr lang="en-US" i="1" dirty="0">
                <a:latin typeface="Times New Roman" panose="02020603050405020304" pitchFamily="18" charset="0"/>
                <a:cs typeface="Times New Roman" panose="02020603050405020304" pitchFamily="18" charset="0"/>
              </a:rPr>
              <a:t>The role of ion pairs is a crucial factor </a:t>
            </a:r>
            <a:r>
              <a:rPr lang="en-US" dirty="0">
                <a:latin typeface="Times New Roman" panose="02020603050405020304" pitchFamily="18" charset="0"/>
                <a:cs typeface="Times New Roman" panose="02020603050405020304" pitchFamily="18" charset="0"/>
              </a:rPr>
              <a:t>in detailed interpretation of nucleophilic substitution mechanisms. </a:t>
            </a:r>
            <a:r>
              <a:rPr lang="en-US" dirty="0" err="1">
                <a:latin typeface="Times New Roman" panose="02020603050405020304" pitchFamily="18" charset="0"/>
                <a:cs typeface="Times New Roman" panose="02020603050405020304" pitchFamily="18" charset="0"/>
              </a:rPr>
              <a:t>Winstein</a:t>
            </a:r>
            <a:r>
              <a:rPr lang="en-US" dirty="0">
                <a:latin typeface="Times New Roman" panose="02020603050405020304" pitchFamily="18" charset="0"/>
                <a:cs typeface="Times New Roman" panose="02020603050405020304" pitchFamily="18" charset="0"/>
              </a:rPr>
              <a:t> concluded that two intermediates preceding the dissociated carbocation were required to reconcile data on kinetics and stereochemistry of </a:t>
            </a:r>
            <a:r>
              <a:rPr lang="en-US" dirty="0" err="1">
                <a:latin typeface="Times New Roman" panose="02020603050405020304" pitchFamily="18" charset="0"/>
                <a:cs typeface="Times New Roman" panose="02020603050405020304" pitchFamily="18" charset="0"/>
              </a:rPr>
              <a:t>solvolysis</a:t>
            </a:r>
            <a:r>
              <a:rPr lang="en-US" dirty="0">
                <a:latin typeface="Times New Roman" panose="02020603050405020304" pitchFamily="18" charset="0"/>
                <a:cs typeface="Times New Roman" panose="02020603050405020304" pitchFamily="18" charset="0"/>
              </a:rPr>
              <a:t> reactions. </a:t>
            </a:r>
            <a:endParaRPr lang="en-US" dirty="0" smtClean="0">
              <a:latin typeface="Times New Roman" panose="02020603050405020304" pitchFamily="18" charset="0"/>
              <a:cs typeface="Times New Roman" panose="02020603050405020304" pitchFamily="18" charset="0"/>
            </a:endParaRPr>
          </a:p>
          <a:p>
            <a:pPr algn="just"/>
            <a:endParaRPr lang="en-US" dirty="0" smtClean="0">
              <a:latin typeface="Times New Roman" panose="02020603050405020304" pitchFamily="18" charset="0"/>
              <a:cs typeface="Times New Roman" panose="02020603050405020304" pitchFamily="18" charset="0"/>
            </a:endParaRPr>
          </a:p>
          <a:p>
            <a:pPr marL="0" indent="0" algn="just">
              <a:buNone/>
            </a:pP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process of ionization initially generates a carbocation and counter ion in immediate proximity to one another. </a:t>
            </a:r>
            <a:endParaRPr lang="en-US" dirty="0" smtClean="0">
              <a:latin typeface="Times New Roman" panose="02020603050405020304" pitchFamily="18" charset="0"/>
              <a:cs typeface="Times New Roman" panose="02020603050405020304" pitchFamily="18" charset="0"/>
            </a:endParaRPr>
          </a:p>
          <a:p>
            <a:pPr algn="just"/>
            <a:endParaRPr lang="en-US" dirty="0">
              <a:latin typeface="Times New Roman" panose="02020603050405020304" pitchFamily="18" charset="0"/>
              <a:cs typeface="Times New Roman" panose="02020603050405020304" pitchFamily="18" charset="0"/>
            </a:endParaRPr>
          </a:p>
          <a:p>
            <a:pPr marL="0" indent="0" algn="just">
              <a:buNone/>
            </a:pPr>
            <a:r>
              <a:rPr lang="en-US" dirty="0">
                <a:latin typeface="Times New Roman" panose="02020603050405020304" pitchFamily="18" charset="0"/>
                <a:cs typeface="Times New Roman" panose="02020603050405020304" pitchFamily="18" charset="0"/>
              </a:rPr>
              <a:t>This species, called a </a:t>
            </a:r>
            <a:r>
              <a:rPr lang="en-US" b="1" dirty="0">
                <a:latin typeface="Times New Roman" panose="02020603050405020304" pitchFamily="18" charset="0"/>
                <a:cs typeface="Times New Roman" panose="02020603050405020304" pitchFamily="18" charset="0"/>
              </a:rPr>
              <a:t>contact ion pair (or intimate ion pair)</a:t>
            </a:r>
            <a:r>
              <a:rPr lang="en-US" dirty="0">
                <a:latin typeface="Times New Roman" panose="02020603050405020304" pitchFamily="18" charset="0"/>
                <a:cs typeface="Times New Roman" panose="02020603050405020304" pitchFamily="18" charset="0"/>
              </a:rPr>
              <a:t>, can proceed to a </a:t>
            </a:r>
            <a:r>
              <a:rPr lang="en-US" b="1" dirty="0">
                <a:latin typeface="Times New Roman" panose="02020603050405020304" pitchFamily="18" charset="0"/>
                <a:cs typeface="Times New Roman" panose="02020603050405020304" pitchFamily="18" charset="0"/>
              </a:rPr>
              <a:t>solvent-separated ion pair </a:t>
            </a:r>
            <a:r>
              <a:rPr lang="en-US" dirty="0">
                <a:latin typeface="Times New Roman" panose="02020603050405020304" pitchFamily="18" charset="0"/>
                <a:cs typeface="Times New Roman" panose="02020603050405020304" pitchFamily="18" charset="0"/>
              </a:rPr>
              <a:t>in which one or more solvent molecules are inserted between the carbocation and leaving group, </a:t>
            </a:r>
            <a:r>
              <a:rPr lang="en-US" b="1" dirty="0">
                <a:latin typeface="Times New Roman" panose="02020603050405020304" pitchFamily="18" charset="0"/>
                <a:cs typeface="Times New Roman" panose="02020603050405020304" pitchFamily="18" charset="0"/>
              </a:rPr>
              <a:t>but in which the ions are kept together by the electrostatic attraction</a:t>
            </a:r>
            <a:r>
              <a:rPr lang="en-US" b="1" dirty="0" smtClean="0">
                <a:latin typeface="Times New Roman" panose="02020603050405020304" pitchFamily="18" charset="0"/>
                <a:cs typeface="Times New Roman" panose="02020603050405020304" pitchFamily="18" charset="0"/>
              </a:rPr>
              <a:t>.</a:t>
            </a:r>
          </a:p>
          <a:p>
            <a:pPr marL="0" indent="0" algn="just">
              <a:buNone/>
            </a:pPr>
            <a:r>
              <a:rPr lang="en-US" dirty="0" smtClean="0">
                <a:latin typeface="Times New Roman" panose="02020603050405020304" pitchFamily="18" charset="0"/>
                <a:cs typeface="Times New Roman" panose="02020603050405020304" pitchFamily="18" charset="0"/>
              </a:rPr>
              <a:t> </a:t>
            </a:r>
          </a:p>
          <a:p>
            <a:pPr marL="0" indent="0" algn="just">
              <a:buNone/>
            </a:pP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“free carbocation,” characterized by </a:t>
            </a:r>
            <a:r>
              <a:rPr lang="en-US" i="1" dirty="0">
                <a:latin typeface="Times New Roman" panose="02020603050405020304" pitchFamily="18" charset="0"/>
                <a:cs typeface="Times New Roman" panose="02020603050405020304" pitchFamily="18" charset="0"/>
              </a:rPr>
              <a:t>symmetrical solvation</a:t>
            </a:r>
            <a:r>
              <a:rPr lang="en-US" dirty="0">
                <a:latin typeface="Times New Roman" panose="02020603050405020304" pitchFamily="18" charset="0"/>
                <a:cs typeface="Times New Roman" panose="02020603050405020304" pitchFamily="18" charset="0"/>
              </a:rPr>
              <a:t>, is formed by diffusion from the anion, a process known as </a:t>
            </a:r>
            <a:r>
              <a:rPr lang="en-US" i="1" dirty="0">
                <a:latin typeface="Times New Roman" panose="02020603050405020304" pitchFamily="18" charset="0"/>
                <a:cs typeface="Times New Roman" panose="02020603050405020304" pitchFamily="18" charset="0"/>
              </a:rPr>
              <a:t>dissociation</a:t>
            </a:r>
            <a:r>
              <a:rPr lang="en-US" dirty="0">
                <a:latin typeface="Times New Roman" panose="02020603050405020304" pitchFamily="18" charset="0"/>
                <a:cs typeface="Times New Roman" panose="02020603050405020304" pitchFamily="18" charset="0"/>
              </a:rPr>
              <a:t>.</a:t>
            </a:r>
          </a:p>
          <a:p>
            <a:endParaRPr lang="en-US" dirty="0"/>
          </a:p>
        </p:txBody>
      </p:sp>
      <p:sp>
        <p:nvSpPr>
          <p:cNvPr id="4" name="Slide Number Placeholder 3"/>
          <p:cNvSpPr>
            <a:spLocks noGrp="1"/>
          </p:cNvSpPr>
          <p:nvPr>
            <p:ph type="sldNum" sz="quarter" idx="12"/>
          </p:nvPr>
        </p:nvSpPr>
        <p:spPr/>
        <p:txBody>
          <a:bodyPr/>
          <a:lstStyle/>
          <a:p>
            <a:fld id="{E97799C9-84D9-46D2-A11E-BCF8A720529D}" type="slidenum">
              <a:rPr lang="en-US" smtClean="0"/>
              <a:t>24</a:t>
            </a:fld>
            <a:endParaRPr lang="en-US" dirty="0"/>
          </a:p>
        </p:txBody>
      </p:sp>
    </p:spTree>
    <p:extLst>
      <p:ext uri="{BB962C8B-B14F-4D97-AF65-F5344CB8AC3E}">
        <p14:creationId xmlns:p14="http://schemas.microsoft.com/office/powerpoint/2010/main" val="36586415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stretch>
            <a:fillRect/>
          </a:stretch>
        </p:blipFill>
        <p:spPr>
          <a:xfrm>
            <a:off x="2385753" y="2518756"/>
            <a:ext cx="7406640" cy="2552007"/>
          </a:xfrm>
          <a:prstGeom prst="rect">
            <a:avLst/>
          </a:prstGeom>
        </p:spPr>
      </p:pic>
      <p:sp>
        <p:nvSpPr>
          <p:cNvPr id="2" name="Slide Number Placeholder 1"/>
          <p:cNvSpPr>
            <a:spLocks noGrp="1"/>
          </p:cNvSpPr>
          <p:nvPr>
            <p:ph type="sldNum" sz="quarter" idx="12"/>
          </p:nvPr>
        </p:nvSpPr>
        <p:spPr/>
        <p:txBody>
          <a:bodyPr/>
          <a:lstStyle/>
          <a:p>
            <a:fld id="{E97799C9-84D9-46D2-A11E-BCF8A720529D}" type="slidenum">
              <a:rPr lang="en-US" smtClean="0"/>
              <a:t>25</a:t>
            </a:fld>
            <a:endParaRPr lang="en-US" dirty="0"/>
          </a:p>
        </p:txBody>
      </p:sp>
    </p:spTree>
    <p:extLst>
      <p:ext uri="{BB962C8B-B14F-4D97-AF65-F5344CB8AC3E}">
        <p14:creationId xmlns:p14="http://schemas.microsoft.com/office/powerpoint/2010/main" val="2062956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165861" y="2365739"/>
            <a:ext cx="9860278" cy="4059999"/>
          </a:xfrm>
        </p:spPr>
        <p:txBody>
          <a:bodyPr>
            <a:normAutofit/>
          </a:bodyPr>
          <a:lstStyle/>
          <a:p>
            <a:pPr algn="just"/>
            <a:r>
              <a:rPr lang="en-US" dirty="0">
                <a:latin typeface="Times New Roman" panose="02020603050405020304" pitchFamily="18" charset="0"/>
                <a:cs typeface="Times New Roman" panose="02020603050405020304" pitchFamily="18" charset="0"/>
              </a:rPr>
              <a:t>Attack by a nucleophile or the solvent can occur at each stage. Nucleophilic </a:t>
            </a:r>
            <a:r>
              <a:rPr lang="en-US" dirty="0" smtClean="0">
                <a:latin typeface="Times New Roman" panose="02020603050405020304" pitchFamily="18" charset="0"/>
                <a:cs typeface="Times New Roman" panose="02020603050405020304" pitchFamily="18" charset="0"/>
              </a:rPr>
              <a:t>attack on </a:t>
            </a:r>
            <a:r>
              <a:rPr lang="en-US" dirty="0">
                <a:latin typeface="Times New Roman" panose="02020603050405020304" pitchFamily="18" charset="0"/>
                <a:cs typeface="Times New Roman" panose="02020603050405020304" pitchFamily="18" charset="0"/>
              </a:rPr>
              <a:t>the contact ion pair is expected to occur with </a:t>
            </a:r>
            <a:r>
              <a:rPr lang="en-US" b="1" dirty="0">
                <a:latin typeface="Times New Roman" panose="02020603050405020304" pitchFamily="18" charset="0"/>
                <a:cs typeface="Times New Roman" panose="02020603050405020304" pitchFamily="18" charset="0"/>
              </a:rPr>
              <a:t>inversion of configuration</a:t>
            </a:r>
            <a:r>
              <a:rPr lang="en-US" dirty="0">
                <a:latin typeface="Times New Roman" panose="02020603050405020304" pitchFamily="18" charset="0"/>
                <a:cs typeface="Times New Roman" panose="02020603050405020304" pitchFamily="18" charset="0"/>
              </a:rPr>
              <a:t>, since </a:t>
            </a:r>
            <a:r>
              <a:rPr lang="en-US" dirty="0" smtClean="0">
                <a:latin typeface="Times New Roman" panose="02020603050405020304" pitchFamily="18" charset="0"/>
                <a:cs typeface="Times New Roman" panose="02020603050405020304" pitchFamily="18" charset="0"/>
              </a:rPr>
              <a:t>the leaving </a:t>
            </a:r>
            <a:r>
              <a:rPr lang="en-US" dirty="0">
                <a:latin typeface="Times New Roman" panose="02020603050405020304" pitchFamily="18" charset="0"/>
                <a:cs typeface="Times New Roman" panose="02020603050405020304" pitchFamily="18" charset="0"/>
              </a:rPr>
              <a:t>group will shield the front side of the carbocation. </a:t>
            </a:r>
            <a:endParaRPr lang="en-US" dirty="0" smtClean="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At </a:t>
            </a:r>
            <a:r>
              <a:rPr lang="en-US" dirty="0">
                <a:latin typeface="Times New Roman" panose="02020603050405020304" pitchFamily="18" charset="0"/>
                <a:cs typeface="Times New Roman" panose="02020603050405020304" pitchFamily="18" charset="0"/>
              </a:rPr>
              <a:t>the solvent-separated </a:t>
            </a:r>
            <a:r>
              <a:rPr lang="en-US" dirty="0" smtClean="0">
                <a:latin typeface="Times New Roman" panose="02020603050405020304" pitchFamily="18" charset="0"/>
                <a:cs typeface="Times New Roman" panose="02020603050405020304" pitchFamily="18" charset="0"/>
              </a:rPr>
              <a:t>ion pair </a:t>
            </a:r>
            <a:r>
              <a:rPr lang="en-US" dirty="0">
                <a:latin typeface="Times New Roman" panose="02020603050405020304" pitchFamily="18" charset="0"/>
                <a:cs typeface="Times New Roman" panose="02020603050405020304" pitchFamily="18" charset="0"/>
              </a:rPr>
              <a:t>stage, the nucleophile can approach from either face, particularly in the case </a:t>
            </a:r>
            <a:r>
              <a:rPr lang="en-US" dirty="0" smtClean="0">
                <a:latin typeface="Times New Roman" panose="02020603050405020304" pitchFamily="18" charset="0"/>
                <a:cs typeface="Times New Roman" panose="02020603050405020304" pitchFamily="18" charset="0"/>
              </a:rPr>
              <a:t>where the </a:t>
            </a:r>
            <a:r>
              <a:rPr lang="en-US" dirty="0">
                <a:latin typeface="Times New Roman" panose="02020603050405020304" pitchFamily="18" charset="0"/>
                <a:cs typeface="Times New Roman" panose="02020603050405020304" pitchFamily="18" charset="0"/>
              </a:rPr>
              <a:t>solvent is the nucleophile. However, the anionic leaving group may shield the </a:t>
            </a:r>
            <a:r>
              <a:rPr lang="en-US" dirty="0" smtClean="0">
                <a:latin typeface="Times New Roman" panose="02020603050405020304" pitchFamily="18" charset="0"/>
                <a:cs typeface="Times New Roman" panose="02020603050405020304" pitchFamily="18" charset="0"/>
              </a:rPr>
              <a:t>front side </a:t>
            </a:r>
            <a:r>
              <a:rPr lang="en-US" dirty="0">
                <a:latin typeface="Times New Roman" panose="02020603050405020304" pitchFamily="18" charset="0"/>
                <a:cs typeface="Times New Roman" panose="02020603050405020304" pitchFamily="18" charset="0"/>
              </a:rPr>
              <a:t>and favor attack by external nucleophiles from the back side. </a:t>
            </a:r>
            <a:endParaRPr lang="en-US" dirty="0"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E97799C9-84D9-46D2-A11E-BCF8A720529D}" type="slidenum">
              <a:rPr lang="en-US" smtClean="0"/>
              <a:t>26</a:t>
            </a:fld>
            <a:endParaRPr lang="en-US" dirty="0"/>
          </a:p>
        </p:txBody>
      </p:sp>
    </p:spTree>
    <p:extLst>
      <p:ext uri="{BB962C8B-B14F-4D97-AF65-F5344CB8AC3E}">
        <p14:creationId xmlns:p14="http://schemas.microsoft.com/office/powerpoint/2010/main" val="35504696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1" y="1129553"/>
            <a:ext cx="9601196" cy="5046803"/>
          </a:xfrm>
        </p:spPr>
        <p:txBody>
          <a:bodyPr>
            <a:normAutofit lnSpcReduction="10000"/>
          </a:bodyPr>
          <a:lstStyle/>
          <a:p>
            <a:pPr algn="just"/>
            <a:r>
              <a:rPr lang="en-US" dirty="0">
                <a:latin typeface="Times New Roman" panose="02020603050405020304" pitchFamily="18" charset="0"/>
                <a:cs typeface="Times New Roman" panose="02020603050405020304" pitchFamily="18" charset="0"/>
              </a:rPr>
              <a:t>Reactions through </a:t>
            </a:r>
            <a:r>
              <a:rPr lang="en-US" i="1" dirty="0">
                <a:latin typeface="Times New Roman" panose="02020603050405020304" pitchFamily="18" charset="0"/>
                <a:cs typeface="Times New Roman" panose="02020603050405020304" pitchFamily="18" charset="0"/>
              </a:rPr>
              <a:t>dissociated </a:t>
            </a:r>
            <a:r>
              <a:rPr lang="en-US" i="1" dirty="0" err="1">
                <a:latin typeface="Times New Roman" panose="02020603050405020304" pitchFamily="18" charset="0"/>
                <a:cs typeface="Times New Roman" panose="02020603050405020304" pitchFamily="18" charset="0"/>
              </a:rPr>
              <a:t>carbocations</a:t>
            </a:r>
            <a:r>
              <a:rPr lang="en-US" i="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should occur with complete </a:t>
            </a:r>
            <a:r>
              <a:rPr lang="en-US" i="1" dirty="0">
                <a:latin typeface="Times New Roman" panose="02020603050405020304" pitchFamily="18" charset="0"/>
                <a:cs typeface="Times New Roman" panose="02020603050405020304" pitchFamily="18" charset="0"/>
              </a:rPr>
              <a:t>racemization</a:t>
            </a:r>
            <a:r>
              <a:rPr lang="en-US" dirty="0" smtClean="0">
                <a:latin typeface="Times New Roman" panose="02020603050405020304" pitchFamily="18" charset="0"/>
                <a:cs typeface="Times New Roman" panose="02020603050405020304" pitchFamily="18" charset="0"/>
              </a:rPr>
              <a:t>.</a:t>
            </a:r>
          </a:p>
          <a:p>
            <a:pPr algn="just"/>
            <a:endParaRPr lang="en-US" dirty="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According to this interpretation, the identity and stereochemistry of the reaction products are determined by the extent to which reaction with the nucleophile occurs on </a:t>
            </a:r>
            <a:r>
              <a:rPr lang="en-US" i="1" dirty="0">
                <a:latin typeface="Times New Roman" panose="02020603050405020304" pitchFamily="18" charset="0"/>
                <a:cs typeface="Times New Roman" panose="02020603050405020304" pitchFamily="18" charset="0"/>
              </a:rPr>
              <a:t>the un-ionized reactant</a:t>
            </a:r>
            <a:r>
              <a:rPr lang="en-US" dirty="0">
                <a:latin typeface="Times New Roman" panose="02020603050405020304" pitchFamily="18" charset="0"/>
                <a:cs typeface="Times New Roman" panose="02020603050405020304" pitchFamily="18" charset="0"/>
              </a:rPr>
              <a:t>, the contact ion pair, the solvent-separated ion pair, </a:t>
            </a:r>
            <a:r>
              <a:rPr lang="en-US" i="1" dirty="0">
                <a:latin typeface="Times New Roman" panose="02020603050405020304" pitchFamily="18" charset="0"/>
                <a:cs typeface="Times New Roman" panose="02020603050405020304" pitchFamily="18" charset="0"/>
              </a:rPr>
              <a:t>or the dissociated carbocation. </a:t>
            </a:r>
            <a:endParaRPr lang="en-US" i="1" dirty="0" smtClean="0">
              <a:latin typeface="Times New Roman" panose="02020603050405020304" pitchFamily="18" charset="0"/>
              <a:cs typeface="Times New Roman" panose="02020603050405020304" pitchFamily="18" charset="0"/>
            </a:endParaRPr>
          </a:p>
          <a:p>
            <a:pPr algn="just"/>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Many specific experiments support this general scheme. For example, in 80% aqueous acetone, the rate constant for racemization of p-</a:t>
            </a:r>
            <a:r>
              <a:rPr lang="en-US" dirty="0" err="1">
                <a:latin typeface="Times New Roman" panose="02020603050405020304" pitchFamily="18" charset="0"/>
                <a:cs typeface="Times New Roman" panose="02020603050405020304" pitchFamily="18" charset="0"/>
              </a:rPr>
              <a:t>chlorobenzhydryl</a:t>
            </a:r>
            <a:r>
              <a:rPr lang="en-US" dirty="0">
                <a:latin typeface="Times New Roman" panose="02020603050405020304" pitchFamily="18" charset="0"/>
                <a:cs typeface="Times New Roman" panose="02020603050405020304" pitchFamily="18" charset="0"/>
              </a:rPr>
              <a:t> p-</a:t>
            </a:r>
            <a:r>
              <a:rPr lang="en-US" dirty="0" err="1">
                <a:latin typeface="Times New Roman" panose="02020603050405020304" pitchFamily="18" charset="0"/>
                <a:cs typeface="Times New Roman" panose="02020603050405020304" pitchFamily="18" charset="0"/>
              </a:rPr>
              <a:t>nitrobenzoate</a:t>
            </a:r>
            <a:r>
              <a:rPr lang="en-US" dirty="0">
                <a:latin typeface="Times New Roman" panose="02020603050405020304" pitchFamily="18" charset="0"/>
                <a:cs typeface="Times New Roman" panose="02020603050405020304" pitchFamily="18" charset="0"/>
              </a:rPr>
              <a:t> and the rate of exchange of the </a:t>
            </a:r>
            <a:r>
              <a:rPr lang="en-US" baseline="30000" dirty="0">
                <a:latin typeface="Times New Roman" panose="02020603050405020304" pitchFamily="18" charset="0"/>
                <a:cs typeface="Times New Roman" panose="02020603050405020304" pitchFamily="18" charset="0"/>
              </a:rPr>
              <a:t>18</a:t>
            </a:r>
            <a:r>
              <a:rPr lang="en-US" dirty="0">
                <a:latin typeface="Times New Roman" panose="02020603050405020304" pitchFamily="18" charset="0"/>
                <a:cs typeface="Times New Roman" panose="02020603050405020304" pitchFamily="18" charset="0"/>
              </a:rPr>
              <a:t>O in the carbonyl oxygen can be </a:t>
            </a:r>
            <a:r>
              <a:rPr lang="en-US" dirty="0" smtClean="0">
                <a:latin typeface="Times New Roman" panose="02020603050405020304" pitchFamily="18" charset="0"/>
                <a:cs typeface="Times New Roman" panose="02020603050405020304" pitchFamily="18" charset="0"/>
              </a:rPr>
              <a:t>compared. </a:t>
            </a:r>
            <a:r>
              <a:rPr lang="en-US" dirty="0">
                <a:latin typeface="Times New Roman" panose="02020603050405020304" pitchFamily="18" charset="0"/>
                <a:cs typeface="Times New Roman" panose="02020603050405020304" pitchFamily="18" charset="0"/>
              </a:rPr>
              <a:t>At 100  </a:t>
            </a:r>
            <a:r>
              <a:rPr lang="en-US" baseline="30000" dirty="0" err="1">
                <a:latin typeface="Times New Roman" panose="02020603050405020304" pitchFamily="18" charset="0"/>
                <a:cs typeface="Times New Roman" panose="02020603050405020304" pitchFamily="18" charset="0"/>
              </a:rPr>
              <a:t>o</a:t>
            </a:r>
            <a:r>
              <a:rPr lang="en-US" dirty="0" err="1">
                <a:latin typeface="Times New Roman" panose="02020603050405020304" pitchFamily="18" charset="0"/>
                <a:cs typeface="Times New Roman" panose="02020603050405020304" pitchFamily="18" charset="0"/>
              </a:rPr>
              <a:t>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a:t>
            </a:r>
            <a:r>
              <a:rPr lang="en-US" baseline="-25000" dirty="0" err="1">
                <a:latin typeface="Times New Roman" panose="02020603050405020304" pitchFamily="18" charset="0"/>
                <a:cs typeface="Times New Roman" panose="02020603050405020304" pitchFamily="18" charset="0"/>
              </a:rPr>
              <a:t>ex</a:t>
            </a:r>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k</a:t>
            </a:r>
            <a:r>
              <a:rPr lang="en-US" baseline="-25000" dirty="0" err="1">
                <a:latin typeface="Times New Roman" panose="02020603050405020304" pitchFamily="18" charset="0"/>
                <a:cs typeface="Times New Roman" panose="02020603050405020304" pitchFamily="18" charset="0"/>
              </a:rPr>
              <a:t>rac</a:t>
            </a:r>
            <a:r>
              <a:rPr lang="en-US" dirty="0">
                <a:latin typeface="Times New Roman" panose="02020603050405020304" pitchFamily="18" charset="0"/>
                <a:cs typeface="Times New Roman" panose="02020603050405020304" pitchFamily="18" charset="0"/>
              </a:rPr>
              <a:t> = </a:t>
            </a:r>
            <a:r>
              <a:rPr lang="en-US" dirty="0" smtClean="0">
                <a:latin typeface="Times New Roman" panose="02020603050405020304" pitchFamily="18" charset="0"/>
                <a:cs typeface="Times New Roman" panose="02020603050405020304" pitchFamily="18" charset="0"/>
              </a:rPr>
              <a:t>2.3.</a:t>
            </a:r>
            <a:endParaRPr lang="en-US" dirty="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2"/>
          </p:nvPr>
        </p:nvSpPr>
        <p:spPr/>
        <p:txBody>
          <a:bodyPr/>
          <a:lstStyle/>
          <a:p>
            <a:fld id="{E97799C9-84D9-46D2-A11E-BCF8A720529D}" type="slidenum">
              <a:rPr lang="en-US" smtClean="0"/>
              <a:t>27</a:t>
            </a:fld>
            <a:endParaRPr lang="en-US" dirty="0"/>
          </a:p>
        </p:txBody>
      </p:sp>
    </p:spTree>
    <p:extLst>
      <p:ext uri="{BB962C8B-B14F-4D97-AF65-F5344CB8AC3E}">
        <p14:creationId xmlns:p14="http://schemas.microsoft.com/office/powerpoint/2010/main" val="32111171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2"/>
          <p:cNvGraphicFramePr>
            <a:graphicFrameLocks noChangeAspect="1"/>
          </p:cNvGraphicFramePr>
          <p:nvPr>
            <p:extLst>
              <p:ext uri="{D42A27DB-BD31-4B8C-83A1-F6EECF244321}">
                <p14:modId xmlns:p14="http://schemas.microsoft.com/office/powerpoint/2010/main" val="2368213521"/>
              </p:ext>
            </p:extLst>
          </p:nvPr>
        </p:nvGraphicFramePr>
        <p:xfrm>
          <a:off x="1593160" y="4301376"/>
          <a:ext cx="9005680" cy="1836737"/>
        </p:xfrm>
        <a:graphic>
          <a:graphicData uri="http://schemas.openxmlformats.org/presentationml/2006/ole">
            <mc:AlternateContent xmlns:mc="http://schemas.openxmlformats.org/markup-compatibility/2006">
              <mc:Choice xmlns:v="urn:schemas-microsoft-com:vml" Requires="v">
                <p:oleObj spid="_x0000_s5416" name="CS ChemDraw Drawing" r:id="rId3" imgW="5300280" imgH="1080720" progId="ChemDraw.Document.6.0">
                  <p:embed/>
                </p:oleObj>
              </mc:Choice>
              <mc:Fallback>
                <p:oleObj name="CS ChemDraw Drawing" r:id="rId3" imgW="5300280" imgH="1080720" progId="ChemDraw.Document.6.0">
                  <p:embed/>
                  <p:pic>
                    <p:nvPicPr>
                      <p:cNvPr id="65538"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93160" y="4301376"/>
                        <a:ext cx="9005680" cy="1836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 name="Object 1"/>
          <p:cNvGraphicFramePr>
            <a:graphicFrameLocks noGrp="1" noChangeAspect="1"/>
          </p:cNvGraphicFramePr>
          <p:nvPr>
            <p:ph idx="1"/>
            <p:extLst>
              <p:ext uri="{D42A27DB-BD31-4B8C-83A1-F6EECF244321}">
                <p14:modId xmlns:p14="http://schemas.microsoft.com/office/powerpoint/2010/main" val="129813662"/>
              </p:ext>
            </p:extLst>
          </p:nvPr>
        </p:nvGraphicFramePr>
        <p:xfrm>
          <a:off x="2319251" y="2728422"/>
          <a:ext cx="7572894" cy="1130530"/>
        </p:xfrm>
        <a:graphic>
          <a:graphicData uri="http://schemas.openxmlformats.org/presentationml/2006/ole">
            <mc:AlternateContent xmlns:mc="http://schemas.openxmlformats.org/markup-compatibility/2006">
              <mc:Choice xmlns:v="urn:schemas-microsoft-com:vml" Requires="v">
                <p:oleObj spid="_x0000_s5417" name="CS ChemDraw Drawing" r:id="rId5" imgW="5595480" imgH="829080" progId="ChemDraw.Document.6.0">
                  <p:embed/>
                </p:oleObj>
              </mc:Choice>
              <mc:Fallback>
                <p:oleObj name="CS ChemDraw Drawing" r:id="rId5" imgW="5595480" imgH="829080" progId="ChemDraw.Document.6.0">
                  <p:embed/>
                  <p:pic>
                    <p:nvPicPr>
                      <p:cNvPr id="65537"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19251" y="2728422"/>
                        <a:ext cx="7572894" cy="1130530"/>
                      </a:xfrm>
                      <a:prstGeom prst="rect">
                        <a:avLst/>
                      </a:prstGeom>
                      <a:noFill/>
                      <a:ln>
                        <a:noFill/>
                      </a:ln>
                      <a:effectLst/>
                      <a:extLst/>
                    </p:spPr>
                  </p:pic>
                </p:oleObj>
              </mc:Fallback>
            </mc:AlternateContent>
          </a:graphicData>
        </a:graphic>
      </p:graphicFrame>
      <p:sp>
        <p:nvSpPr>
          <p:cNvPr id="2" name="Slide Number Placeholder 1"/>
          <p:cNvSpPr>
            <a:spLocks noGrp="1"/>
          </p:cNvSpPr>
          <p:nvPr>
            <p:ph type="sldNum" sz="quarter" idx="12"/>
          </p:nvPr>
        </p:nvSpPr>
        <p:spPr/>
        <p:txBody>
          <a:bodyPr/>
          <a:lstStyle/>
          <a:p>
            <a:fld id="{E97799C9-84D9-46D2-A11E-BCF8A720529D}" type="slidenum">
              <a:rPr lang="en-US" smtClean="0"/>
              <a:t>28</a:t>
            </a:fld>
            <a:endParaRPr lang="en-US" dirty="0"/>
          </a:p>
        </p:txBody>
      </p:sp>
    </p:spTree>
    <p:extLst>
      <p:ext uri="{BB962C8B-B14F-4D97-AF65-F5344CB8AC3E}">
        <p14:creationId xmlns:p14="http://schemas.microsoft.com/office/powerpoint/2010/main" val="4282069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2480" y="1108038"/>
            <a:ext cx="10607040" cy="4860962"/>
          </a:xfrm>
        </p:spPr>
        <p:txBody>
          <a:bodyPr>
            <a:noAutofit/>
          </a:bodyPr>
          <a:lstStyle/>
          <a:p>
            <a:pPr algn="just"/>
            <a:r>
              <a:rPr lang="en-US" sz="2000" dirty="0">
                <a:latin typeface="Times New Roman" panose="02020603050405020304" pitchFamily="18" charset="0"/>
                <a:cs typeface="Times New Roman" panose="02020603050405020304" pitchFamily="18" charset="0"/>
              </a:rPr>
              <a:t>If it is assumed that ionization results in complete randomization of the </a:t>
            </a:r>
            <a:r>
              <a:rPr lang="en-US" sz="2000" baseline="30000" dirty="0">
                <a:latin typeface="Times New Roman" panose="02020603050405020304" pitchFamily="18" charset="0"/>
                <a:cs typeface="Times New Roman" panose="02020603050405020304" pitchFamily="18" charset="0"/>
              </a:rPr>
              <a:t>18</a:t>
            </a:r>
            <a:r>
              <a:rPr lang="en-US" sz="2000" dirty="0">
                <a:latin typeface="Times New Roman" panose="02020603050405020304" pitchFamily="18" charset="0"/>
                <a:cs typeface="Times New Roman" panose="02020603050405020304" pitchFamily="18" charset="0"/>
              </a:rPr>
              <a:t>O label </a:t>
            </a:r>
            <a:r>
              <a:rPr lang="en-US" sz="2000" dirty="0" smtClean="0">
                <a:latin typeface="Times New Roman" panose="02020603050405020304" pitchFamily="18" charset="0"/>
                <a:cs typeface="Times New Roman" panose="02020603050405020304" pitchFamily="18" charset="0"/>
              </a:rPr>
              <a:t>in the </a:t>
            </a:r>
            <a:r>
              <a:rPr lang="en-US" sz="2000" dirty="0">
                <a:latin typeface="Times New Roman" panose="02020603050405020304" pitchFamily="18" charset="0"/>
                <a:cs typeface="Times New Roman" panose="02020603050405020304" pitchFamily="18" charset="0"/>
              </a:rPr>
              <a:t>carboxylate ion, </a:t>
            </a:r>
            <a:r>
              <a:rPr lang="en-US" sz="2000" dirty="0" err="1">
                <a:latin typeface="Times New Roman" panose="02020603050405020304" pitchFamily="18" charset="0"/>
                <a:cs typeface="Times New Roman" panose="02020603050405020304" pitchFamily="18" charset="0"/>
              </a:rPr>
              <a:t>k</a:t>
            </a:r>
            <a:r>
              <a:rPr lang="en-US" sz="2000" baseline="-25000" dirty="0" err="1">
                <a:latin typeface="Times New Roman" panose="02020603050405020304" pitchFamily="18" charset="0"/>
                <a:cs typeface="Times New Roman" panose="02020603050405020304" pitchFamily="18" charset="0"/>
              </a:rPr>
              <a:t>ex</a:t>
            </a:r>
            <a:r>
              <a:rPr lang="en-US" sz="2000" dirty="0">
                <a:latin typeface="Times New Roman" panose="02020603050405020304" pitchFamily="18" charset="0"/>
                <a:cs typeface="Times New Roman" panose="02020603050405020304" pitchFamily="18" charset="0"/>
              </a:rPr>
              <a:t> is a measure of the rate of ionization with ion pair return </a:t>
            </a:r>
            <a:r>
              <a:rPr lang="en-US" sz="2000" dirty="0" smtClean="0">
                <a:latin typeface="Times New Roman" panose="02020603050405020304" pitchFamily="18" charset="0"/>
                <a:cs typeface="Times New Roman" panose="02020603050405020304" pitchFamily="18" charset="0"/>
              </a:rPr>
              <a:t>and </a:t>
            </a:r>
            <a:r>
              <a:rPr lang="en-US" sz="2000" dirty="0" err="1" smtClean="0">
                <a:latin typeface="Times New Roman" panose="02020603050405020304" pitchFamily="18" charset="0"/>
                <a:cs typeface="Times New Roman" panose="02020603050405020304" pitchFamily="18" charset="0"/>
              </a:rPr>
              <a:t>k</a:t>
            </a:r>
            <a:r>
              <a:rPr lang="en-US" sz="2000" baseline="-25000" dirty="0" err="1" smtClean="0">
                <a:latin typeface="Times New Roman" panose="02020603050405020304" pitchFamily="18" charset="0"/>
                <a:cs typeface="Times New Roman" panose="02020603050405020304" pitchFamily="18" charset="0"/>
              </a:rPr>
              <a:t>rac</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is a measure of the extent of racemization associated with ionization. </a:t>
            </a:r>
            <a:endParaRPr lang="en-US" sz="2000" dirty="0" smtClean="0">
              <a:latin typeface="Times New Roman" panose="02020603050405020304" pitchFamily="18" charset="0"/>
              <a:cs typeface="Times New Roman" panose="02020603050405020304" pitchFamily="18" charset="0"/>
            </a:endParaRPr>
          </a:p>
          <a:p>
            <a:pPr algn="just"/>
            <a:endParaRPr lang="en-US" sz="2000" dirty="0" smtClean="0">
              <a:latin typeface="Times New Roman" panose="02020603050405020304" pitchFamily="18" charset="0"/>
              <a:cs typeface="Times New Roman" panose="02020603050405020304" pitchFamily="18" charset="0"/>
            </a:endParaRPr>
          </a:p>
          <a:p>
            <a:pPr algn="just"/>
            <a:r>
              <a:rPr lang="en-US" sz="2000" dirty="0" smtClean="0">
                <a:latin typeface="Times New Roman" panose="02020603050405020304" pitchFamily="18" charset="0"/>
                <a:cs typeface="Times New Roman" panose="02020603050405020304" pitchFamily="18" charset="0"/>
              </a:rPr>
              <a:t>The fact that </a:t>
            </a:r>
            <a:r>
              <a:rPr lang="en-US" sz="2000" dirty="0">
                <a:latin typeface="Times New Roman" panose="02020603050405020304" pitchFamily="18" charset="0"/>
                <a:cs typeface="Times New Roman" panose="02020603050405020304" pitchFamily="18" charset="0"/>
              </a:rPr>
              <a:t>the rate of isotopic exchange exceeds that of racemization indicates that ion </a:t>
            </a:r>
            <a:r>
              <a:rPr lang="en-US" sz="2000" dirty="0" smtClean="0">
                <a:latin typeface="Times New Roman" panose="02020603050405020304" pitchFamily="18" charset="0"/>
                <a:cs typeface="Times New Roman" panose="02020603050405020304" pitchFamily="18" charset="0"/>
              </a:rPr>
              <a:t>pair collapse </a:t>
            </a:r>
            <a:r>
              <a:rPr lang="en-US" sz="2000" dirty="0">
                <a:latin typeface="Times New Roman" panose="02020603050405020304" pitchFamily="18" charset="0"/>
                <a:cs typeface="Times New Roman" panose="02020603050405020304" pitchFamily="18" charset="0"/>
              </a:rPr>
              <a:t>occurs with predominant retention of configuration. This is called </a:t>
            </a:r>
            <a:r>
              <a:rPr lang="en-US" sz="2000" i="1" dirty="0" smtClean="0">
                <a:latin typeface="Times New Roman" panose="02020603050405020304" pitchFamily="18" charset="0"/>
                <a:cs typeface="Times New Roman" panose="02020603050405020304" pitchFamily="18" charset="0"/>
              </a:rPr>
              <a:t>internal return</a:t>
            </a:r>
            <a:r>
              <a:rPr lang="en-US" sz="2000" dirty="0">
                <a:latin typeface="Times New Roman" panose="02020603050405020304" pitchFamily="18" charset="0"/>
                <a:cs typeface="Times New Roman" panose="02020603050405020304" pitchFamily="18" charset="0"/>
              </a:rPr>
              <a:t>. When a better nucleophile is added to the system (014M NaN</a:t>
            </a:r>
            <a:r>
              <a:rPr lang="en-US" sz="2000" baseline="-25000" dirty="0">
                <a:latin typeface="Times New Roman" panose="02020603050405020304" pitchFamily="18" charset="0"/>
                <a:cs typeface="Times New Roman" panose="02020603050405020304" pitchFamily="18" charset="0"/>
              </a:rPr>
              <a:t>3</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a:t>
            </a:r>
            <a:r>
              <a:rPr lang="en-US" sz="2000" baseline="-25000" dirty="0" err="1">
                <a:latin typeface="Times New Roman" panose="02020603050405020304" pitchFamily="18" charset="0"/>
                <a:cs typeface="Times New Roman" panose="02020603050405020304" pitchFamily="18" charset="0"/>
              </a:rPr>
              <a:t>ex</a:t>
            </a:r>
            <a:r>
              <a:rPr lang="en-US" sz="2000" dirty="0">
                <a:latin typeface="Times New Roman" panose="02020603050405020304" pitchFamily="18" charset="0"/>
                <a:cs typeface="Times New Roman" panose="02020603050405020304" pitchFamily="18" charset="0"/>
              </a:rPr>
              <a:t> is </a:t>
            </a:r>
            <a:r>
              <a:rPr lang="en-US" sz="2000" dirty="0" smtClean="0">
                <a:latin typeface="Times New Roman" panose="02020603050405020304" pitchFamily="18" charset="0"/>
                <a:cs typeface="Times New Roman" panose="02020603050405020304" pitchFamily="18" charset="0"/>
              </a:rPr>
              <a:t>found to </a:t>
            </a:r>
            <a:r>
              <a:rPr lang="en-US" sz="2000" dirty="0">
                <a:latin typeface="Times New Roman" panose="02020603050405020304" pitchFamily="18" charset="0"/>
                <a:cs typeface="Times New Roman" panose="02020603050405020304" pitchFamily="18" charset="0"/>
              </a:rPr>
              <a:t>be unchanged, but no racemization of reactant is observed. </a:t>
            </a:r>
            <a:endParaRPr lang="en-US" sz="2000" dirty="0" smtClean="0">
              <a:latin typeface="Times New Roman" panose="02020603050405020304" pitchFamily="18" charset="0"/>
              <a:cs typeface="Times New Roman" panose="02020603050405020304" pitchFamily="18" charset="0"/>
            </a:endParaRPr>
          </a:p>
          <a:p>
            <a:pPr algn="just"/>
            <a:endParaRPr lang="en-US" sz="2000" dirty="0" smtClean="0">
              <a:latin typeface="Times New Roman" panose="02020603050405020304" pitchFamily="18" charset="0"/>
              <a:cs typeface="Times New Roman" panose="02020603050405020304" pitchFamily="18" charset="0"/>
            </a:endParaRPr>
          </a:p>
          <a:p>
            <a:pPr algn="just"/>
            <a:r>
              <a:rPr lang="en-US" sz="2000" dirty="0" smtClean="0">
                <a:latin typeface="Times New Roman" panose="02020603050405020304" pitchFamily="18" charset="0"/>
                <a:cs typeface="Times New Roman" panose="02020603050405020304" pitchFamily="18" charset="0"/>
              </a:rPr>
              <a:t>Instead</a:t>
            </a:r>
            <a:r>
              <a:rPr lang="en-US" sz="2000" dirty="0">
                <a:latin typeface="Times New Roman" panose="02020603050405020304" pitchFamily="18" charset="0"/>
                <a:cs typeface="Times New Roman" panose="02020603050405020304" pitchFamily="18" charset="0"/>
              </a:rPr>
              <a:t>, the </a:t>
            </a:r>
            <a:r>
              <a:rPr lang="en-US" sz="2000" dirty="0" smtClean="0">
                <a:latin typeface="Times New Roman" panose="02020603050405020304" pitchFamily="18" charset="0"/>
                <a:cs typeface="Times New Roman" panose="02020603050405020304" pitchFamily="18" charset="0"/>
              </a:rPr>
              <a:t>intermediate that </a:t>
            </a:r>
            <a:r>
              <a:rPr lang="en-US" sz="2000" dirty="0">
                <a:latin typeface="Times New Roman" panose="02020603050405020304" pitchFamily="18" charset="0"/>
                <a:cs typeface="Times New Roman" panose="02020603050405020304" pitchFamily="18" charset="0"/>
              </a:rPr>
              <a:t>can </a:t>
            </a:r>
            <a:r>
              <a:rPr lang="en-US" sz="2000" dirty="0" err="1">
                <a:latin typeface="Times New Roman" panose="02020603050405020304" pitchFamily="18" charset="0"/>
                <a:cs typeface="Times New Roman" panose="02020603050405020304" pitchFamily="18" charset="0"/>
              </a:rPr>
              <a:t>racemize</a:t>
            </a:r>
            <a:r>
              <a:rPr lang="en-US" sz="2000" dirty="0">
                <a:latin typeface="Times New Roman" panose="02020603050405020304" pitchFamily="18" charset="0"/>
                <a:cs typeface="Times New Roman" panose="02020603050405020304" pitchFamily="18" charset="0"/>
              </a:rPr>
              <a:t> is captured by </a:t>
            </a:r>
            <a:r>
              <a:rPr lang="en-US" sz="2000" dirty="0" err="1">
                <a:latin typeface="Times New Roman" panose="02020603050405020304" pitchFamily="18" charset="0"/>
                <a:cs typeface="Times New Roman" panose="02020603050405020304" pitchFamily="18" charset="0"/>
              </a:rPr>
              <a:t>azide</a:t>
            </a:r>
            <a:r>
              <a:rPr lang="en-US" sz="2000" dirty="0">
                <a:latin typeface="Times New Roman" panose="02020603050405020304" pitchFamily="18" charset="0"/>
                <a:cs typeface="Times New Roman" panose="02020603050405020304" pitchFamily="18" charset="0"/>
              </a:rPr>
              <a:t> ion and converted to substitution product </a:t>
            </a:r>
            <a:r>
              <a:rPr lang="en-US" sz="2000" dirty="0" smtClean="0">
                <a:latin typeface="Times New Roman" panose="02020603050405020304" pitchFamily="18" charset="0"/>
                <a:cs typeface="Times New Roman" panose="02020603050405020304" pitchFamily="18" charset="0"/>
              </a:rPr>
              <a:t>with inversion </a:t>
            </a:r>
            <a:r>
              <a:rPr lang="en-US" sz="2000" dirty="0">
                <a:latin typeface="Times New Roman" panose="02020603050405020304" pitchFamily="18" charset="0"/>
                <a:cs typeface="Times New Roman" panose="02020603050405020304" pitchFamily="18" charset="0"/>
              </a:rPr>
              <a:t>of configuration. This must mean that the contact ion pair returns to </a:t>
            </a:r>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reactant more rapidly than it is captured by </a:t>
            </a:r>
            <a:r>
              <a:rPr lang="en-US" sz="2000" dirty="0" err="1">
                <a:latin typeface="Times New Roman" panose="02020603050405020304" pitchFamily="18" charset="0"/>
                <a:cs typeface="Times New Roman" panose="02020603050405020304" pitchFamily="18" charset="0"/>
              </a:rPr>
              <a:t>azide</a:t>
            </a:r>
            <a:r>
              <a:rPr lang="en-US" sz="2000" dirty="0">
                <a:latin typeface="Times New Roman" panose="02020603050405020304" pitchFamily="18" charset="0"/>
                <a:cs typeface="Times New Roman" panose="02020603050405020304" pitchFamily="18" charset="0"/>
              </a:rPr>
              <a:t> ion, whereas the </a:t>
            </a:r>
            <a:r>
              <a:rPr lang="en-US" sz="2000" dirty="0" smtClean="0">
                <a:latin typeface="Times New Roman" panose="02020603050405020304" pitchFamily="18" charset="0"/>
                <a:cs typeface="Times New Roman" panose="02020603050405020304" pitchFamily="18" charset="0"/>
              </a:rPr>
              <a:t>solvent-separated ion </a:t>
            </a:r>
            <a:r>
              <a:rPr lang="en-US" sz="2000" dirty="0">
                <a:latin typeface="Times New Roman" panose="02020603050405020304" pitchFamily="18" charset="0"/>
                <a:cs typeface="Times New Roman" panose="02020603050405020304" pitchFamily="18" charset="0"/>
              </a:rPr>
              <a:t>pair is captured by </a:t>
            </a:r>
            <a:r>
              <a:rPr lang="en-US" sz="2000" dirty="0" err="1">
                <a:latin typeface="Times New Roman" panose="02020603050405020304" pitchFamily="18" charset="0"/>
                <a:cs typeface="Times New Roman" panose="02020603050405020304" pitchFamily="18" charset="0"/>
              </a:rPr>
              <a:t>azide</a:t>
            </a:r>
            <a:r>
              <a:rPr lang="en-US" sz="2000" dirty="0">
                <a:latin typeface="Times New Roman" panose="02020603050405020304" pitchFamily="18" charset="0"/>
                <a:cs typeface="Times New Roman" panose="02020603050405020304" pitchFamily="18" charset="0"/>
              </a:rPr>
              <a:t> ion faster than it returns to the racemic reactant.</a:t>
            </a:r>
          </a:p>
        </p:txBody>
      </p:sp>
      <p:sp>
        <p:nvSpPr>
          <p:cNvPr id="4" name="Slide Number Placeholder 3"/>
          <p:cNvSpPr>
            <a:spLocks noGrp="1"/>
          </p:cNvSpPr>
          <p:nvPr>
            <p:ph type="sldNum" sz="quarter" idx="12"/>
          </p:nvPr>
        </p:nvSpPr>
        <p:spPr/>
        <p:txBody>
          <a:bodyPr/>
          <a:lstStyle/>
          <a:p>
            <a:fld id="{E97799C9-84D9-46D2-A11E-BCF8A720529D}" type="slidenum">
              <a:rPr lang="en-US" smtClean="0"/>
              <a:t>29</a:t>
            </a:fld>
            <a:endParaRPr lang="en-US" dirty="0"/>
          </a:p>
        </p:txBody>
      </p:sp>
    </p:spTree>
    <p:extLst>
      <p:ext uri="{BB962C8B-B14F-4D97-AF65-F5344CB8AC3E}">
        <p14:creationId xmlns:p14="http://schemas.microsoft.com/office/powerpoint/2010/main" val="8181064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Mechanisms for Nucleophilic Substitution</a:t>
            </a:r>
            <a:endParaRPr lang="en-US" dirty="0"/>
          </a:p>
        </p:txBody>
      </p:sp>
      <p:sp>
        <p:nvSpPr>
          <p:cNvPr id="3" name="Content Placeholder 2"/>
          <p:cNvSpPr>
            <a:spLocks noGrp="1"/>
          </p:cNvSpPr>
          <p:nvPr>
            <p:ph idx="1"/>
          </p:nvPr>
        </p:nvSpPr>
        <p:spPr>
          <a:xfrm>
            <a:off x="806336" y="2556932"/>
            <a:ext cx="10573788" cy="3318936"/>
          </a:xfrm>
        </p:spPr>
        <p:txBody>
          <a:bodyPr>
            <a:normAutofit fontScale="92500"/>
          </a:bodyPr>
          <a:lstStyle/>
          <a:p>
            <a:r>
              <a:rPr lang="en-US" b="1" dirty="0">
                <a:latin typeface="Times New Roman" panose="02020603050405020304" pitchFamily="18" charset="0"/>
                <a:cs typeface="Times New Roman" panose="02020603050405020304" pitchFamily="18" charset="0"/>
              </a:rPr>
              <a:t>Nucleophilic Substitution:</a:t>
            </a:r>
          </a:p>
          <a:p>
            <a:r>
              <a:rPr lang="en-US" sz="2200" dirty="0">
                <a:latin typeface="Times New Roman" panose="02020603050405020304" pitchFamily="18" charset="0"/>
                <a:cs typeface="Times New Roman" panose="02020603050405020304" pitchFamily="18" charset="0"/>
              </a:rPr>
              <a:t>Four most common charge types</a:t>
            </a:r>
          </a:p>
          <a:p>
            <a:r>
              <a:rPr lang="en-US" sz="2200" dirty="0">
                <a:latin typeface="Times New Roman" panose="02020603050405020304" pitchFamily="18" charset="0"/>
                <a:cs typeface="Times New Roman" panose="02020603050405020304" pitchFamily="18" charset="0"/>
              </a:rPr>
              <a:t>The most common reactants are neutral halides or sulfonates</a:t>
            </a:r>
          </a:p>
          <a:p>
            <a:r>
              <a:rPr lang="en-US" sz="2200" dirty="0">
                <a:latin typeface="Times New Roman" panose="02020603050405020304" pitchFamily="18" charset="0"/>
                <a:cs typeface="Times New Roman" panose="02020603050405020304" pitchFamily="18" charset="0"/>
              </a:rPr>
              <a:t>These compounds can react with either neutral or anionic nucleophiles.</a:t>
            </a:r>
          </a:p>
          <a:p>
            <a:r>
              <a:rPr lang="en-US" sz="2200" dirty="0">
                <a:latin typeface="Times New Roman" panose="02020603050405020304" pitchFamily="18" charset="0"/>
                <a:cs typeface="Times New Roman" panose="02020603050405020304" pitchFamily="18" charset="0"/>
              </a:rPr>
              <a:t>When the nucleophile is the solvent, as in Entries 2 and 3, the reaction is called a </a:t>
            </a:r>
            <a:r>
              <a:rPr lang="en-US" sz="2200" i="1" dirty="0" err="1">
                <a:latin typeface="Times New Roman" panose="02020603050405020304" pitchFamily="18" charset="0"/>
                <a:cs typeface="Times New Roman" panose="02020603050405020304" pitchFamily="18" charset="0"/>
              </a:rPr>
              <a:t>solvolysis</a:t>
            </a:r>
            <a:r>
              <a:rPr lang="en-US" sz="2200" dirty="0">
                <a:latin typeface="Times New Roman" panose="02020603050405020304" pitchFamily="18" charset="0"/>
                <a:cs typeface="Times New Roman" panose="02020603050405020304" pitchFamily="18" charset="0"/>
              </a:rPr>
              <a:t>. </a:t>
            </a:r>
          </a:p>
          <a:p>
            <a:r>
              <a:rPr lang="en-US" sz="2200" dirty="0">
                <a:latin typeface="Times New Roman" panose="02020603050405020304" pitchFamily="18" charset="0"/>
                <a:cs typeface="Times New Roman" panose="02020603050405020304" pitchFamily="18" charset="0"/>
              </a:rPr>
              <a:t>S</a:t>
            </a:r>
            <a:r>
              <a:rPr lang="en-US" sz="2200" baseline="-25000" dirty="0">
                <a:latin typeface="Times New Roman" panose="02020603050405020304" pitchFamily="18" charset="0"/>
                <a:cs typeface="Times New Roman" panose="02020603050405020304" pitchFamily="18" charset="0"/>
              </a:rPr>
              <a:t>N</a:t>
            </a:r>
            <a:r>
              <a:rPr lang="en-US" sz="2200" dirty="0">
                <a:latin typeface="Times New Roman" panose="02020603050405020304" pitchFamily="18" charset="0"/>
                <a:cs typeface="Times New Roman" panose="02020603050405020304" pitchFamily="18" charset="0"/>
              </a:rPr>
              <a:t>1, substitution-nucleophilic-</a:t>
            </a:r>
            <a:r>
              <a:rPr lang="en-US" sz="2200" dirty="0" err="1">
                <a:latin typeface="Times New Roman" panose="02020603050405020304" pitchFamily="18" charset="0"/>
                <a:cs typeface="Times New Roman" panose="02020603050405020304" pitchFamily="18" charset="0"/>
              </a:rPr>
              <a:t>unimolecular</a:t>
            </a:r>
            <a:r>
              <a:rPr lang="en-US" sz="2200" dirty="0">
                <a:latin typeface="Times New Roman" panose="02020603050405020304" pitchFamily="18" charset="0"/>
                <a:cs typeface="Times New Roman" panose="02020603050405020304" pitchFamily="18" charset="0"/>
              </a:rPr>
              <a:t> </a:t>
            </a:r>
          </a:p>
          <a:p>
            <a:r>
              <a:rPr lang="en-US" sz="2200" dirty="0">
                <a:latin typeface="Times New Roman" panose="02020603050405020304" pitchFamily="18" charset="0"/>
                <a:cs typeface="Times New Roman" panose="02020603050405020304" pitchFamily="18" charset="0"/>
              </a:rPr>
              <a:t>S</a:t>
            </a:r>
            <a:r>
              <a:rPr lang="en-US" sz="2200" baseline="-25000" dirty="0">
                <a:latin typeface="Times New Roman" panose="02020603050405020304" pitchFamily="18" charset="0"/>
                <a:cs typeface="Times New Roman" panose="02020603050405020304" pitchFamily="18" charset="0"/>
              </a:rPr>
              <a:t>N</a:t>
            </a:r>
            <a:r>
              <a:rPr lang="en-US" sz="2200" dirty="0">
                <a:latin typeface="Times New Roman" panose="02020603050405020304" pitchFamily="18" charset="0"/>
                <a:cs typeface="Times New Roman" panose="02020603050405020304" pitchFamily="18" charset="0"/>
              </a:rPr>
              <a:t>2, substitution-nucleophilic-bimolecular</a:t>
            </a:r>
          </a:p>
          <a:p>
            <a:endParaRPr lang="en-US" dirty="0"/>
          </a:p>
        </p:txBody>
      </p:sp>
      <p:sp>
        <p:nvSpPr>
          <p:cNvPr id="4" name="Slide Number Placeholder 3"/>
          <p:cNvSpPr>
            <a:spLocks noGrp="1"/>
          </p:cNvSpPr>
          <p:nvPr>
            <p:ph type="sldNum" sz="quarter" idx="12"/>
          </p:nvPr>
        </p:nvSpPr>
        <p:spPr/>
        <p:txBody>
          <a:bodyPr/>
          <a:lstStyle/>
          <a:p>
            <a:fld id="{E97799C9-84D9-46D2-A11E-BCF8A720529D}" type="slidenum">
              <a:rPr lang="en-US" smtClean="0"/>
              <a:t>3</a:t>
            </a:fld>
            <a:endParaRPr lang="en-US" dirty="0"/>
          </a:p>
        </p:txBody>
      </p:sp>
    </p:spTree>
    <p:extLst>
      <p:ext uri="{BB962C8B-B14F-4D97-AF65-F5344CB8AC3E}">
        <p14:creationId xmlns:p14="http://schemas.microsoft.com/office/powerpoint/2010/main" val="147553228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2"/>
          <a:stretch>
            <a:fillRect/>
          </a:stretch>
        </p:blipFill>
        <p:spPr>
          <a:xfrm>
            <a:off x="1338349" y="2169623"/>
            <a:ext cx="9468196" cy="2198548"/>
          </a:xfrm>
          <a:prstGeom prst="rect">
            <a:avLst/>
          </a:prstGeom>
        </p:spPr>
      </p:pic>
      <p:sp>
        <p:nvSpPr>
          <p:cNvPr id="2" name="Slide Number Placeholder 1"/>
          <p:cNvSpPr>
            <a:spLocks noGrp="1"/>
          </p:cNvSpPr>
          <p:nvPr>
            <p:ph type="sldNum" sz="quarter" idx="12"/>
          </p:nvPr>
        </p:nvSpPr>
        <p:spPr/>
        <p:txBody>
          <a:bodyPr/>
          <a:lstStyle/>
          <a:p>
            <a:fld id="{E97799C9-84D9-46D2-A11E-BCF8A720529D}" type="slidenum">
              <a:rPr lang="en-US" smtClean="0"/>
              <a:t>30</a:t>
            </a:fld>
            <a:endParaRPr lang="en-US" dirty="0"/>
          </a:p>
        </p:txBody>
      </p:sp>
    </p:spTree>
    <p:extLst>
      <p:ext uri="{BB962C8B-B14F-4D97-AF65-F5344CB8AC3E}">
        <p14:creationId xmlns:p14="http://schemas.microsoft.com/office/powerpoint/2010/main" val="27371104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7419" y="2086984"/>
            <a:ext cx="10557162" cy="3595988"/>
          </a:xfrm>
        </p:spPr>
        <p:txBody>
          <a:bodyPr>
            <a:normAutofit/>
          </a:bodyPr>
          <a:lstStyle/>
          <a:p>
            <a:pPr algn="just"/>
            <a:endParaRPr lang="en-US" dirty="0" smtClean="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During </a:t>
            </a:r>
            <a:r>
              <a:rPr lang="en-US" dirty="0" err="1">
                <a:latin typeface="Times New Roman" panose="02020603050405020304" pitchFamily="18" charset="0"/>
                <a:cs typeface="Times New Roman" panose="02020603050405020304" pitchFamily="18" charset="0"/>
              </a:rPr>
              <a:t>solvolysis</a:t>
            </a:r>
            <a:r>
              <a:rPr lang="en-US" dirty="0">
                <a:latin typeface="Times New Roman" panose="02020603050405020304" pitchFamily="18" charset="0"/>
                <a:cs typeface="Times New Roman" panose="02020603050405020304" pitchFamily="18" charset="0"/>
              </a:rPr>
              <a:t> of isopropyl benzenesulfonate </a:t>
            </a:r>
            <a:r>
              <a:rPr lang="en-US" dirty="0" smtClean="0">
                <a:latin typeface="Times New Roman" panose="02020603050405020304" pitchFamily="18" charset="0"/>
                <a:cs typeface="Times New Roman" panose="02020603050405020304" pitchFamily="18" charset="0"/>
              </a:rPr>
              <a:t>in </a:t>
            </a:r>
            <a:r>
              <a:rPr lang="en-US" dirty="0" err="1" smtClean="0">
                <a:latin typeface="Times New Roman" panose="02020603050405020304" pitchFamily="18" charset="0"/>
                <a:cs typeface="Times New Roman" panose="02020603050405020304" pitchFamily="18" charset="0"/>
              </a:rPr>
              <a:t>trifluoroacetic</a:t>
            </a:r>
            <a:r>
              <a:rPr lang="en-US" dirty="0" smtClean="0">
                <a:latin typeface="Times New Roman" panose="02020603050405020304" pitchFamily="18" charset="0"/>
                <a:cs typeface="Times New Roman" panose="02020603050405020304" pitchFamily="18" charset="0"/>
              </a:rPr>
              <a:t> acid </a:t>
            </a:r>
            <a:r>
              <a:rPr lang="en-US" dirty="0">
                <a:latin typeface="Times New Roman" panose="02020603050405020304" pitchFamily="18" charset="0"/>
                <a:cs typeface="Times New Roman" panose="02020603050405020304" pitchFamily="18" charset="0"/>
              </a:rPr>
              <a:t>(TFA), it has been found that exchange among the sulfonate </a:t>
            </a:r>
            <a:r>
              <a:rPr lang="en-US" dirty="0" err="1" smtClean="0">
                <a:latin typeface="Times New Roman" panose="02020603050405020304" pitchFamily="18" charset="0"/>
                <a:cs typeface="Times New Roman" panose="02020603050405020304" pitchFamily="18" charset="0"/>
              </a:rPr>
              <a:t>oxygens</a:t>
            </a:r>
            <a:r>
              <a:rPr lang="en-US" dirty="0" smtClean="0">
                <a:latin typeface="Times New Roman" panose="02020603050405020304" pitchFamily="18" charset="0"/>
                <a:cs typeface="Times New Roman" panose="02020603050405020304" pitchFamily="18" charset="0"/>
              </a:rPr>
              <a:t> occurs </a:t>
            </a:r>
            <a:r>
              <a:rPr lang="en-US" dirty="0">
                <a:latin typeface="Times New Roman" panose="02020603050405020304" pitchFamily="18" charset="0"/>
                <a:cs typeface="Times New Roman" panose="02020603050405020304" pitchFamily="18" charset="0"/>
              </a:rPr>
              <a:t>at about one-fifth the rate of </a:t>
            </a:r>
            <a:r>
              <a:rPr lang="en-US" dirty="0" err="1">
                <a:latin typeface="Times New Roman" panose="02020603050405020304" pitchFamily="18" charset="0"/>
                <a:cs typeface="Times New Roman" panose="02020603050405020304" pitchFamily="18" charset="0"/>
              </a:rPr>
              <a:t>solvolysis</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which implies that about one-fifth </a:t>
            </a:r>
            <a:r>
              <a:rPr lang="en-US" dirty="0" smtClean="0">
                <a:latin typeface="Times New Roman" panose="02020603050405020304" pitchFamily="18" charset="0"/>
                <a:cs typeface="Times New Roman" panose="02020603050405020304" pitchFamily="18" charset="0"/>
              </a:rPr>
              <a:t>of the </a:t>
            </a:r>
            <a:r>
              <a:rPr lang="en-US" dirty="0">
                <a:latin typeface="Times New Roman" panose="02020603050405020304" pitchFamily="18" charset="0"/>
                <a:cs typeface="Times New Roman" panose="02020603050405020304" pitchFamily="18" charset="0"/>
              </a:rPr>
              <a:t>ion pairs recombine rather than react with the nucleophile. </a:t>
            </a:r>
            <a:endParaRPr lang="en-US" dirty="0" smtClean="0">
              <a:latin typeface="Times New Roman" panose="02020603050405020304" pitchFamily="18" charset="0"/>
              <a:cs typeface="Times New Roman" panose="02020603050405020304" pitchFamily="18" charset="0"/>
            </a:endParaRPr>
          </a:p>
          <a:p>
            <a:pPr algn="just"/>
            <a:endParaRPr lang="en-US" dirty="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A </a:t>
            </a:r>
            <a:r>
              <a:rPr lang="en-US" dirty="0">
                <a:latin typeface="Times New Roman" panose="02020603050405020304" pitchFamily="18" charset="0"/>
                <a:cs typeface="Times New Roman" panose="02020603050405020304" pitchFamily="18" charset="0"/>
              </a:rPr>
              <a:t>similar </a:t>
            </a:r>
            <a:r>
              <a:rPr lang="en-US" dirty="0" smtClean="0">
                <a:latin typeface="Times New Roman" panose="02020603050405020304" pitchFamily="18" charset="0"/>
                <a:cs typeface="Times New Roman" panose="02020603050405020304" pitchFamily="18" charset="0"/>
              </a:rPr>
              <a:t>experiment in </a:t>
            </a:r>
            <a:r>
              <a:rPr lang="en-US" dirty="0">
                <a:latin typeface="Times New Roman" panose="02020603050405020304" pitchFamily="18" charset="0"/>
                <a:cs typeface="Times New Roman" panose="02020603050405020304" pitchFamily="18" charset="0"/>
              </a:rPr>
              <a:t>acetic acid indicated about 75% internal return.</a:t>
            </a:r>
          </a:p>
        </p:txBody>
      </p:sp>
      <p:sp>
        <p:nvSpPr>
          <p:cNvPr id="4" name="Slide Number Placeholder 3"/>
          <p:cNvSpPr>
            <a:spLocks noGrp="1"/>
          </p:cNvSpPr>
          <p:nvPr>
            <p:ph type="sldNum" sz="quarter" idx="12"/>
          </p:nvPr>
        </p:nvSpPr>
        <p:spPr/>
        <p:txBody>
          <a:bodyPr/>
          <a:lstStyle/>
          <a:p>
            <a:fld id="{E97799C9-84D9-46D2-A11E-BCF8A720529D}" type="slidenum">
              <a:rPr lang="en-US" smtClean="0"/>
              <a:t>31</a:t>
            </a:fld>
            <a:endParaRPr lang="en-US" dirty="0"/>
          </a:p>
        </p:txBody>
      </p:sp>
    </p:spTree>
    <p:extLst>
      <p:ext uri="{BB962C8B-B14F-4D97-AF65-F5344CB8AC3E}">
        <p14:creationId xmlns:p14="http://schemas.microsoft.com/office/powerpoint/2010/main" val="11404068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885649" y="982132"/>
            <a:ext cx="6540983" cy="4919904"/>
          </a:xfrm>
          <a:prstGeom prst="rect">
            <a:avLst/>
          </a:prstGeom>
        </p:spPr>
      </p:pic>
      <p:sp>
        <p:nvSpPr>
          <p:cNvPr id="3" name="Slide Number Placeholder 2"/>
          <p:cNvSpPr>
            <a:spLocks noGrp="1"/>
          </p:cNvSpPr>
          <p:nvPr>
            <p:ph type="sldNum" sz="quarter" idx="12"/>
          </p:nvPr>
        </p:nvSpPr>
        <p:spPr/>
        <p:txBody>
          <a:bodyPr/>
          <a:lstStyle/>
          <a:p>
            <a:fld id="{E97799C9-84D9-46D2-A11E-BCF8A720529D}" type="slidenum">
              <a:rPr lang="en-US" smtClean="0"/>
              <a:t>32</a:t>
            </a:fld>
            <a:endParaRPr lang="en-US" dirty="0"/>
          </a:p>
        </p:txBody>
      </p:sp>
    </p:spTree>
    <p:extLst>
      <p:ext uri="{BB962C8B-B14F-4D97-AF65-F5344CB8AC3E}">
        <p14:creationId xmlns:p14="http://schemas.microsoft.com/office/powerpoint/2010/main" val="5603113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81149" y="925159"/>
            <a:ext cx="10440786" cy="5434078"/>
          </a:xfrm>
        </p:spPr>
        <p:txBody>
          <a:bodyPr>
            <a:normAutofit/>
          </a:bodyPr>
          <a:lstStyle/>
          <a:p>
            <a:pPr marL="0" indent="0" algn="just">
              <a:buNone/>
            </a:pPr>
            <a:r>
              <a:rPr lang="en-US" dirty="0">
                <a:latin typeface="Times New Roman" panose="02020603050405020304" pitchFamily="18" charset="0"/>
                <a:cs typeface="Times New Roman" panose="02020603050405020304" pitchFamily="18" charset="0"/>
              </a:rPr>
              <a:t>A study of the exchange reaction of benzyl </a:t>
            </a:r>
            <a:r>
              <a:rPr lang="en-US" dirty="0" err="1">
                <a:latin typeface="Times New Roman" panose="02020603050405020304" pitchFamily="18" charset="0"/>
                <a:cs typeface="Times New Roman" panose="02020603050405020304" pitchFamily="18" charset="0"/>
              </a:rPr>
              <a:t>tosylates</a:t>
            </a:r>
            <a:r>
              <a:rPr lang="en-US" dirty="0">
                <a:latin typeface="Times New Roman" panose="02020603050405020304" pitchFamily="18" charset="0"/>
                <a:cs typeface="Times New Roman" panose="02020603050405020304" pitchFamily="18" charset="0"/>
              </a:rPr>
              <a:t> during </a:t>
            </a:r>
            <a:r>
              <a:rPr lang="en-US" dirty="0" err="1">
                <a:latin typeface="Times New Roman" panose="02020603050405020304" pitchFamily="18" charset="0"/>
                <a:cs typeface="Times New Roman" panose="02020603050405020304" pitchFamily="18" charset="0"/>
              </a:rPr>
              <a:t>solvolysis</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in several </a:t>
            </a:r>
            <a:r>
              <a:rPr lang="en-US" dirty="0">
                <a:latin typeface="Times New Roman" panose="02020603050405020304" pitchFamily="18" charset="0"/>
                <a:cs typeface="Times New Roman" panose="02020603050405020304" pitchFamily="18" charset="0"/>
              </a:rPr>
              <a:t>solvents showed that with electron-releasing group (ERG) substituents, e.g</a:t>
            </a:r>
            <a:r>
              <a:rPr lang="en-US" dirty="0" smtClean="0">
                <a:latin typeface="Times New Roman" panose="02020603050405020304" pitchFamily="18" charset="0"/>
                <a:cs typeface="Times New Roman" panose="02020603050405020304" pitchFamily="18" charset="0"/>
              </a:rPr>
              <a:t>., </a:t>
            </a:r>
            <a:r>
              <a:rPr lang="en-US" i="1" dirty="0" smtClean="0">
                <a:latin typeface="Times New Roman" panose="02020603050405020304" pitchFamily="18" charset="0"/>
                <a:cs typeface="Times New Roman" panose="02020603050405020304" pitchFamily="18" charset="0"/>
              </a:rPr>
              <a:t>p</a:t>
            </a:r>
            <a:r>
              <a:rPr lang="en-US" dirty="0" smtClean="0">
                <a:latin typeface="Times New Roman" panose="02020603050405020304" pitchFamily="18" charset="0"/>
                <a:cs typeface="Times New Roman" panose="02020603050405020304" pitchFamily="18" charset="0"/>
              </a:rPr>
              <a:t>-</a:t>
            </a:r>
            <a:r>
              <a:rPr lang="en-US" dirty="0" err="1" smtClean="0">
                <a:latin typeface="Times New Roman" panose="02020603050405020304" pitchFamily="18" charset="0"/>
                <a:cs typeface="Times New Roman" panose="02020603050405020304" pitchFamily="18" charset="0"/>
              </a:rPr>
              <a:t>methylbenzyl</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tosylate</a:t>
            </a:r>
            <a:r>
              <a:rPr lang="en-US" dirty="0">
                <a:latin typeface="Times New Roman" panose="02020603050405020304" pitchFamily="18" charset="0"/>
                <a:cs typeface="Times New Roman" panose="02020603050405020304" pitchFamily="18" charset="0"/>
              </a:rPr>
              <a:t>, the degree of exchange is quite high, implying </a:t>
            </a:r>
            <a:r>
              <a:rPr lang="en-US" dirty="0" smtClean="0">
                <a:latin typeface="Times New Roman" panose="02020603050405020304" pitchFamily="18" charset="0"/>
                <a:cs typeface="Times New Roman" panose="02020603050405020304" pitchFamily="18" charset="0"/>
              </a:rPr>
              <a:t>reversible formation </a:t>
            </a:r>
            <a:r>
              <a:rPr lang="en-US" dirty="0">
                <a:latin typeface="Times New Roman" panose="02020603050405020304" pitchFamily="18" charset="0"/>
                <a:cs typeface="Times New Roman" panose="02020603050405020304" pitchFamily="18" charset="0"/>
              </a:rPr>
              <a:t>of a primary benzyl carbocation. </a:t>
            </a:r>
            <a:endParaRPr lang="en-US" dirty="0" smtClean="0">
              <a:latin typeface="Times New Roman" panose="02020603050405020304" pitchFamily="18" charset="0"/>
              <a:cs typeface="Times New Roman" panose="02020603050405020304" pitchFamily="18" charset="0"/>
            </a:endParaRPr>
          </a:p>
          <a:p>
            <a:pPr marL="0" indent="0" algn="just">
              <a:buNone/>
            </a:pPr>
            <a:endParaRPr lang="en-US" dirty="0" smtClean="0">
              <a:latin typeface="Times New Roman" panose="02020603050405020304" pitchFamily="18" charset="0"/>
              <a:cs typeface="Times New Roman" panose="02020603050405020304" pitchFamily="18" charset="0"/>
            </a:endParaRPr>
          </a:p>
          <a:p>
            <a:pPr marL="0" indent="0" algn="just">
              <a:buNone/>
            </a:pPr>
            <a:r>
              <a:rPr lang="en-US" dirty="0" smtClean="0">
                <a:latin typeface="Times New Roman" panose="02020603050405020304" pitchFamily="18" charset="0"/>
                <a:cs typeface="Times New Roman" panose="02020603050405020304" pitchFamily="18" charset="0"/>
              </a:rPr>
              <a:t>For </a:t>
            </a:r>
            <a:r>
              <a:rPr lang="en-US" dirty="0">
                <a:latin typeface="Times New Roman" panose="02020603050405020304" pitchFamily="18" charset="0"/>
                <a:cs typeface="Times New Roman" panose="02020603050405020304" pitchFamily="18" charset="0"/>
              </a:rPr>
              <a:t>an electron-withdrawing group (EWG</a:t>
            </a:r>
            <a:r>
              <a:rPr lang="en-US" dirty="0" smtClean="0">
                <a:latin typeface="Times New Roman" panose="02020603050405020304" pitchFamily="18" charset="0"/>
                <a:cs typeface="Times New Roman" panose="02020603050405020304" pitchFamily="18" charset="0"/>
              </a:rPr>
              <a:t>), such </a:t>
            </a:r>
            <a:r>
              <a:rPr lang="en-US" dirty="0">
                <a:latin typeface="Times New Roman" panose="02020603050405020304" pitchFamily="18" charset="0"/>
                <a:cs typeface="Times New Roman" panose="02020603050405020304" pitchFamily="18" charset="0"/>
              </a:rPr>
              <a:t>as m-Cl, the amount of exchange was negligible, indicating that reaction </a:t>
            </a:r>
            <a:r>
              <a:rPr lang="en-US" dirty="0" smtClean="0">
                <a:latin typeface="Times New Roman" panose="02020603050405020304" pitchFamily="18" charset="0"/>
                <a:cs typeface="Times New Roman" panose="02020603050405020304" pitchFamily="18" charset="0"/>
              </a:rPr>
              <a:t>occurred only </a:t>
            </a:r>
            <a:r>
              <a:rPr lang="en-US" dirty="0">
                <a:latin typeface="Times New Roman" panose="02020603050405020304" pitchFamily="18" charset="0"/>
                <a:cs typeface="Times New Roman" panose="02020603050405020304" pitchFamily="18" charset="0"/>
              </a:rPr>
              <a:t>by displacement involving the solvent. When an EWG is present, the </a:t>
            </a:r>
            <a:r>
              <a:rPr lang="en-US" dirty="0" smtClean="0">
                <a:latin typeface="Times New Roman" panose="02020603050405020304" pitchFamily="18" charset="0"/>
                <a:cs typeface="Times New Roman" panose="02020603050405020304" pitchFamily="18" charset="0"/>
              </a:rPr>
              <a:t>carbocation is </a:t>
            </a:r>
            <a:r>
              <a:rPr lang="en-US" dirty="0">
                <a:latin typeface="Times New Roman" panose="02020603050405020304" pitchFamily="18" charset="0"/>
                <a:cs typeface="Times New Roman" panose="02020603050405020304" pitchFamily="18" charset="0"/>
              </a:rPr>
              <a:t>too unstable to be formed by ionization. </a:t>
            </a:r>
            <a:endParaRPr lang="en-US" dirty="0" smtClean="0">
              <a:latin typeface="Times New Roman" panose="02020603050405020304" pitchFamily="18" charset="0"/>
              <a:cs typeface="Times New Roman" panose="02020603050405020304" pitchFamily="18" charset="0"/>
            </a:endParaRPr>
          </a:p>
          <a:p>
            <a:pPr marL="0" indent="0" algn="just">
              <a:buNone/>
            </a:pPr>
            <a:endParaRPr lang="en-US" dirty="0" smtClean="0">
              <a:latin typeface="Times New Roman" panose="02020603050405020304" pitchFamily="18" charset="0"/>
              <a:cs typeface="Times New Roman" panose="02020603050405020304" pitchFamily="18" charset="0"/>
            </a:endParaRPr>
          </a:p>
          <a:p>
            <a:pPr marL="0" indent="0" algn="just">
              <a:buNone/>
            </a:pPr>
            <a:r>
              <a:rPr lang="en-US" dirty="0" smtClean="0">
                <a:latin typeface="Times New Roman" panose="02020603050405020304" pitchFamily="18" charset="0"/>
                <a:cs typeface="Times New Roman" panose="02020603050405020304" pitchFamily="18" charset="0"/>
              </a:rPr>
              <a:t>This </a:t>
            </a:r>
            <a:r>
              <a:rPr lang="en-US" dirty="0">
                <a:latin typeface="Times New Roman" panose="02020603050405020304" pitchFamily="18" charset="0"/>
                <a:cs typeface="Times New Roman" panose="02020603050405020304" pitchFamily="18" charset="0"/>
              </a:rPr>
              <a:t>study also demonstrated that </a:t>
            </a:r>
            <a:r>
              <a:rPr lang="en-US" dirty="0" smtClean="0">
                <a:latin typeface="Times New Roman" panose="02020603050405020304" pitchFamily="18" charset="0"/>
                <a:cs typeface="Times New Roman" panose="02020603050405020304" pitchFamily="18" charset="0"/>
              </a:rPr>
              <a:t>there was </a:t>
            </a:r>
            <a:r>
              <a:rPr lang="en-US" dirty="0">
                <a:latin typeface="Times New Roman" panose="02020603050405020304" pitchFamily="18" charset="0"/>
                <a:cs typeface="Times New Roman" panose="02020603050405020304" pitchFamily="18" charset="0"/>
              </a:rPr>
              <a:t>no exchange with added “external” </a:t>
            </a:r>
            <a:r>
              <a:rPr lang="en-US" dirty="0" err="1">
                <a:latin typeface="Times New Roman" panose="02020603050405020304" pitchFamily="18" charset="0"/>
                <a:cs typeface="Times New Roman" panose="02020603050405020304" pitchFamily="18" charset="0"/>
              </a:rPr>
              <a:t>tosylate</a:t>
            </a:r>
            <a:r>
              <a:rPr lang="en-US" dirty="0">
                <a:latin typeface="Times New Roman" panose="02020603050405020304" pitchFamily="18" charset="0"/>
                <a:cs typeface="Times New Roman" panose="02020603050405020304" pitchFamily="18" charset="0"/>
              </a:rPr>
              <a:t> anion, proving that isotopic </a:t>
            </a:r>
            <a:r>
              <a:rPr lang="en-US" dirty="0" smtClean="0">
                <a:latin typeface="Times New Roman" panose="02020603050405020304" pitchFamily="18" charset="0"/>
                <a:cs typeface="Times New Roman" panose="02020603050405020304" pitchFamily="18" charset="0"/>
              </a:rPr>
              <a:t>exchange occurred </a:t>
            </a:r>
            <a:r>
              <a:rPr lang="en-US" dirty="0">
                <a:latin typeface="Times New Roman" panose="02020603050405020304" pitchFamily="18" charset="0"/>
                <a:cs typeface="Times New Roman" panose="02020603050405020304" pitchFamily="18" charset="0"/>
              </a:rPr>
              <a:t>only at the ion pair </a:t>
            </a:r>
            <a:r>
              <a:rPr lang="en-US" dirty="0" smtClean="0">
                <a:latin typeface="Times New Roman" panose="02020603050405020304" pitchFamily="18" charset="0"/>
                <a:cs typeface="Times New Roman" panose="02020603050405020304" pitchFamily="18" charset="0"/>
              </a:rPr>
              <a:t>stage. </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E97799C9-84D9-46D2-A11E-BCF8A720529D}" type="slidenum">
              <a:rPr lang="en-US" smtClean="0"/>
              <a:t>33</a:t>
            </a:fld>
            <a:endParaRPr lang="en-US" dirty="0"/>
          </a:p>
        </p:txBody>
      </p:sp>
    </p:spTree>
    <p:extLst>
      <p:ext uri="{BB962C8B-B14F-4D97-AF65-F5344CB8AC3E}">
        <p14:creationId xmlns:p14="http://schemas.microsoft.com/office/powerpoint/2010/main" val="7900720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030777" y="1271847"/>
            <a:ext cx="10008523" cy="3832167"/>
          </a:xfrm>
          <a:prstGeom prst="rect">
            <a:avLst/>
          </a:prstGeom>
        </p:spPr>
      </p:pic>
      <p:sp>
        <p:nvSpPr>
          <p:cNvPr id="3" name="Slide Number Placeholder 2"/>
          <p:cNvSpPr>
            <a:spLocks noGrp="1"/>
          </p:cNvSpPr>
          <p:nvPr>
            <p:ph type="sldNum" sz="quarter" idx="12"/>
          </p:nvPr>
        </p:nvSpPr>
        <p:spPr/>
        <p:txBody>
          <a:bodyPr/>
          <a:lstStyle/>
          <a:p>
            <a:fld id="{E97799C9-84D9-46D2-A11E-BCF8A720529D}" type="slidenum">
              <a:rPr lang="en-US" smtClean="0"/>
              <a:t>34</a:t>
            </a:fld>
            <a:endParaRPr lang="en-US" dirty="0"/>
          </a:p>
        </p:txBody>
      </p:sp>
    </p:spTree>
    <p:extLst>
      <p:ext uri="{BB962C8B-B14F-4D97-AF65-F5344CB8AC3E}">
        <p14:creationId xmlns:p14="http://schemas.microsoft.com/office/powerpoint/2010/main" val="33387296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r>
              <a:rPr lang="en-US" dirty="0">
                <a:latin typeface="Times New Roman" panose="02020603050405020304" pitchFamily="18" charset="0"/>
                <a:cs typeface="Times New Roman" panose="02020603050405020304" pitchFamily="18" charset="0"/>
              </a:rPr>
              <a:t>The ion pair return phenomenon can also be demonstrated by comparing the rate of racemization of reactant with the rate of product formation. </a:t>
            </a:r>
          </a:p>
          <a:p>
            <a:pPr algn="just"/>
            <a:r>
              <a:rPr lang="en-US" dirty="0">
                <a:latin typeface="Times New Roman" panose="02020603050405020304" pitchFamily="18" charset="0"/>
                <a:cs typeface="Times New Roman" panose="02020603050405020304" pitchFamily="18" charset="0"/>
              </a:rPr>
              <a:t>For a number of systems, including l-</a:t>
            </a:r>
            <a:r>
              <a:rPr lang="en-US" dirty="0" err="1">
                <a:latin typeface="Times New Roman" panose="02020603050405020304" pitchFamily="18" charset="0"/>
                <a:cs typeface="Times New Roman" panose="02020603050405020304" pitchFamily="18" charset="0"/>
              </a:rPr>
              <a:t>arylethyl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tosylates</a:t>
            </a:r>
            <a:r>
              <a:rPr lang="en-US" dirty="0">
                <a:latin typeface="Times New Roman" panose="02020603050405020304" pitchFamily="18" charset="0"/>
                <a:cs typeface="Times New Roman" panose="02020603050405020304" pitchFamily="18" charset="0"/>
              </a:rPr>
              <a:t>, the rate of decrease of optical rotation is greater than the rate of product formation, which indicates the existence of an intermediate that can re-form racemic reactant. The solvent-separated ion pair is the most likely intermediate to play this role. </a:t>
            </a:r>
          </a:p>
          <a:p>
            <a:endParaRPr lang="en-US" dirty="0"/>
          </a:p>
        </p:txBody>
      </p:sp>
      <p:pic>
        <p:nvPicPr>
          <p:cNvPr id="4" name="Picture 3"/>
          <p:cNvPicPr>
            <a:picLocks noChangeAspect="1"/>
          </p:cNvPicPr>
          <p:nvPr/>
        </p:nvPicPr>
        <p:blipFill>
          <a:blip r:embed="rId2"/>
          <a:stretch>
            <a:fillRect/>
          </a:stretch>
        </p:blipFill>
        <p:spPr>
          <a:xfrm>
            <a:off x="2743200" y="706582"/>
            <a:ext cx="6700058" cy="1637607"/>
          </a:xfrm>
          <a:prstGeom prst="rect">
            <a:avLst/>
          </a:prstGeom>
        </p:spPr>
      </p:pic>
      <p:sp>
        <p:nvSpPr>
          <p:cNvPr id="5" name="Slide Number Placeholder 4"/>
          <p:cNvSpPr>
            <a:spLocks noGrp="1"/>
          </p:cNvSpPr>
          <p:nvPr>
            <p:ph type="sldNum" sz="quarter" idx="12"/>
          </p:nvPr>
        </p:nvSpPr>
        <p:spPr/>
        <p:txBody>
          <a:bodyPr/>
          <a:lstStyle/>
          <a:p>
            <a:fld id="{E97799C9-84D9-46D2-A11E-BCF8A720529D}" type="slidenum">
              <a:rPr lang="en-US" smtClean="0"/>
              <a:t>35</a:t>
            </a:fld>
            <a:endParaRPr lang="en-US" dirty="0"/>
          </a:p>
        </p:txBody>
      </p:sp>
    </p:spTree>
    <p:extLst>
      <p:ext uri="{BB962C8B-B14F-4D97-AF65-F5344CB8AC3E}">
        <p14:creationId xmlns:p14="http://schemas.microsoft.com/office/powerpoint/2010/main" val="404620817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295402" y="4073236"/>
            <a:ext cx="9601196" cy="2194041"/>
          </a:xfrm>
        </p:spPr>
        <p:txBody>
          <a:bodyPr>
            <a:normAutofit fontScale="92500" lnSpcReduction="20000"/>
          </a:bodyPr>
          <a:lstStyle/>
          <a:p>
            <a:pPr algn="just"/>
            <a:r>
              <a:rPr lang="en-US" dirty="0" smtClean="0">
                <a:latin typeface="Times New Roman" panose="02020603050405020304" pitchFamily="18" charset="0"/>
                <a:cs typeface="Times New Roman" panose="02020603050405020304" pitchFamily="18" charset="0"/>
              </a:rPr>
              <a:t>Racemization</a:t>
            </a:r>
            <a:r>
              <a:rPr lang="en-US" dirty="0">
                <a:latin typeface="Times New Roman" panose="02020603050405020304" pitchFamily="18" charset="0"/>
                <a:cs typeface="Times New Roman" panose="02020603050405020304" pitchFamily="18" charset="0"/>
              </a:rPr>
              <a:t>, however, does not always accompany isotopic scrambling. </a:t>
            </a:r>
            <a:r>
              <a:rPr lang="en-US" dirty="0" smtClean="0">
                <a:latin typeface="Times New Roman" panose="02020603050405020304" pitchFamily="18" charset="0"/>
                <a:cs typeface="Times New Roman" panose="02020603050405020304" pitchFamily="18" charset="0"/>
              </a:rPr>
              <a:t>In the </a:t>
            </a:r>
            <a:r>
              <a:rPr lang="en-US" dirty="0">
                <a:latin typeface="Times New Roman" panose="02020603050405020304" pitchFamily="18" charset="0"/>
                <a:cs typeface="Times New Roman" panose="02020603050405020304" pitchFamily="18" charset="0"/>
              </a:rPr>
              <a:t>case of 2-butyl 4-bromobenzenesulfonate, isotopic scrambling occurs in </a:t>
            </a:r>
            <a:r>
              <a:rPr lang="en-US" dirty="0" err="1" smtClean="0">
                <a:latin typeface="Times New Roman" panose="02020603050405020304" pitchFamily="18" charset="0"/>
                <a:cs typeface="Times New Roman" panose="02020603050405020304" pitchFamily="18" charset="0"/>
              </a:rPr>
              <a:t>trifluoroethanol</a:t>
            </a:r>
            <a:r>
              <a:rPr lang="en-US" dirty="0" smtClean="0">
                <a:latin typeface="Times New Roman" panose="02020603050405020304" pitchFamily="18" charset="0"/>
                <a:cs typeface="Times New Roman" panose="02020603050405020304" pitchFamily="18" charset="0"/>
              </a:rPr>
              <a:t> solution </a:t>
            </a:r>
            <a:r>
              <a:rPr lang="en-US" dirty="0">
                <a:latin typeface="Times New Roman" panose="02020603050405020304" pitchFamily="18" charset="0"/>
                <a:cs typeface="Times New Roman" panose="02020603050405020304" pitchFamily="18" charset="0"/>
              </a:rPr>
              <a:t>without any racemization. </a:t>
            </a:r>
            <a:endParaRPr lang="en-US" dirty="0" smtClean="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Isotopic </a:t>
            </a:r>
            <a:r>
              <a:rPr lang="en-US" dirty="0">
                <a:latin typeface="Times New Roman" panose="02020603050405020304" pitchFamily="18" charset="0"/>
                <a:cs typeface="Times New Roman" panose="02020603050405020304" pitchFamily="18" charset="0"/>
              </a:rPr>
              <a:t>scrambling probably </a:t>
            </a:r>
            <a:r>
              <a:rPr lang="en-US" dirty="0" smtClean="0">
                <a:latin typeface="Times New Roman" panose="02020603050405020304" pitchFamily="18" charset="0"/>
                <a:cs typeface="Times New Roman" panose="02020603050405020304" pitchFamily="18" charset="0"/>
              </a:rPr>
              <a:t>involves a </a:t>
            </a:r>
            <a:r>
              <a:rPr lang="en-US" dirty="0">
                <a:latin typeface="Times New Roman" panose="02020603050405020304" pitchFamily="18" charset="0"/>
                <a:cs typeface="Times New Roman" panose="02020603050405020304" pitchFamily="18" charset="0"/>
              </a:rPr>
              <a:t>contact ion pair in which the sulfonate can rotate with respect to the </a:t>
            </a:r>
            <a:r>
              <a:rPr lang="en-US" dirty="0" smtClean="0">
                <a:latin typeface="Times New Roman" panose="02020603050405020304" pitchFamily="18" charset="0"/>
                <a:cs typeface="Times New Roman" panose="02020603050405020304" pitchFamily="18" charset="0"/>
              </a:rPr>
              <a:t>carbocation without </a:t>
            </a:r>
            <a:r>
              <a:rPr lang="en-US" dirty="0">
                <a:latin typeface="Times New Roman" panose="02020603050405020304" pitchFamily="18" charset="0"/>
                <a:cs typeface="Times New Roman" panose="02020603050405020304" pitchFamily="18" charset="0"/>
              </a:rPr>
              <a:t>migrating to its other face. The unlikely alternative is a concerted mechanism</a:t>
            </a:r>
            <a:r>
              <a:rPr lang="en-US" dirty="0" smtClean="0">
                <a:latin typeface="Times New Roman" panose="02020603050405020304" pitchFamily="18" charset="0"/>
                <a:cs typeface="Times New Roman" panose="02020603050405020304" pitchFamily="18" charset="0"/>
              </a:rPr>
              <a:t>, which </a:t>
            </a:r>
            <a:r>
              <a:rPr lang="en-US" dirty="0">
                <a:latin typeface="Times New Roman" panose="02020603050405020304" pitchFamily="18" charset="0"/>
                <a:cs typeface="Times New Roman" panose="02020603050405020304" pitchFamily="18" charset="0"/>
              </a:rPr>
              <a:t>avoids a carbocation intermediate but requires a front-side displacement</a:t>
            </a:r>
            <a:r>
              <a:rPr lang="en-US" dirty="0" smtClean="0">
                <a:latin typeface="Times New Roman" panose="02020603050405020304" pitchFamily="18" charset="0"/>
                <a:cs typeface="Times New Roman" panose="02020603050405020304" pitchFamily="18" charset="0"/>
              </a:rPr>
              <a:t>. </a:t>
            </a:r>
          </a:p>
        </p:txBody>
      </p:sp>
      <p:pic>
        <p:nvPicPr>
          <p:cNvPr id="4" name="Picture 3"/>
          <p:cNvPicPr>
            <a:picLocks noChangeAspect="1"/>
          </p:cNvPicPr>
          <p:nvPr/>
        </p:nvPicPr>
        <p:blipFill>
          <a:blip r:embed="rId2"/>
          <a:stretch>
            <a:fillRect/>
          </a:stretch>
        </p:blipFill>
        <p:spPr>
          <a:xfrm>
            <a:off x="3468419" y="673331"/>
            <a:ext cx="5105534" cy="3183774"/>
          </a:xfrm>
          <a:prstGeom prst="rect">
            <a:avLst/>
          </a:prstGeom>
        </p:spPr>
      </p:pic>
      <p:sp>
        <p:nvSpPr>
          <p:cNvPr id="5" name="Slide Number Placeholder 4"/>
          <p:cNvSpPr>
            <a:spLocks noGrp="1"/>
          </p:cNvSpPr>
          <p:nvPr>
            <p:ph type="sldNum" sz="quarter" idx="12"/>
          </p:nvPr>
        </p:nvSpPr>
        <p:spPr/>
        <p:txBody>
          <a:bodyPr/>
          <a:lstStyle/>
          <a:p>
            <a:fld id="{E97799C9-84D9-46D2-A11E-BCF8A720529D}" type="slidenum">
              <a:rPr lang="en-US" smtClean="0"/>
              <a:t>36</a:t>
            </a:fld>
            <a:endParaRPr lang="en-US" dirty="0"/>
          </a:p>
        </p:txBody>
      </p:sp>
    </p:spTree>
    <p:extLst>
      <p:ext uri="{BB962C8B-B14F-4D97-AF65-F5344CB8AC3E}">
        <p14:creationId xmlns:p14="http://schemas.microsoft.com/office/powerpoint/2010/main" val="70709294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53837" y="2423929"/>
            <a:ext cx="9601196" cy="3910370"/>
          </a:xfrm>
        </p:spPr>
        <p:txBody>
          <a:bodyPr>
            <a:normAutofit fontScale="92500" lnSpcReduction="10000"/>
          </a:bodyPr>
          <a:lstStyle/>
          <a:p>
            <a:pPr algn="just"/>
            <a:r>
              <a:rPr lang="en-US" dirty="0">
                <a:solidFill>
                  <a:schemeClr val="tx1"/>
                </a:solidFill>
                <a:latin typeface="Times New Roman" panose="02020603050405020304" pitchFamily="18" charset="0"/>
                <a:cs typeface="Times New Roman" panose="02020603050405020304" pitchFamily="18" charset="0"/>
              </a:rPr>
              <a:t>The idea that ion pairs are key participants in nucleophilic substitution is widely accepted. The energy barriers separating the contact, solvent-separated, and </a:t>
            </a:r>
            <a:r>
              <a:rPr lang="en-US" dirty="0" smtClean="0">
                <a:solidFill>
                  <a:schemeClr val="tx1"/>
                </a:solidFill>
                <a:latin typeface="Times New Roman" panose="02020603050405020304" pitchFamily="18" charset="0"/>
                <a:cs typeface="Times New Roman" panose="02020603050405020304" pitchFamily="18" charset="0"/>
              </a:rPr>
              <a:t>dissociated ions </a:t>
            </a:r>
            <a:r>
              <a:rPr lang="en-US" dirty="0">
                <a:solidFill>
                  <a:schemeClr val="tx1"/>
                </a:solidFill>
                <a:latin typeface="Times New Roman" panose="02020603050405020304" pitchFamily="18" charset="0"/>
                <a:cs typeface="Times New Roman" panose="02020603050405020304" pitchFamily="18" charset="0"/>
              </a:rPr>
              <a:t>are thought to be quite small</a:t>
            </a:r>
            <a:r>
              <a:rPr lang="en-US" dirty="0" smtClean="0">
                <a:solidFill>
                  <a:schemeClr val="tx1"/>
                </a:solidFill>
                <a:latin typeface="Times New Roman" panose="02020603050405020304" pitchFamily="18" charset="0"/>
                <a:cs typeface="Times New Roman" panose="02020603050405020304" pitchFamily="18" charset="0"/>
              </a:rPr>
              <a:t>.</a:t>
            </a:r>
          </a:p>
          <a:p>
            <a:pPr marL="0" indent="0" algn="just">
              <a:buNone/>
            </a:pPr>
            <a:r>
              <a:rPr lang="en-US" dirty="0" smtClean="0">
                <a:solidFill>
                  <a:schemeClr val="tx1"/>
                </a:solidFill>
                <a:latin typeface="Times New Roman" panose="02020603050405020304" pitchFamily="18" charset="0"/>
                <a:cs typeface="Times New Roman" panose="02020603050405020304" pitchFamily="18" charset="0"/>
              </a:rPr>
              <a:t> </a:t>
            </a:r>
            <a:endParaRPr lang="en-US" dirty="0">
              <a:solidFill>
                <a:schemeClr val="tx1"/>
              </a:solidFill>
              <a:latin typeface="Times New Roman" panose="02020603050405020304" pitchFamily="18" charset="0"/>
              <a:cs typeface="Times New Roman" panose="02020603050405020304" pitchFamily="18" charset="0"/>
            </a:endParaRPr>
          </a:p>
          <a:p>
            <a:pPr algn="just"/>
            <a:r>
              <a:rPr lang="en-US" dirty="0">
                <a:solidFill>
                  <a:schemeClr val="tx1"/>
                </a:solidFill>
                <a:latin typeface="Times New Roman" panose="02020603050405020304" pitchFamily="18" charset="0"/>
                <a:cs typeface="Times New Roman" panose="02020603050405020304" pitchFamily="18" charset="0"/>
              </a:rPr>
              <a:t>The reaction energy profile in Figure 4.4 depicts the three ion pair species as being roughly equivalent in energy and separated by small barriers</a:t>
            </a:r>
            <a:r>
              <a:rPr lang="en-US" dirty="0" smtClean="0">
                <a:solidFill>
                  <a:schemeClr val="tx1"/>
                </a:solidFill>
                <a:latin typeface="Times New Roman" panose="02020603050405020304" pitchFamily="18" charset="0"/>
                <a:cs typeface="Times New Roman" panose="02020603050405020304" pitchFamily="18" charset="0"/>
              </a:rPr>
              <a:t>.</a:t>
            </a:r>
          </a:p>
          <a:p>
            <a:pPr algn="just"/>
            <a:endParaRPr lang="en-US" dirty="0">
              <a:solidFill>
                <a:schemeClr val="tx1"/>
              </a:solidFill>
              <a:latin typeface="Times New Roman" panose="02020603050405020304" pitchFamily="18" charset="0"/>
              <a:cs typeface="Times New Roman" panose="02020603050405020304" pitchFamily="18" charset="0"/>
            </a:endParaRPr>
          </a:p>
          <a:p>
            <a:pPr algn="just"/>
            <a:r>
              <a:rPr lang="en-US" dirty="0">
                <a:solidFill>
                  <a:schemeClr val="tx1"/>
                </a:solidFill>
                <a:latin typeface="Times New Roman" panose="02020603050405020304" pitchFamily="18" charset="0"/>
                <a:cs typeface="Times New Roman" panose="02020603050405020304" pitchFamily="18" charset="0"/>
              </a:rPr>
              <a:t>The gradation from S</a:t>
            </a:r>
            <a:r>
              <a:rPr lang="en-US" baseline="-25000" dirty="0">
                <a:solidFill>
                  <a:schemeClr val="tx1"/>
                </a:solidFill>
                <a:latin typeface="Times New Roman" panose="02020603050405020304" pitchFamily="18" charset="0"/>
                <a:cs typeface="Times New Roman" panose="02020603050405020304" pitchFamily="18" charset="0"/>
              </a:rPr>
              <a:t>N</a:t>
            </a:r>
            <a:r>
              <a:rPr lang="en-US" dirty="0">
                <a:solidFill>
                  <a:schemeClr val="tx1"/>
                </a:solidFill>
                <a:latin typeface="Times New Roman" panose="02020603050405020304" pitchFamily="18" charset="0"/>
                <a:cs typeface="Times New Roman" panose="02020603050405020304" pitchFamily="18" charset="0"/>
              </a:rPr>
              <a:t>1 to S</a:t>
            </a:r>
            <a:r>
              <a:rPr lang="en-US" baseline="-25000" dirty="0">
                <a:solidFill>
                  <a:schemeClr val="tx1"/>
                </a:solidFill>
                <a:latin typeface="Times New Roman" panose="02020603050405020304" pitchFamily="18" charset="0"/>
                <a:cs typeface="Times New Roman" panose="02020603050405020304" pitchFamily="18" charset="0"/>
              </a:rPr>
              <a:t>N</a:t>
            </a:r>
            <a:r>
              <a:rPr lang="en-US" dirty="0">
                <a:solidFill>
                  <a:schemeClr val="tx1"/>
                </a:solidFill>
                <a:latin typeface="Times New Roman" panose="02020603050405020304" pitchFamily="18" charset="0"/>
                <a:cs typeface="Times New Roman" panose="02020603050405020304" pitchFamily="18" charset="0"/>
              </a:rPr>
              <a:t>2 mechanisms can be summarized in terms of the shape of the potential energy diagrams for the reactions, as illustrated in Figure 4.5. Curves A and C represent the S</a:t>
            </a:r>
            <a:r>
              <a:rPr lang="en-US" baseline="-25000" dirty="0">
                <a:solidFill>
                  <a:schemeClr val="tx1"/>
                </a:solidFill>
                <a:latin typeface="Times New Roman" panose="02020603050405020304" pitchFamily="18" charset="0"/>
                <a:cs typeface="Times New Roman" panose="02020603050405020304" pitchFamily="18" charset="0"/>
              </a:rPr>
              <a:t>N</a:t>
            </a:r>
            <a:r>
              <a:rPr lang="en-US" dirty="0">
                <a:solidFill>
                  <a:schemeClr val="tx1"/>
                </a:solidFill>
                <a:latin typeface="Times New Roman" panose="02020603050405020304" pitchFamily="18" charset="0"/>
                <a:cs typeface="Times New Roman" panose="02020603050405020304" pitchFamily="18" charset="0"/>
              </a:rPr>
              <a:t>1 and S</a:t>
            </a:r>
            <a:r>
              <a:rPr lang="en-US" baseline="-25000" dirty="0">
                <a:solidFill>
                  <a:schemeClr val="tx1"/>
                </a:solidFill>
                <a:latin typeface="Times New Roman" panose="02020603050405020304" pitchFamily="18" charset="0"/>
                <a:cs typeface="Times New Roman" panose="02020603050405020304" pitchFamily="18" charset="0"/>
              </a:rPr>
              <a:t>N</a:t>
            </a:r>
            <a:r>
              <a:rPr lang="en-US" dirty="0">
                <a:solidFill>
                  <a:schemeClr val="tx1"/>
                </a:solidFill>
                <a:latin typeface="Times New Roman" panose="02020603050405020304" pitchFamily="18" charset="0"/>
                <a:cs typeface="Times New Roman" panose="02020603050405020304" pitchFamily="18" charset="0"/>
              </a:rPr>
              <a:t>2 limiting mechanisms. </a:t>
            </a:r>
          </a:p>
          <a:p>
            <a:endParaRPr lang="en-US" dirty="0">
              <a:solidFill>
                <a:schemeClr val="tx1"/>
              </a:solidFill>
            </a:endParaRPr>
          </a:p>
        </p:txBody>
      </p:sp>
      <p:sp>
        <p:nvSpPr>
          <p:cNvPr id="2" name="Slide Number Placeholder 1"/>
          <p:cNvSpPr>
            <a:spLocks noGrp="1"/>
          </p:cNvSpPr>
          <p:nvPr>
            <p:ph type="sldNum" sz="quarter" idx="12"/>
          </p:nvPr>
        </p:nvSpPr>
        <p:spPr/>
        <p:txBody>
          <a:bodyPr/>
          <a:lstStyle/>
          <a:p>
            <a:fld id="{E97799C9-84D9-46D2-A11E-BCF8A720529D}" type="slidenum">
              <a:rPr lang="en-US" smtClean="0"/>
              <a:t>37</a:t>
            </a:fld>
            <a:endParaRPr lang="en-US" dirty="0"/>
          </a:p>
        </p:txBody>
      </p:sp>
    </p:spTree>
    <p:extLst>
      <p:ext uri="{BB962C8B-B14F-4D97-AF65-F5344CB8AC3E}">
        <p14:creationId xmlns:p14="http://schemas.microsoft.com/office/powerpoint/2010/main" val="8883822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194560" y="856211"/>
            <a:ext cx="7847215" cy="5019127"/>
          </a:xfrm>
          <a:prstGeom prst="rect">
            <a:avLst/>
          </a:prstGeom>
        </p:spPr>
      </p:pic>
      <p:sp>
        <p:nvSpPr>
          <p:cNvPr id="3" name="Slide Number Placeholder 2"/>
          <p:cNvSpPr>
            <a:spLocks noGrp="1"/>
          </p:cNvSpPr>
          <p:nvPr>
            <p:ph type="sldNum" sz="quarter" idx="12"/>
          </p:nvPr>
        </p:nvSpPr>
        <p:spPr/>
        <p:txBody>
          <a:bodyPr/>
          <a:lstStyle/>
          <a:p>
            <a:fld id="{E97799C9-84D9-46D2-A11E-BCF8A720529D}" type="slidenum">
              <a:rPr lang="en-US" smtClean="0"/>
              <a:t>38</a:t>
            </a:fld>
            <a:endParaRPr lang="en-US" dirty="0"/>
          </a:p>
        </p:txBody>
      </p:sp>
    </p:spTree>
    <p:extLst>
      <p:ext uri="{BB962C8B-B14F-4D97-AF65-F5344CB8AC3E}">
        <p14:creationId xmlns:p14="http://schemas.microsoft.com/office/powerpoint/2010/main" val="11740802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826327" y="881149"/>
            <a:ext cx="6359237" cy="4994189"/>
          </a:xfrm>
          <a:prstGeom prst="rect">
            <a:avLst/>
          </a:prstGeom>
        </p:spPr>
      </p:pic>
      <p:sp>
        <p:nvSpPr>
          <p:cNvPr id="3" name="Slide Number Placeholder 2"/>
          <p:cNvSpPr>
            <a:spLocks noGrp="1"/>
          </p:cNvSpPr>
          <p:nvPr>
            <p:ph type="sldNum" sz="quarter" idx="12"/>
          </p:nvPr>
        </p:nvSpPr>
        <p:spPr/>
        <p:txBody>
          <a:bodyPr/>
          <a:lstStyle/>
          <a:p>
            <a:fld id="{E97799C9-84D9-46D2-A11E-BCF8A720529D}" type="slidenum">
              <a:rPr lang="en-US" smtClean="0"/>
              <a:t>39</a:t>
            </a:fld>
            <a:endParaRPr lang="en-US" dirty="0"/>
          </a:p>
        </p:txBody>
      </p:sp>
    </p:spTree>
    <p:extLst>
      <p:ext uri="{BB962C8B-B14F-4D97-AF65-F5344CB8AC3E}">
        <p14:creationId xmlns:p14="http://schemas.microsoft.com/office/powerpoint/2010/main" val="3868457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Grp="1" noChangeAspect="1" noChangeArrowheads="1"/>
          </p:cNvPicPr>
          <p:nvPr>
            <p:ph idx="1"/>
          </p:nvPr>
        </p:nvPicPr>
        <p:blipFill>
          <a:blip r:embed="rId2" cstate="print"/>
          <a:srcRect/>
          <a:stretch>
            <a:fillRect/>
          </a:stretch>
        </p:blipFill>
        <p:spPr bwMode="auto">
          <a:xfrm>
            <a:off x="2589376" y="1634065"/>
            <a:ext cx="6554624" cy="4734368"/>
          </a:xfrm>
          <a:prstGeom prst="rect">
            <a:avLst/>
          </a:prstGeom>
          <a:noFill/>
          <a:ln w="9525">
            <a:noFill/>
            <a:miter lim="800000"/>
            <a:headEnd/>
            <a:tailEnd/>
          </a:ln>
          <a:effectLst/>
        </p:spPr>
      </p:pic>
      <p:sp>
        <p:nvSpPr>
          <p:cNvPr id="5" name="Rectangle 4"/>
          <p:cNvSpPr/>
          <p:nvPr/>
        </p:nvSpPr>
        <p:spPr>
          <a:xfrm>
            <a:off x="2902722" y="987734"/>
            <a:ext cx="6096000" cy="646331"/>
          </a:xfrm>
          <a:prstGeom prst="rect">
            <a:avLst/>
          </a:prstGeom>
        </p:spPr>
        <p:txBody>
          <a:bodyPr>
            <a:spAutoFit/>
          </a:bodyPr>
          <a:lstStyle/>
          <a:p>
            <a:r>
              <a:rPr lang="en-US" b="1" dirty="0">
                <a:latin typeface="intirb"/>
              </a:rPr>
              <a:t>Scheme 4.1. Representative Nucleophilic Substitution Reactions</a:t>
            </a:r>
            <a:endParaRPr lang="en-US" dirty="0"/>
          </a:p>
        </p:txBody>
      </p:sp>
      <p:sp>
        <p:nvSpPr>
          <p:cNvPr id="2" name="Slide Number Placeholder 1"/>
          <p:cNvSpPr>
            <a:spLocks noGrp="1"/>
          </p:cNvSpPr>
          <p:nvPr>
            <p:ph type="sldNum" sz="quarter" idx="12"/>
          </p:nvPr>
        </p:nvSpPr>
        <p:spPr/>
        <p:txBody>
          <a:bodyPr/>
          <a:lstStyle/>
          <a:p>
            <a:fld id="{E97799C9-84D9-46D2-A11E-BCF8A720529D}" type="slidenum">
              <a:rPr lang="en-US" smtClean="0"/>
              <a:t>4</a:t>
            </a:fld>
            <a:endParaRPr lang="en-US" dirty="0"/>
          </a:p>
        </p:txBody>
      </p:sp>
    </p:spTree>
    <p:extLst>
      <p:ext uri="{BB962C8B-B14F-4D97-AF65-F5344CB8AC3E}">
        <p14:creationId xmlns:p14="http://schemas.microsoft.com/office/powerpoint/2010/main" val="2498103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92500" lnSpcReduction="20000"/>
          </a:bodyPr>
          <a:lstStyle/>
          <a:p>
            <a:pPr algn="just"/>
            <a:r>
              <a:rPr lang="en-US" dirty="0">
                <a:latin typeface="Times New Roman" panose="02020603050405020304" pitchFamily="18" charset="0"/>
                <a:cs typeface="Times New Roman" panose="02020603050405020304" pitchFamily="18" charset="0"/>
              </a:rPr>
              <a:t>The gradation from the S</a:t>
            </a:r>
            <a:r>
              <a:rPr lang="en-US" baseline="-25000" dirty="0">
                <a:latin typeface="Times New Roman" panose="02020603050405020304" pitchFamily="18" charset="0"/>
                <a:cs typeface="Times New Roman" panose="02020603050405020304" pitchFamily="18" charset="0"/>
              </a:rPr>
              <a:t>N</a:t>
            </a:r>
            <a:r>
              <a:rPr lang="en-US" dirty="0">
                <a:latin typeface="Times New Roman" panose="02020603050405020304" pitchFamily="18" charset="0"/>
                <a:cs typeface="Times New Roman" panose="02020603050405020304" pitchFamily="18" charset="0"/>
              </a:rPr>
              <a:t>1 to the S</a:t>
            </a:r>
            <a:r>
              <a:rPr lang="en-US" baseline="-25000" dirty="0">
                <a:latin typeface="Times New Roman" panose="02020603050405020304" pitchFamily="18" charset="0"/>
                <a:cs typeface="Times New Roman" panose="02020603050405020304" pitchFamily="18" charset="0"/>
              </a:rPr>
              <a:t>N</a:t>
            </a:r>
            <a:r>
              <a:rPr lang="en-US" dirty="0">
                <a:latin typeface="Times New Roman" panose="02020603050405020304" pitchFamily="18" charset="0"/>
                <a:cs typeface="Times New Roman" panose="02020603050405020304" pitchFamily="18" charset="0"/>
              </a:rPr>
              <a:t>2 mechanism involves greater and greater nucleophilic participation by the solvent or nucleophile at the transition state</a:t>
            </a:r>
            <a:r>
              <a:rPr lang="en-US" dirty="0" smtClean="0">
                <a:latin typeface="Times New Roman" panose="02020603050405020304" pitchFamily="18" charset="0"/>
                <a:cs typeface="Times New Roman" panose="02020603050405020304" pitchFamily="18" charset="0"/>
              </a:rPr>
              <a:t>.</a:t>
            </a:r>
          </a:p>
          <a:p>
            <a:pPr marL="0" indent="0" algn="just">
              <a:buNone/>
            </a:pPr>
            <a:r>
              <a:rPr lang="en-US" dirty="0" smtClean="0">
                <a:latin typeface="Times New Roman" panose="02020603050405020304" pitchFamily="18" charset="0"/>
                <a:cs typeface="Times New Roman" panose="02020603050405020304" pitchFamily="18" charset="0"/>
              </a:rPr>
              <a:t> </a:t>
            </a:r>
          </a:p>
          <a:p>
            <a:pPr algn="just"/>
            <a:r>
              <a:rPr lang="en-US" dirty="0" smtClean="0">
                <a:latin typeface="Times New Roman" panose="02020603050405020304" pitchFamily="18" charset="0"/>
                <a:cs typeface="Times New Roman" panose="02020603050405020304" pitchFamily="18" charset="0"/>
              </a:rPr>
              <a:t>An </a:t>
            </a:r>
            <a:r>
              <a:rPr lang="en-US" dirty="0">
                <a:latin typeface="Times New Roman" panose="02020603050405020304" pitchFamily="18" charset="0"/>
                <a:cs typeface="Times New Roman" panose="02020603050405020304" pitchFamily="18" charset="0"/>
              </a:rPr>
              <a:t>ion pair with strong nucleophilic participation represents a mechanistic variation between the S</a:t>
            </a:r>
            <a:r>
              <a:rPr lang="en-US" baseline="-25000" dirty="0">
                <a:latin typeface="Times New Roman" panose="02020603050405020304" pitchFamily="18" charset="0"/>
                <a:cs typeface="Times New Roman" panose="02020603050405020304" pitchFamily="18" charset="0"/>
              </a:rPr>
              <a:t>N</a:t>
            </a:r>
            <a:r>
              <a:rPr lang="en-US" dirty="0">
                <a:latin typeface="Times New Roman" panose="02020603050405020304" pitchFamily="18" charset="0"/>
                <a:cs typeface="Times New Roman" panose="02020603050405020304" pitchFamily="18" charset="0"/>
              </a:rPr>
              <a:t>1 and S</a:t>
            </a:r>
            <a:r>
              <a:rPr lang="en-US" baseline="-25000" dirty="0">
                <a:latin typeface="Times New Roman" panose="02020603050405020304" pitchFamily="18" charset="0"/>
                <a:cs typeface="Times New Roman" panose="02020603050405020304" pitchFamily="18" charset="0"/>
              </a:rPr>
              <a:t>N</a:t>
            </a:r>
            <a:r>
              <a:rPr lang="en-US" dirty="0">
                <a:latin typeface="Times New Roman" panose="02020603050405020304" pitchFamily="18" charset="0"/>
                <a:cs typeface="Times New Roman" panose="02020603050405020304" pitchFamily="18" charset="0"/>
              </a:rPr>
              <a:t>2 processes. </a:t>
            </a:r>
            <a:endParaRPr lang="en-US" dirty="0" smtClean="0">
              <a:latin typeface="Times New Roman" panose="02020603050405020304" pitchFamily="18" charset="0"/>
              <a:cs typeface="Times New Roman" panose="02020603050405020304" pitchFamily="18" charset="0"/>
            </a:endParaRPr>
          </a:p>
          <a:p>
            <a:pPr algn="just"/>
            <a:endParaRPr lang="en-US" dirty="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This mechanism is represented by curve B and designated S</a:t>
            </a:r>
            <a:r>
              <a:rPr lang="en-US" baseline="-25000" dirty="0" smtClean="0">
                <a:latin typeface="Times New Roman" panose="02020603050405020304" pitchFamily="18" charset="0"/>
                <a:cs typeface="Times New Roman" panose="02020603050405020304" pitchFamily="18" charset="0"/>
              </a:rPr>
              <a:t>N</a:t>
            </a:r>
            <a:r>
              <a:rPr lang="en-US" dirty="0" smtClean="0">
                <a:latin typeface="Times New Roman" panose="02020603050405020304" pitchFamily="18" charset="0"/>
                <a:cs typeface="Times New Roman" panose="02020603050405020304" pitchFamily="18" charset="0"/>
              </a:rPr>
              <a:t>2 (intermediate). It pictures a carbocation-like TS, but one that nevertheless requires back-side nucleophilic participation and therefore exhibits second-order kinetics.</a:t>
            </a:r>
            <a:endParaRPr lang="en-US"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4114801" y="806335"/>
            <a:ext cx="4015046" cy="1562792"/>
          </a:xfrm>
          <a:prstGeom prst="rect">
            <a:avLst/>
          </a:prstGeom>
        </p:spPr>
      </p:pic>
      <p:sp>
        <p:nvSpPr>
          <p:cNvPr id="5" name="Slide Number Placeholder 4"/>
          <p:cNvSpPr>
            <a:spLocks noGrp="1"/>
          </p:cNvSpPr>
          <p:nvPr>
            <p:ph type="sldNum" sz="quarter" idx="12"/>
          </p:nvPr>
        </p:nvSpPr>
        <p:spPr/>
        <p:txBody>
          <a:bodyPr/>
          <a:lstStyle/>
          <a:p>
            <a:fld id="{E97799C9-84D9-46D2-A11E-BCF8A720529D}" type="slidenum">
              <a:rPr lang="en-US" smtClean="0"/>
              <a:t>40</a:t>
            </a:fld>
            <a:endParaRPr lang="en-US" dirty="0"/>
          </a:p>
        </p:txBody>
      </p:sp>
    </p:spTree>
    <p:extLst>
      <p:ext uri="{BB962C8B-B14F-4D97-AF65-F5344CB8AC3E}">
        <p14:creationId xmlns:p14="http://schemas.microsoft.com/office/powerpoint/2010/main" val="1006159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17418" y="2423927"/>
            <a:ext cx="10557164" cy="3902058"/>
          </a:xfrm>
        </p:spPr>
        <p:txBody>
          <a:bodyPr>
            <a:normAutofit/>
          </a:bodyPr>
          <a:lstStyle/>
          <a:p>
            <a:pPr marL="0" indent="0" algn="just">
              <a:buNone/>
            </a:pPr>
            <a:r>
              <a:rPr lang="en-US" dirty="0" smtClean="0">
                <a:latin typeface="Times New Roman" panose="02020603050405020304" pitchFamily="18" charset="0"/>
                <a:cs typeface="Times New Roman" panose="02020603050405020304" pitchFamily="18" charset="0"/>
              </a:rPr>
              <a:t>In </a:t>
            </a:r>
            <a:r>
              <a:rPr lang="en-US" dirty="0">
                <a:latin typeface="Times New Roman" panose="02020603050405020304" pitchFamily="18" charset="0"/>
                <a:cs typeface="Times New Roman" panose="02020603050405020304" pitchFamily="18" charset="0"/>
              </a:rPr>
              <a:t>the S</a:t>
            </a:r>
            <a:r>
              <a:rPr lang="en-US" baseline="-25000" dirty="0">
                <a:latin typeface="Times New Roman" panose="02020603050405020304" pitchFamily="18" charset="0"/>
                <a:cs typeface="Times New Roman" panose="02020603050405020304" pitchFamily="18" charset="0"/>
              </a:rPr>
              <a:t>N</a:t>
            </a:r>
            <a:r>
              <a:rPr lang="en-US" dirty="0">
                <a:latin typeface="Times New Roman" panose="02020603050405020304" pitchFamily="18" charset="0"/>
                <a:cs typeface="Times New Roman" panose="02020603050405020304" pitchFamily="18" charset="0"/>
              </a:rPr>
              <a:t>1 </a:t>
            </a:r>
            <a:r>
              <a:rPr lang="en-US" dirty="0" smtClean="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lim</a:t>
            </a:r>
            <a:r>
              <a:rPr lang="en-US" dirty="0">
                <a:latin typeface="Times New Roman" panose="02020603050405020304" pitchFamily="18" charset="0"/>
                <a:cs typeface="Times New Roman" panose="02020603050405020304" pitchFamily="18" charset="0"/>
              </a:rPr>
              <a:t>) mechanism, the carbocation intermediate has a </a:t>
            </a:r>
            <a:r>
              <a:rPr lang="en-US" dirty="0" smtClean="0">
                <a:latin typeface="Times New Roman" panose="02020603050405020304" pitchFamily="18" charset="0"/>
                <a:cs typeface="Times New Roman" panose="02020603050405020304" pitchFamily="18" charset="0"/>
              </a:rPr>
              <a:t>significant lifetime </a:t>
            </a:r>
            <a:r>
              <a:rPr lang="en-US" dirty="0">
                <a:latin typeface="Times New Roman" panose="02020603050405020304" pitchFamily="18" charset="0"/>
                <a:cs typeface="Times New Roman" panose="02020603050405020304" pitchFamily="18" charset="0"/>
              </a:rPr>
              <a:t>and is equilibrated with solvent prior to capture by a </a:t>
            </a:r>
            <a:r>
              <a:rPr lang="en-US" dirty="0" smtClean="0">
                <a:latin typeface="Times New Roman" panose="02020603050405020304" pitchFamily="18" charset="0"/>
                <a:cs typeface="Times New Roman" panose="02020603050405020304" pitchFamily="18" charset="0"/>
              </a:rPr>
              <a:t>nucleophile (Figure 4.6). </a:t>
            </a:r>
          </a:p>
          <a:p>
            <a:pPr algn="just"/>
            <a:endParaRPr lang="en-US" dirty="0" smtClean="0">
              <a:latin typeface="Times New Roman" panose="02020603050405020304" pitchFamily="18" charset="0"/>
              <a:cs typeface="Times New Roman" panose="02020603050405020304" pitchFamily="18" charset="0"/>
            </a:endParaRPr>
          </a:p>
          <a:p>
            <a:pPr marL="0" indent="0" algn="just">
              <a:buNone/>
            </a:pPr>
            <a:r>
              <a:rPr lang="en-US" dirty="0" smtClean="0">
                <a:latin typeface="Times New Roman" panose="02020603050405020304" pitchFamily="18" charset="0"/>
                <a:cs typeface="Times New Roman" panose="02020603050405020304" pitchFamily="18" charset="0"/>
              </a:rPr>
              <a:t>The reaction </a:t>
            </a:r>
            <a:r>
              <a:rPr lang="en-US" dirty="0">
                <a:latin typeface="Times New Roman" panose="02020603050405020304" pitchFamily="18" charset="0"/>
                <a:cs typeface="Times New Roman" panose="02020603050405020304" pitchFamily="18" charset="0"/>
              </a:rPr>
              <a:t>is clearly stepwise and the energy minimum in which the carbocation </a:t>
            </a:r>
            <a:r>
              <a:rPr lang="en-US" dirty="0" smtClean="0">
                <a:latin typeface="Times New Roman" panose="02020603050405020304" pitchFamily="18" charset="0"/>
                <a:cs typeface="Times New Roman" panose="02020603050405020304" pitchFamily="18" charset="0"/>
              </a:rPr>
              <a:t>intermediate resides </a:t>
            </a:r>
            <a:r>
              <a:rPr lang="en-US" dirty="0">
                <a:latin typeface="Times New Roman" panose="02020603050405020304" pitchFamily="18" charset="0"/>
                <a:cs typeface="Times New Roman" panose="02020603050405020304" pitchFamily="18" charset="0"/>
              </a:rPr>
              <a:t>is evident. As the stability of the carbocation decreases, its lifetime </a:t>
            </a:r>
            <a:r>
              <a:rPr lang="en-US" dirty="0" smtClean="0">
                <a:latin typeface="Times New Roman" panose="02020603050405020304" pitchFamily="18" charset="0"/>
                <a:cs typeface="Times New Roman" panose="02020603050405020304" pitchFamily="18" charset="0"/>
              </a:rPr>
              <a:t>becomes shorter</a:t>
            </a:r>
            <a:r>
              <a:rPr lang="en-US" dirty="0">
                <a:latin typeface="Times New Roman" panose="02020603050405020304" pitchFamily="18" charset="0"/>
                <a:cs typeface="Times New Roman" panose="02020603050405020304" pitchFamily="18" charset="0"/>
              </a:rPr>
              <a:t>. The barrier to capture by a nucleophile becomes less and eventually disappears</a:t>
            </a:r>
            <a:r>
              <a:rPr lang="en-US" dirty="0" smtClean="0">
                <a:latin typeface="Times New Roman" panose="02020603050405020304" pitchFamily="18" charset="0"/>
                <a:cs typeface="Times New Roman" panose="02020603050405020304" pitchFamily="18" charset="0"/>
              </a:rPr>
              <a:t>. This </a:t>
            </a:r>
            <a:r>
              <a:rPr lang="en-US" dirty="0">
                <a:latin typeface="Times New Roman" panose="02020603050405020304" pitchFamily="18" charset="0"/>
                <a:cs typeface="Times New Roman" panose="02020603050405020304" pitchFamily="18" charset="0"/>
              </a:rPr>
              <a:t>is described as the </a:t>
            </a:r>
            <a:r>
              <a:rPr lang="en-US" b="1" dirty="0">
                <a:latin typeface="Times New Roman" panose="02020603050405020304" pitchFamily="18" charset="0"/>
                <a:cs typeface="Times New Roman" panose="02020603050405020304" pitchFamily="18" charset="0"/>
              </a:rPr>
              <a:t>“uncoupled” </a:t>
            </a:r>
            <a:r>
              <a:rPr lang="en-US" dirty="0">
                <a:latin typeface="Times New Roman" panose="02020603050405020304" pitchFamily="18" charset="0"/>
                <a:cs typeface="Times New Roman" panose="02020603050405020304" pitchFamily="18" charset="0"/>
              </a:rPr>
              <a:t>mechanism. </a:t>
            </a:r>
            <a:endParaRPr lang="en-US" dirty="0" smtClean="0">
              <a:latin typeface="Times New Roman" panose="02020603050405020304" pitchFamily="18" charset="0"/>
              <a:cs typeface="Times New Roman" panose="02020603050405020304" pitchFamily="18" charset="0"/>
            </a:endParaRPr>
          </a:p>
          <a:p>
            <a:pPr algn="just"/>
            <a:endParaRPr lang="en-US" dirty="0"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E97799C9-84D9-46D2-A11E-BCF8A720529D}" type="slidenum">
              <a:rPr lang="en-US" smtClean="0"/>
              <a:t>41</a:t>
            </a:fld>
            <a:endParaRPr lang="en-US" dirty="0"/>
          </a:p>
        </p:txBody>
      </p:sp>
    </p:spTree>
    <p:extLst>
      <p:ext uri="{BB962C8B-B14F-4D97-AF65-F5344CB8AC3E}">
        <p14:creationId xmlns:p14="http://schemas.microsoft.com/office/powerpoint/2010/main" val="14829521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stretch>
            <a:fillRect/>
          </a:stretch>
        </p:blipFill>
        <p:spPr>
          <a:xfrm>
            <a:off x="2022763" y="864524"/>
            <a:ext cx="8146473" cy="5135505"/>
          </a:xfrm>
          <a:prstGeom prst="rect">
            <a:avLst/>
          </a:prstGeom>
        </p:spPr>
      </p:pic>
      <p:sp>
        <p:nvSpPr>
          <p:cNvPr id="3" name="Slide Number Placeholder 2"/>
          <p:cNvSpPr>
            <a:spLocks noGrp="1"/>
          </p:cNvSpPr>
          <p:nvPr>
            <p:ph type="sldNum" sz="quarter" idx="12"/>
          </p:nvPr>
        </p:nvSpPr>
        <p:spPr/>
        <p:txBody>
          <a:bodyPr/>
          <a:lstStyle/>
          <a:p>
            <a:fld id="{E97799C9-84D9-46D2-A11E-BCF8A720529D}" type="slidenum">
              <a:rPr lang="en-US" smtClean="0"/>
              <a:t>42</a:t>
            </a:fld>
            <a:endParaRPr lang="en-US" dirty="0"/>
          </a:p>
        </p:txBody>
      </p:sp>
    </p:spTree>
    <p:extLst>
      <p:ext uri="{BB962C8B-B14F-4D97-AF65-F5344CB8AC3E}">
        <p14:creationId xmlns:p14="http://schemas.microsoft.com/office/powerpoint/2010/main" val="6251611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295402" y="2423929"/>
            <a:ext cx="9601196" cy="3318936"/>
          </a:xfrm>
        </p:spPr>
        <p:txBody>
          <a:bodyPr>
            <a:normAutofit fontScale="85000" lnSpcReduction="20000"/>
          </a:bodyPr>
          <a:lstStyle/>
          <a:p>
            <a:r>
              <a:rPr lang="en-US" dirty="0">
                <a:latin typeface="Times New Roman" panose="02020603050405020304" pitchFamily="18" charset="0"/>
                <a:cs typeface="Times New Roman" panose="02020603050405020304" pitchFamily="18" charset="0"/>
              </a:rPr>
              <a:t>Ionization proceeds without nucleophilic participation but the carbocation does not exist as a free intermediate. Such reactions exhibit S</a:t>
            </a:r>
            <a:r>
              <a:rPr lang="en-US" baseline="-25000" dirty="0">
                <a:latin typeface="Times New Roman" panose="02020603050405020304" pitchFamily="18" charset="0"/>
                <a:cs typeface="Times New Roman" panose="02020603050405020304" pitchFamily="18" charset="0"/>
              </a:rPr>
              <a:t>N</a:t>
            </a:r>
            <a:r>
              <a:rPr lang="en-US" dirty="0">
                <a:latin typeface="Times New Roman" panose="02020603050405020304" pitchFamily="18" charset="0"/>
                <a:cs typeface="Times New Roman" panose="02020603050405020304" pitchFamily="18" charset="0"/>
              </a:rPr>
              <a:t>1 kinetics, since there is no nucleophilic participation in the ionization. </a:t>
            </a:r>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At </a:t>
            </a:r>
            <a:r>
              <a:rPr lang="en-US" dirty="0">
                <a:latin typeface="Times New Roman" panose="02020603050405020304" pitchFamily="18" charset="0"/>
                <a:cs typeface="Times New Roman" panose="02020603050405020304" pitchFamily="18" charset="0"/>
              </a:rPr>
              <a:t>still lesser carbocation stability, the lifetime of the ion pair is so short that it always returns to the reactant unless a nucleophile is present to capture it as it is formed. </a:t>
            </a:r>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This type of reaction exhibits second-order kinetics, since the nucleophile must be present for reaction to occur. Jencks describes this as the </a:t>
            </a:r>
            <a:r>
              <a:rPr lang="en-US" b="1" dirty="0">
                <a:latin typeface="Times New Roman" panose="02020603050405020304" pitchFamily="18" charset="0"/>
                <a:cs typeface="Times New Roman" panose="02020603050405020304" pitchFamily="18" charset="0"/>
              </a:rPr>
              <a:t>“coupled” </a:t>
            </a:r>
            <a:r>
              <a:rPr lang="en-US" dirty="0">
                <a:latin typeface="Times New Roman" panose="02020603050405020304" pitchFamily="18" charset="0"/>
                <a:cs typeface="Times New Roman" panose="02020603050405020304" pitchFamily="18" charset="0"/>
              </a:rPr>
              <a:t>substitution process. </a:t>
            </a:r>
          </a:p>
          <a:p>
            <a:pPr algn="just"/>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2"/>
          </p:nvPr>
        </p:nvSpPr>
        <p:spPr/>
        <p:txBody>
          <a:bodyPr/>
          <a:lstStyle/>
          <a:p>
            <a:fld id="{E97799C9-84D9-46D2-A11E-BCF8A720529D}" type="slidenum">
              <a:rPr lang="en-US" smtClean="0"/>
              <a:t>43</a:t>
            </a:fld>
            <a:endParaRPr lang="en-US" dirty="0"/>
          </a:p>
        </p:txBody>
      </p:sp>
    </p:spTree>
    <p:extLst>
      <p:ext uri="{BB962C8B-B14F-4D97-AF65-F5344CB8AC3E}">
        <p14:creationId xmlns:p14="http://schemas.microsoft.com/office/powerpoint/2010/main" val="214933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788323" y="2432240"/>
            <a:ext cx="10615353" cy="3810617"/>
          </a:xfrm>
        </p:spPr>
        <p:txBody>
          <a:bodyPr>
            <a:normAutofit/>
          </a:bodyPr>
          <a:lstStyle/>
          <a:p>
            <a:pPr algn="just"/>
            <a:r>
              <a:rPr lang="en-US" sz="2000" dirty="0" smtClean="0">
                <a:latin typeface="Times New Roman" panose="02020603050405020304" pitchFamily="18" charset="0"/>
                <a:cs typeface="Times New Roman" panose="02020603050405020304" pitchFamily="18" charset="0"/>
              </a:rPr>
              <a:t>Finally</a:t>
            </a:r>
            <a:r>
              <a:rPr lang="en-US" sz="2000" dirty="0">
                <a:latin typeface="Times New Roman" panose="02020603050405020304" pitchFamily="18" charset="0"/>
                <a:cs typeface="Times New Roman" panose="02020603050405020304" pitchFamily="18" charset="0"/>
              </a:rPr>
              <a:t>, when the stability of the (potential) carbocation is so low that it cannot form, the direct displacement mechanism </a:t>
            </a:r>
            <a:r>
              <a:rPr lang="en-US" sz="2000" b="1" dirty="0">
                <a:latin typeface="Times New Roman" panose="02020603050405020304" pitchFamily="18" charset="0"/>
                <a:cs typeface="Times New Roman" panose="02020603050405020304" pitchFamily="18" charset="0"/>
              </a:rPr>
              <a:t>[S</a:t>
            </a:r>
            <a:r>
              <a:rPr lang="en-US" sz="2000" b="1" baseline="-25000" dirty="0">
                <a:latin typeface="Times New Roman" panose="02020603050405020304" pitchFamily="18" charset="0"/>
                <a:cs typeface="Times New Roman" panose="02020603050405020304" pitchFamily="18" charset="0"/>
              </a:rPr>
              <a:t>N</a:t>
            </a:r>
            <a:r>
              <a:rPr lang="en-US" sz="2000" b="1" dirty="0">
                <a:latin typeface="Times New Roman" panose="02020603050405020304" pitchFamily="18" charset="0"/>
                <a:cs typeface="Times New Roman" panose="02020603050405020304" pitchFamily="18" charset="0"/>
              </a:rPr>
              <a:t>2(</a:t>
            </a:r>
            <a:r>
              <a:rPr lang="en-US" sz="2000" b="1" dirty="0" err="1">
                <a:latin typeface="Times New Roman" panose="02020603050405020304" pitchFamily="18" charset="0"/>
                <a:cs typeface="Times New Roman" panose="02020603050405020304" pitchFamily="18" charset="0"/>
              </a:rPr>
              <a:t>lim</a:t>
            </a:r>
            <a:r>
              <a:rPr lang="en-US" sz="2000" b="1" dirty="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operates. </a:t>
            </a:r>
            <a:endParaRPr lang="en-US" sz="2000" dirty="0" smtClean="0">
              <a:latin typeface="Times New Roman" panose="02020603050405020304" pitchFamily="18" charset="0"/>
              <a:cs typeface="Times New Roman" panose="02020603050405020304" pitchFamily="18" charset="0"/>
            </a:endParaRPr>
          </a:p>
          <a:p>
            <a:pPr algn="just"/>
            <a:endParaRPr lang="en-US" sz="2000" dirty="0" smtClean="0">
              <a:latin typeface="Times New Roman" panose="02020603050405020304" pitchFamily="18" charset="0"/>
              <a:cs typeface="Times New Roman" panose="02020603050405020304" pitchFamily="18" charset="0"/>
            </a:endParaRPr>
          </a:p>
          <a:p>
            <a:pPr algn="just"/>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continuum corresponds to </a:t>
            </a:r>
            <a:r>
              <a:rPr lang="en-US" sz="2000" i="1" dirty="0">
                <a:latin typeface="Times New Roman" panose="02020603050405020304" pitchFamily="18" charset="0"/>
                <a:cs typeface="Times New Roman" panose="02020603050405020304" pitchFamily="18" charset="0"/>
              </a:rPr>
              <a:t>decreasing carbocation character at the TS </a:t>
            </a:r>
            <a:r>
              <a:rPr lang="en-US" sz="2000" dirty="0">
                <a:latin typeface="Times New Roman" panose="02020603050405020304" pitchFamily="18" charset="0"/>
                <a:cs typeface="Times New Roman" panose="02020603050405020304" pitchFamily="18" charset="0"/>
              </a:rPr>
              <a:t>proceeding from S</a:t>
            </a:r>
            <a:r>
              <a:rPr lang="en-US" sz="2000" baseline="-25000" dirty="0">
                <a:latin typeface="Times New Roman" panose="02020603050405020304" pitchFamily="18" charset="0"/>
                <a:cs typeface="Times New Roman" panose="02020603050405020304" pitchFamily="18" charset="0"/>
              </a:rPr>
              <a:t>N</a:t>
            </a:r>
            <a:r>
              <a:rPr lang="en-US" sz="2000" dirty="0">
                <a:latin typeface="Times New Roman" panose="02020603050405020304" pitchFamily="18" charset="0"/>
                <a:cs typeface="Times New Roman" panose="02020603050405020304" pitchFamily="18" charset="0"/>
              </a:rPr>
              <a:t>1 (</a:t>
            </a:r>
            <a:r>
              <a:rPr lang="en-US" sz="2000" dirty="0" err="1">
                <a:latin typeface="Times New Roman" panose="02020603050405020304" pitchFamily="18" charset="0"/>
                <a:cs typeface="Times New Roman" panose="02020603050405020304" pitchFamily="18" charset="0"/>
              </a:rPr>
              <a:t>lim</a:t>
            </a:r>
            <a:r>
              <a:rPr lang="en-US" sz="2000" dirty="0">
                <a:latin typeface="Times New Roman" panose="02020603050405020304" pitchFamily="18" charset="0"/>
                <a:cs typeface="Times New Roman" panose="02020603050405020304" pitchFamily="18" charset="0"/>
              </a:rPr>
              <a:t>)to S</a:t>
            </a:r>
            <a:r>
              <a:rPr lang="en-US" sz="2000" baseline="-25000" dirty="0">
                <a:latin typeface="Times New Roman" panose="02020603050405020304" pitchFamily="18" charset="0"/>
                <a:cs typeface="Times New Roman" panose="02020603050405020304" pitchFamily="18" charset="0"/>
              </a:rPr>
              <a:t>N</a:t>
            </a:r>
            <a:r>
              <a:rPr lang="en-US" sz="2000" dirty="0">
                <a:latin typeface="Times New Roman" panose="02020603050405020304" pitchFamily="18" charset="0"/>
                <a:cs typeface="Times New Roman" panose="02020603050405020304" pitchFamily="18" charset="0"/>
              </a:rPr>
              <a:t>2 (</a:t>
            </a:r>
            <a:r>
              <a:rPr lang="en-US" sz="2000" dirty="0" err="1">
                <a:latin typeface="Times New Roman" panose="02020603050405020304" pitchFamily="18" charset="0"/>
                <a:cs typeface="Times New Roman" panose="02020603050405020304" pitchFamily="18" charset="0"/>
              </a:rPr>
              <a:t>lim</a:t>
            </a:r>
            <a:r>
              <a:rPr lang="en-US" sz="2000" dirty="0">
                <a:latin typeface="Times New Roman" panose="02020603050405020304" pitchFamily="18" charset="0"/>
                <a:cs typeface="Times New Roman" panose="02020603050405020304" pitchFamily="18" charset="0"/>
              </a:rPr>
              <a:t>) mechanisms. </a:t>
            </a:r>
            <a:endParaRPr lang="en-US" sz="2000" dirty="0" smtClean="0">
              <a:latin typeface="Times New Roman" panose="02020603050405020304" pitchFamily="18" charset="0"/>
              <a:cs typeface="Times New Roman" panose="02020603050405020304" pitchFamily="18" charset="0"/>
            </a:endParaRPr>
          </a:p>
          <a:p>
            <a:pPr algn="just"/>
            <a:endParaRPr lang="en-US" sz="2000" dirty="0" smtClean="0">
              <a:latin typeface="Times New Roman" panose="02020603050405020304" pitchFamily="18" charset="0"/>
              <a:cs typeface="Times New Roman" panose="02020603050405020304" pitchFamily="18" charset="0"/>
            </a:endParaRPr>
          </a:p>
          <a:p>
            <a:pPr algn="just"/>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degree of </a:t>
            </a:r>
            <a:r>
              <a:rPr lang="en-US" sz="2000" b="1" dirty="0">
                <a:latin typeface="Times New Roman" panose="02020603050405020304" pitchFamily="18" charset="0"/>
                <a:cs typeface="Times New Roman" panose="02020603050405020304" pitchFamily="18" charset="0"/>
              </a:rPr>
              <a:t>positive charge decreases </a:t>
            </a:r>
            <a:r>
              <a:rPr lang="en-US" sz="2000" dirty="0">
                <a:latin typeface="Times New Roman" panose="02020603050405020304" pitchFamily="18" charset="0"/>
                <a:cs typeface="Times New Roman" panose="02020603050405020304" pitchFamily="18" charset="0"/>
              </a:rPr>
              <a:t>from a full positive charge at a S</a:t>
            </a:r>
            <a:r>
              <a:rPr lang="en-US" sz="2000" baseline="-25000" dirty="0">
                <a:latin typeface="Times New Roman" panose="02020603050405020304" pitchFamily="18" charset="0"/>
                <a:cs typeface="Times New Roman" panose="02020603050405020304" pitchFamily="18" charset="0"/>
              </a:rPr>
              <a:t>N</a:t>
            </a:r>
            <a:r>
              <a:rPr lang="en-US" sz="2000" dirty="0">
                <a:latin typeface="Times New Roman" panose="02020603050405020304" pitchFamily="18" charset="0"/>
                <a:cs typeface="Times New Roman" panose="02020603050405020304" pitchFamily="18" charset="0"/>
              </a:rPr>
              <a:t>1 (</a:t>
            </a:r>
            <a:r>
              <a:rPr lang="en-US" sz="2000" dirty="0" err="1">
                <a:latin typeface="Times New Roman" panose="02020603050405020304" pitchFamily="18" charset="0"/>
                <a:cs typeface="Times New Roman" panose="02020603050405020304" pitchFamily="18" charset="0"/>
              </a:rPr>
              <a:t>lim</a:t>
            </a:r>
            <a:r>
              <a:rPr lang="en-US" sz="2000" dirty="0">
                <a:latin typeface="Times New Roman" panose="02020603050405020304" pitchFamily="18" charset="0"/>
                <a:cs typeface="Times New Roman" panose="02020603050405020304" pitchFamily="18" charset="0"/>
              </a:rPr>
              <a:t>) to the possibility of net </a:t>
            </a:r>
            <a:r>
              <a:rPr lang="en-US" sz="2000" b="1" dirty="0">
                <a:latin typeface="Times New Roman" panose="02020603050405020304" pitchFamily="18" charset="0"/>
                <a:cs typeface="Times New Roman" panose="02020603050405020304" pitchFamily="18" charset="0"/>
              </a:rPr>
              <a:t>negative charge on carbon </a:t>
            </a:r>
            <a:r>
              <a:rPr lang="en-US" sz="2000" dirty="0">
                <a:latin typeface="Times New Roman" panose="02020603050405020304" pitchFamily="18" charset="0"/>
                <a:cs typeface="Times New Roman" panose="02020603050405020304" pitchFamily="18" charset="0"/>
              </a:rPr>
              <a:t>at the S</a:t>
            </a:r>
            <a:r>
              <a:rPr lang="en-US" sz="2000" baseline="-25000" dirty="0">
                <a:latin typeface="Times New Roman" panose="02020603050405020304" pitchFamily="18" charset="0"/>
                <a:cs typeface="Times New Roman" panose="02020603050405020304" pitchFamily="18" charset="0"/>
              </a:rPr>
              <a:t>N</a:t>
            </a:r>
            <a:r>
              <a:rPr lang="en-US" sz="2000" dirty="0">
                <a:latin typeface="Times New Roman" panose="02020603050405020304" pitchFamily="18" charset="0"/>
                <a:cs typeface="Times New Roman" panose="02020603050405020304" pitchFamily="18" charset="0"/>
              </a:rPr>
              <a:t>2 (</a:t>
            </a:r>
            <a:r>
              <a:rPr lang="en-US" sz="2000" dirty="0" err="1">
                <a:latin typeface="Times New Roman" panose="02020603050405020304" pitchFamily="18" charset="0"/>
                <a:cs typeface="Times New Roman" panose="02020603050405020304" pitchFamily="18" charset="0"/>
              </a:rPr>
              <a:t>lim</a:t>
            </a:r>
            <a:r>
              <a:rPr lang="en-US" sz="2000" dirty="0">
                <a:latin typeface="Times New Roman" panose="02020603050405020304" pitchFamily="18" charset="0"/>
                <a:cs typeface="Times New Roman" panose="02020603050405020304" pitchFamily="18" charset="0"/>
              </a:rPr>
              <a:t>).</a:t>
            </a:r>
          </a:p>
          <a:p>
            <a:endParaRPr lang="en-US" b="1" i="1" dirty="0"/>
          </a:p>
        </p:txBody>
      </p:sp>
      <p:sp>
        <p:nvSpPr>
          <p:cNvPr id="4" name="Slide Number Placeholder 3"/>
          <p:cNvSpPr>
            <a:spLocks noGrp="1"/>
          </p:cNvSpPr>
          <p:nvPr>
            <p:ph type="sldNum" sz="quarter" idx="12"/>
          </p:nvPr>
        </p:nvSpPr>
        <p:spPr/>
        <p:txBody>
          <a:bodyPr/>
          <a:lstStyle/>
          <a:p>
            <a:fld id="{E97799C9-84D9-46D2-A11E-BCF8A720529D}" type="slidenum">
              <a:rPr lang="en-US" smtClean="0"/>
              <a:t>44</a:t>
            </a:fld>
            <a:endParaRPr lang="en-US" dirty="0"/>
          </a:p>
        </p:txBody>
      </p:sp>
    </p:spTree>
    <p:extLst>
      <p:ext uri="{BB962C8B-B14F-4D97-AF65-F5344CB8AC3E}">
        <p14:creationId xmlns:p14="http://schemas.microsoft.com/office/powerpoint/2010/main" val="23650827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9106" y="2415616"/>
            <a:ext cx="10573788" cy="3868806"/>
          </a:xfrm>
        </p:spPr>
        <p:txBody>
          <a:bodyPr>
            <a:noAutofit/>
          </a:bodyPr>
          <a:lstStyle/>
          <a:p>
            <a:r>
              <a:rPr lang="en-US" sz="1600" dirty="0" err="1">
                <a:latin typeface="Times New Roman" panose="02020603050405020304" pitchFamily="18" charset="0"/>
                <a:cs typeface="Times New Roman" panose="02020603050405020304" pitchFamily="18" charset="0"/>
              </a:rPr>
              <a:t>Nucleophilicity</a:t>
            </a:r>
            <a:r>
              <a:rPr lang="en-US" sz="1600" dirty="0">
                <a:latin typeface="Times New Roman" panose="02020603050405020304" pitchFamily="18" charset="0"/>
                <a:cs typeface="Times New Roman" panose="02020603050405020304" pitchFamily="18" charset="0"/>
              </a:rPr>
              <a:t> usually decreases </a:t>
            </a:r>
            <a:r>
              <a:rPr lang="en-US" sz="1600" dirty="0" smtClean="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H</a:t>
            </a:r>
            <a:r>
              <a:rPr lang="en-US" sz="2000" baseline="-25000" dirty="0" smtClean="0">
                <a:latin typeface="Times New Roman" panose="02020603050405020304" pitchFamily="18" charset="0"/>
                <a:cs typeface="Times New Roman" panose="02020603050405020304" pitchFamily="18" charset="0"/>
              </a:rPr>
              <a:t>2</a:t>
            </a:r>
            <a:r>
              <a:rPr lang="en-US" sz="2000" dirty="0" smtClean="0">
                <a:latin typeface="Times New Roman" panose="02020603050405020304" pitchFamily="18" charset="0"/>
                <a:cs typeface="Times New Roman" panose="02020603050405020304" pitchFamily="18" charset="0"/>
              </a:rPr>
              <a:t>N</a:t>
            </a:r>
            <a:r>
              <a:rPr lang="en-US" sz="2000" baseline="30000" dirty="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&gt; HO</a:t>
            </a:r>
            <a:r>
              <a:rPr lang="en-US" sz="2000" baseline="30000" dirty="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&gt; F</a:t>
            </a:r>
            <a:r>
              <a:rPr lang="en-US" sz="2000" baseline="30000" dirty="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or C</a:t>
            </a:r>
            <a:r>
              <a:rPr lang="en-US" sz="2000" baseline="-25000" dirty="0">
                <a:latin typeface="Times New Roman" panose="02020603050405020304" pitchFamily="18" charset="0"/>
                <a:cs typeface="Times New Roman" panose="02020603050405020304" pitchFamily="18" charset="0"/>
              </a:rPr>
              <a:t>6</a:t>
            </a:r>
            <a:r>
              <a:rPr lang="en-US" sz="2000" dirty="0">
                <a:latin typeface="Times New Roman" panose="02020603050405020304" pitchFamily="18" charset="0"/>
                <a:cs typeface="Times New Roman" panose="02020603050405020304" pitchFamily="18" charset="0"/>
              </a:rPr>
              <a:t>H</a:t>
            </a:r>
            <a:r>
              <a:rPr lang="en-US" sz="2000" baseline="-25000" dirty="0">
                <a:latin typeface="Times New Roman" panose="02020603050405020304" pitchFamily="18" charset="0"/>
                <a:cs typeface="Times New Roman" panose="02020603050405020304" pitchFamily="18" charset="0"/>
              </a:rPr>
              <a:t>5</a:t>
            </a:r>
            <a:r>
              <a:rPr lang="en-US" sz="2000" dirty="0">
                <a:latin typeface="Times New Roman" panose="02020603050405020304" pitchFamily="18" charset="0"/>
                <a:cs typeface="Times New Roman" panose="02020603050405020304" pitchFamily="18" charset="0"/>
              </a:rPr>
              <a:t>S</a:t>
            </a:r>
            <a:r>
              <a:rPr lang="en-US" sz="2000" baseline="30000" dirty="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&gt; Cl</a:t>
            </a:r>
            <a:r>
              <a:rPr lang="en-US" sz="2000" baseline="30000" dirty="0" smtClean="0">
                <a:latin typeface="Times New Roman" panose="02020603050405020304" pitchFamily="18" charset="0"/>
                <a:cs typeface="Times New Roman" panose="02020603050405020304" pitchFamily="18" charset="0"/>
              </a:rPr>
              <a:t>−    </a:t>
            </a:r>
            <a:r>
              <a:rPr lang="en-US" sz="1600" dirty="0" smtClean="0">
                <a:latin typeface="Times New Roman" panose="02020603050405020304" pitchFamily="18" charset="0"/>
                <a:cs typeface="Times New Roman" panose="02020603050405020304" pitchFamily="18" charset="0"/>
              </a:rPr>
              <a:t>(The effect of </a:t>
            </a:r>
            <a:r>
              <a:rPr lang="en-US" sz="1600" i="1" dirty="0" smtClean="0">
                <a:latin typeface="Times New Roman" panose="02020603050405020304" pitchFamily="18" charset="0"/>
                <a:cs typeface="Times New Roman" panose="02020603050405020304" pitchFamily="18" charset="0"/>
              </a:rPr>
              <a:t>electronegativity </a:t>
            </a:r>
            <a:r>
              <a:rPr lang="en-US" sz="1600" i="1" dirty="0">
                <a:latin typeface="Times New Roman" panose="02020603050405020304" pitchFamily="18" charset="0"/>
                <a:cs typeface="Times New Roman" panose="02020603050405020304" pitchFamily="18" charset="0"/>
              </a:rPr>
              <a:t>and </a:t>
            </a:r>
            <a:r>
              <a:rPr lang="en-US" sz="1600" i="1" dirty="0" smtClean="0">
                <a:latin typeface="Times New Roman" panose="02020603050405020304" pitchFamily="18" charset="0"/>
                <a:cs typeface="Times New Roman" panose="02020603050405020304" pitchFamily="18" charset="0"/>
              </a:rPr>
              <a:t>polarizability)</a:t>
            </a:r>
            <a:r>
              <a:rPr lang="en-US" sz="1600" dirty="0" smtClean="0">
                <a:latin typeface="Times New Roman" panose="02020603050405020304" pitchFamily="18" charset="0"/>
                <a:cs typeface="Times New Roman" panose="02020603050405020304" pitchFamily="18" charset="0"/>
              </a:rPr>
              <a:t>. </a:t>
            </a:r>
          </a:p>
          <a:p>
            <a:endParaRPr lang="en-US" sz="1600" dirty="0" smtClean="0">
              <a:latin typeface="Times New Roman" panose="02020603050405020304" pitchFamily="18" charset="0"/>
              <a:cs typeface="Times New Roman" panose="02020603050405020304" pitchFamily="18" charset="0"/>
            </a:endParaRPr>
          </a:p>
          <a:p>
            <a:r>
              <a:rPr lang="en-US" sz="1600" dirty="0" err="1" smtClean="0">
                <a:latin typeface="Times New Roman" panose="02020603050405020304" pitchFamily="18" charset="0"/>
                <a:cs typeface="Times New Roman" panose="02020603050405020304" pitchFamily="18" charset="0"/>
              </a:rPr>
              <a:t>Nucleophilicity</a:t>
            </a:r>
            <a:r>
              <a:rPr lang="en-US" sz="1600" dirty="0" smtClean="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increases </a:t>
            </a:r>
            <a:r>
              <a:rPr lang="en-US" sz="16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I</a:t>
            </a:r>
            <a:r>
              <a:rPr lang="en-US" sz="2000" baseline="30000" dirty="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&gt; Br</a:t>
            </a:r>
            <a:r>
              <a:rPr lang="en-US" sz="2000" baseline="30000" dirty="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&gt; Cl</a:t>
            </a:r>
            <a:r>
              <a:rPr lang="en-US" sz="2000" baseline="30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&gt; F</a:t>
            </a:r>
            <a:r>
              <a:rPr lang="en-US" sz="2000" baseline="30000" dirty="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and </a:t>
            </a:r>
            <a:r>
              <a:rPr lang="en-US" sz="2000" dirty="0">
                <a:latin typeface="Times New Roman" panose="02020603050405020304" pitchFamily="18" charset="0"/>
                <a:cs typeface="Times New Roman" panose="02020603050405020304" pitchFamily="18" charset="0"/>
              </a:rPr>
              <a:t>C</a:t>
            </a:r>
            <a:r>
              <a:rPr lang="en-US" sz="2000" baseline="-25000" dirty="0">
                <a:latin typeface="Times New Roman" panose="02020603050405020304" pitchFamily="18" charset="0"/>
                <a:cs typeface="Times New Roman" panose="02020603050405020304" pitchFamily="18" charset="0"/>
              </a:rPr>
              <a:t>6</a:t>
            </a:r>
            <a:r>
              <a:rPr lang="en-US" sz="2000" dirty="0">
                <a:latin typeface="Times New Roman" panose="02020603050405020304" pitchFamily="18" charset="0"/>
                <a:cs typeface="Times New Roman" panose="02020603050405020304" pitchFamily="18" charset="0"/>
              </a:rPr>
              <a:t>H</a:t>
            </a:r>
            <a:r>
              <a:rPr lang="en-US" sz="2000" baseline="-25000" dirty="0">
                <a:latin typeface="Times New Roman" panose="02020603050405020304" pitchFamily="18" charset="0"/>
                <a:cs typeface="Times New Roman" panose="02020603050405020304" pitchFamily="18" charset="0"/>
              </a:rPr>
              <a:t>5</a:t>
            </a:r>
            <a:r>
              <a:rPr lang="en-US" sz="2000" dirty="0">
                <a:latin typeface="Times New Roman" panose="02020603050405020304" pitchFamily="18" charset="0"/>
                <a:cs typeface="Times New Roman" panose="02020603050405020304" pitchFamily="18" charset="0"/>
              </a:rPr>
              <a:t>Se</a:t>
            </a:r>
            <a:r>
              <a:rPr lang="en-US" sz="2000" baseline="30000" dirty="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&gt; C</a:t>
            </a:r>
            <a:r>
              <a:rPr lang="en-US" sz="2000" baseline="-25000" dirty="0">
                <a:latin typeface="Times New Roman" panose="02020603050405020304" pitchFamily="18" charset="0"/>
                <a:cs typeface="Times New Roman" panose="02020603050405020304" pitchFamily="18" charset="0"/>
              </a:rPr>
              <a:t>6</a:t>
            </a:r>
            <a:r>
              <a:rPr lang="en-US" sz="2000" dirty="0">
                <a:latin typeface="Times New Roman" panose="02020603050405020304" pitchFamily="18" charset="0"/>
                <a:cs typeface="Times New Roman" panose="02020603050405020304" pitchFamily="18" charset="0"/>
              </a:rPr>
              <a:t>H</a:t>
            </a:r>
            <a:r>
              <a:rPr lang="en-US" sz="2000" baseline="-25000" dirty="0">
                <a:latin typeface="Times New Roman" panose="02020603050405020304" pitchFamily="18" charset="0"/>
                <a:cs typeface="Times New Roman" panose="02020603050405020304" pitchFamily="18" charset="0"/>
              </a:rPr>
              <a:t>5</a:t>
            </a:r>
            <a:r>
              <a:rPr lang="en-US" sz="2000" dirty="0">
                <a:latin typeface="Times New Roman" panose="02020603050405020304" pitchFamily="18" charset="0"/>
                <a:cs typeface="Times New Roman" panose="02020603050405020304" pitchFamily="18" charset="0"/>
              </a:rPr>
              <a:t>S</a:t>
            </a:r>
            <a:r>
              <a:rPr lang="en-US" sz="2000" baseline="30000" dirty="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&gt; C</a:t>
            </a:r>
            <a:r>
              <a:rPr lang="en-US" sz="2000" baseline="-25000" dirty="0">
                <a:latin typeface="Times New Roman" panose="02020603050405020304" pitchFamily="18" charset="0"/>
                <a:cs typeface="Times New Roman" panose="02020603050405020304" pitchFamily="18" charset="0"/>
              </a:rPr>
              <a:t>6</a:t>
            </a:r>
            <a:r>
              <a:rPr lang="en-US" sz="2000" dirty="0">
                <a:latin typeface="Times New Roman" panose="02020603050405020304" pitchFamily="18" charset="0"/>
                <a:cs typeface="Times New Roman" panose="02020603050405020304" pitchFamily="18" charset="0"/>
              </a:rPr>
              <a:t>H</a:t>
            </a:r>
            <a:r>
              <a:rPr lang="en-US" sz="2000" baseline="-25000" dirty="0">
                <a:latin typeface="Times New Roman" panose="02020603050405020304" pitchFamily="18" charset="0"/>
                <a:cs typeface="Times New Roman" panose="02020603050405020304" pitchFamily="18" charset="0"/>
              </a:rPr>
              <a:t>5</a:t>
            </a:r>
            <a:r>
              <a:rPr lang="en-US" sz="2000" dirty="0">
                <a:latin typeface="Times New Roman" panose="02020603050405020304" pitchFamily="18" charset="0"/>
                <a:cs typeface="Times New Roman" panose="02020603050405020304" pitchFamily="18" charset="0"/>
              </a:rPr>
              <a:t>O</a:t>
            </a:r>
            <a:r>
              <a:rPr lang="en-US" sz="2000" baseline="30000" dirty="0" smtClean="0">
                <a:latin typeface="Times New Roman" panose="02020603050405020304" pitchFamily="18" charset="0"/>
                <a:cs typeface="Times New Roman" panose="02020603050405020304" pitchFamily="18" charset="0"/>
              </a:rPr>
              <a:t>−</a:t>
            </a:r>
          </a:p>
          <a:p>
            <a:endParaRPr lang="en-US" sz="1600" dirty="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Three factors affect this order:</a:t>
            </a:r>
          </a:p>
          <a:p>
            <a:r>
              <a:rPr lang="en-US" sz="1600" dirty="0" smtClean="0">
                <a:latin typeface="Times New Roman" panose="02020603050405020304" pitchFamily="18" charset="0"/>
                <a:cs typeface="Times New Roman" panose="02020603050405020304" pitchFamily="18" charset="0"/>
              </a:rPr>
              <a:t>1- </a:t>
            </a:r>
            <a:r>
              <a:rPr lang="en-US" sz="1600" dirty="0">
                <a:latin typeface="Times New Roman" panose="02020603050405020304" pitchFamily="18" charset="0"/>
                <a:cs typeface="Times New Roman" panose="02020603050405020304" pitchFamily="18" charset="0"/>
              </a:rPr>
              <a:t>Electronegativity decreases going </a:t>
            </a:r>
            <a:r>
              <a:rPr lang="en-US" sz="1600" dirty="0" smtClean="0">
                <a:latin typeface="Times New Roman" panose="02020603050405020304" pitchFamily="18" charset="0"/>
                <a:cs typeface="Times New Roman" panose="02020603050405020304" pitchFamily="18" charset="0"/>
              </a:rPr>
              <a:t>down the </a:t>
            </a:r>
            <a:r>
              <a:rPr lang="en-US" sz="1600" dirty="0">
                <a:latin typeface="Times New Roman" panose="02020603050405020304" pitchFamily="18" charset="0"/>
                <a:cs typeface="Times New Roman" panose="02020603050405020304" pitchFamily="18" charset="0"/>
              </a:rPr>
              <a:t>periodic table. </a:t>
            </a:r>
            <a:endParaRPr lang="en-US" sz="1600" dirty="0" smtClean="0">
              <a:latin typeface="Times New Roman" panose="02020603050405020304" pitchFamily="18" charset="0"/>
              <a:cs typeface="Times New Roman" panose="02020603050405020304" pitchFamily="18" charset="0"/>
            </a:endParaRPr>
          </a:p>
          <a:p>
            <a:r>
              <a:rPr lang="en-US" sz="1600" dirty="0" smtClean="0">
                <a:latin typeface="Times New Roman" panose="02020603050405020304" pitchFamily="18" charset="0"/>
                <a:cs typeface="Times New Roman" panose="02020603050405020304" pitchFamily="18" charset="0"/>
              </a:rPr>
              <a:t>2- The </a:t>
            </a:r>
            <a:r>
              <a:rPr lang="en-US" sz="1600" dirty="0">
                <a:latin typeface="Times New Roman" panose="02020603050405020304" pitchFamily="18" charset="0"/>
                <a:cs typeface="Times New Roman" panose="02020603050405020304" pitchFamily="18" charset="0"/>
              </a:rPr>
              <a:t>greater </a:t>
            </a:r>
            <a:r>
              <a:rPr lang="en-US" sz="1600" dirty="0" smtClean="0">
                <a:latin typeface="Times New Roman" panose="02020603050405020304" pitchFamily="18" charset="0"/>
                <a:cs typeface="Times New Roman" panose="02020603050405020304" pitchFamily="18" charset="0"/>
              </a:rPr>
              <a:t>polarizability</a:t>
            </a:r>
          </a:p>
          <a:p>
            <a:r>
              <a:rPr lang="en-US" sz="1600" dirty="0" smtClean="0">
                <a:latin typeface="Times New Roman" panose="02020603050405020304" pitchFamily="18" charset="0"/>
                <a:cs typeface="Times New Roman" panose="02020603050405020304" pitchFamily="18" charset="0"/>
              </a:rPr>
              <a:t>3-  Weaker solvation </a:t>
            </a:r>
            <a:r>
              <a:rPr lang="en-US" sz="1600" dirty="0">
                <a:latin typeface="Times New Roman" panose="02020603050405020304" pitchFamily="18" charset="0"/>
                <a:cs typeface="Times New Roman" panose="02020603050405020304" pitchFamily="18" charset="0"/>
              </a:rPr>
              <a:t>of the heavier ions, which have a more diffuse electron distribution</a:t>
            </a:r>
            <a:r>
              <a:rPr lang="en-US" sz="1600" b="1" dirty="0">
                <a:latin typeface="Times New Roman" panose="02020603050405020304" pitchFamily="18" charset="0"/>
                <a:cs typeface="Times New Roman" panose="02020603050405020304" pitchFamily="18" charset="0"/>
              </a:rPr>
              <a:t>. The </a:t>
            </a:r>
            <a:r>
              <a:rPr lang="en-US" sz="1600" b="1" dirty="0" smtClean="0">
                <a:latin typeface="Times New Roman" panose="02020603050405020304" pitchFamily="18" charset="0"/>
                <a:cs typeface="Times New Roman" panose="02020603050405020304" pitchFamily="18" charset="0"/>
              </a:rPr>
              <a:t>bond strength </a:t>
            </a:r>
            <a:r>
              <a:rPr lang="en-US" sz="1600" b="1" dirty="0">
                <a:latin typeface="Times New Roman" panose="02020603050405020304" pitchFamily="18" charset="0"/>
                <a:cs typeface="Times New Roman" panose="02020603050405020304" pitchFamily="18" charset="0"/>
              </a:rPr>
              <a:t>effect is in the opposite direction, </a:t>
            </a:r>
            <a:r>
              <a:rPr lang="en-US" sz="1600" dirty="0">
                <a:latin typeface="Times New Roman" panose="02020603050405020304" pitchFamily="18" charset="0"/>
                <a:cs typeface="Times New Roman" panose="02020603050405020304" pitchFamily="18" charset="0"/>
              </a:rPr>
              <a:t>but is overwhelmed by </a:t>
            </a:r>
            <a:r>
              <a:rPr lang="en-US" sz="1600" dirty="0" smtClean="0">
                <a:latin typeface="Times New Roman" panose="02020603050405020304" pitchFamily="18" charset="0"/>
                <a:cs typeface="Times New Roman" panose="02020603050405020304" pitchFamily="18" charset="0"/>
              </a:rPr>
              <a:t>electronegativity and </a:t>
            </a:r>
            <a:r>
              <a:rPr lang="en-US" sz="1600" dirty="0">
                <a:latin typeface="Times New Roman" panose="02020603050405020304" pitchFamily="18" charset="0"/>
                <a:cs typeface="Times New Roman" panose="02020603050405020304" pitchFamily="18" charset="0"/>
              </a:rPr>
              <a:t>polarizability.</a:t>
            </a:r>
          </a:p>
        </p:txBody>
      </p:sp>
      <p:sp>
        <p:nvSpPr>
          <p:cNvPr id="4" name="Slide Number Placeholder 3"/>
          <p:cNvSpPr>
            <a:spLocks noGrp="1"/>
          </p:cNvSpPr>
          <p:nvPr>
            <p:ph type="sldNum" sz="quarter" idx="12"/>
          </p:nvPr>
        </p:nvSpPr>
        <p:spPr/>
        <p:txBody>
          <a:bodyPr/>
          <a:lstStyle/>
          <a:p>
            <a:fld id="{E97799C9-84D9-46D2-A11E-BCF8A720529D}" type="slidenum">
              <a:rPr lang="en-US" smtClean="0"/>
              <a:t>45</a:t>
            </a:fld>
            <a:endParaRPr lang="en-US" dirty="0"/>
          </a:p>
        </p:txBody>
      </p:sp>
    </p:spTree>
    <p:extLst>
      <p:ext uri="{BB962C8B-B14F-4D97-AF65-F5344CB8AC3E}">
        <p14:creationId xmlns:p14="http://schemas.microsoft.com/office/powerpoint/2010/main" val="30280615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00793" y="2423928"/>
            <a:ext cx="10590414" cy="3694239"/>
          </a:xfrm>
        </p:spPr>
        <p:txBody>
          <a:bodyPr>
            <a:normAutofit fontScale="92500" lnSpcReduction="10000"/>
          </a:bodyPr>
          <a:lstStyle/>
          <a:p>
            <a:pPr algn="just"/>
            <a:r>
              <a:rPr lang="en-US" dirty="0">
                <a:solidFill>
                  <a:schemeClr val="tx1"/>
                </a:solidFill>
                <a:latin typeface="Times New Roman" panose="02020603050405020304" pitchFamily="18" charset="0"/>
                <a:cs typeface="Times New Roman" panose="02020603050405020304" pitchFamily="18" charset="0"/>
              </a:rPr>
              <a:t>The reaction of </a:t>
            </a:r>
            <a:r>
              <a:rPr lang="en-US" dirty="0" err="1">
                <a:solidFill>
                  <a:schemeClr val="tx1"/>
                </a:solidFill>
                <a:latin typeface="Times New Roman" panose="02020603050405020304" pitchFamily="18" charset="0"/>
                <a:cs typeface="Times New Roman" panose="02020603050405020304" pitchFamily="18" charset="0"/>
              </a:rPr>
              <a:t>azide</a:t>
            </a:r>
            <a:r>
              <a:rPr lang="en-US" dirty="0">
                <a:solidFill>
                  <a:schemeClr val="tx1"/>
                </a:solidFill>
                <a:latin typeface="Times New Roman" panose="02020603050405020304" pitchFamily="18" charset="0"/>
                <a:cs typeface="Times New Roman" panose="02020603050405020304" pitchFamily="18" charset="0"/>
              </a:rPr>
              <a:t> ion with substituted 1-phenylethyl chlorides is </a:t>
            </a:r>
            <a:r>
              <a:rPr lang="en-US" b="1" dirty="0">
                <a:solidFill>
                  <a:schemeClr val="tx1"/>
                </a:solidFill>
                <a:latin typeface="Times New Roman" panose="02020603050405020304" pitchFamily="18" charset="0"/>
                <a:cs typeface="Times New Roman" panose="02020603050405020304" pitchFamily="18" charset="0"/>
              </a:rPr>
              <a:t>an </a:t>
            </a:r>
            <a:r>
              <a:rPr lang="en-US" b="1" dirty="0" smtClean="0">
                <a:solidFill>
                  <a:schemeClr val="tx1"/>
                </a:solidFill>
                <a:latin typeface="Times New Roman" panose="02020603050405020304" pitchFamily="18" charset="0"/>
                <a:cs typeface="Times New Roman" panose="02020603050405020304" pitchFamily="18" charset="0"/>
              </a:rPr>
              <a:t>example of </a:t>
            </a:r>
            <a:r>
              <a:rPr lang="en-US" b="1" dirty="0">
                <a:solidFill>
                  <a:schemeClr val="tx1"/>
                </a:solidFill>
                <a:latin typeface="Times New Roman" panose="02020603050405020304" pitchFamily="18" charset="0"/>
                <a:cs typeface="Times New Roman" panose="02020603050405020304" pitchFamily="18" charset="0"/>
              </a:rPr>
              <a:t>a coupled displacement. </a:t>
            </a:r>
            <a:r>
              <a:rPr lang="en-US" dirty="0">
                <a:solidFill>
                  <a:schemeClr val="tx1"/>
                </a:solidFill>
                <a:latin typeface="Times New Roman" panose="02020603050405020304" pitchFamily="18" charset="0"/>
                <a:cs typeface="Times New Roman" panose="02020603050405020304" pitchFamily="18" charset="0"/>
              </a:rPr>
              <a:t>Although it exhibits second-order kinetics, the reaction </a:t>
            </a:r>
            <a:r>
              <a:rPr lang="en-US" dirty="0" smtClean="0">
                <a:solidFill>
                  <a:schemeClr val="tx1"/>
                </a:solidFill>
                <a:latin typeface="Times New Roman" panose="02020603050405020304" pitchFamily="18" charset="0"/>
                <a:cs typeface="Times New Roman" panose="02020603050405020304" pitchFamily="18" charset="0"/>
              </a:rPr>
              <a:t>has a </a:t>
            </a:r>
            <a:r>
              <a:rPr lang="en-US" dirty="0">
                <a:solidFill>
                  <a:schemeClr val="tx1"/>
                </a:solidFill>
                <a:latin typeface="Times New Roman" panose="02020603050405020304" pitchFamily="18" charset="0"/>
                <a:cs typeface="Times New Roman" panose="02020603050405020304" pitchFamily="18" charset="0"/>
              </a:rPr>
              <a:t>substantially positive  value, indicative of an electron deficiency at the </a:t>
            </a:r>
            <a:r>
              <a:rPr lang="en-US" dirty="0" smtClean="0">
                <a:solidFill>
                  <a:schemeClr val="tx1"/>
                </a:solidFill>
                <a:latin typeface="Times New Roman" panose="02020603050405020304" pitchFamily="18" charset="0"/>
                <a:cs typeface="Times New Roman" panose="02020603050405020304" pitchFamily="18" charset="0"/>
              </a:rPr>
              <a:t>TS. </a:t>
            </a:r>
          </a:p>
          <a:p>
            <a:pPr algn="just"/>
            <a:endParaRPr lang="en-US" dirty="0" smtClean="0">
              <a:solidFill>
                <a:schemeClr val="tx1"/>
              </a:solidFill>
              <a:latin typeface="Times New Roman" panose="02020603050405020304" pitchFamily="18" charset="0"/>
              <a:cs typeface="Times New Roman" panose="02020603050405020304" pitchFamily="18" charset="0"/>
            </a:endParaRPr>
          </a:p>
          <a:p>
            <a:pPr algn="just"/>
            <a:r>
              <a:rPr lang="en-US" dirty="0" smtClean="0">
                <a:solidFill>
                  <a:schemeClr val="tx1"/>
                </a:solidFill>
                <a:latin typeface="Times New Roman" panose="02020603050405020304" pitchFamily="18" charset="0"/>
                <a:cs typeface="Times New Roman" panose="02020603050405020304" pitchFamily="18" charset="0"/>
              </a:rPr>
              <a:t>The physical description of this type of activated complex is called the </a:t>
            </a:r>
            <a:r>
              <a:rPr lang="en-US" b="1" dirty="0" smtClean="0">
                <a:solidFill>
                  <a:schemeClr val="tx1"/>
                </a:solidFill>
                <a:latin typeface="Times New Roman" panose="02020603050405020304" pitchFamily="18" charset="0"/>
                <a:cs typeface="Times New Roman" panose="02020603050405020304" pitchFamily="18" charset="0"/>
              </a:rPr>
              <a:t>“exploded” S</a:t>
            </a:r>
            <a:r>
              <a:rPr lang="en-US" b="1" baseline="-25000" dirty="0" smtClean="0">
                <a:solidFill>
                  <a:schemeClr val="tx1"/>
                </a:solidFill>
                <a:latin typeface="Times New Roman" panose="02020603050405020304" pitchFamily="18" charset="0"/>
                <a:cs typeface="Times New Roman" panose="02020603050405020304" pitchFamily="18" charset="0"/>
              </a:rPr>
              <a:t>N</a:t>
            </a:r>
            <a:r>
              <a:rPr lang="en-US" b="1" dirty="0" smtClean="0">
                <a:solidFill>
                  <a:schemeClr val="tx1"/>
                </a:solidFill>
                <a:latin typeface="Times New Roman" panose="02020603050405020304" pitchFamily="18" charset="0"/>
                <a:cs typeface="Times New Roman" panose="02020603050405020304" pitchFamily="18" charset="0"/>
              </a:rPr>
              <a:t>2 TS.</a:t>
            </a:r>
            <a:r>
              <a:rPr lang="en-US" dirty="0" smtClean="0">
                <a:solidFill>
                  <a:schemeClr val="tx1"/>
                </a:solidFill>
                <a:latin typeface="Times New Roman" panose="02020603050405020304" pitchFamily="18" charset="0"/>
                <a:cs typeface="Times New Roman" panose="02020603050405020304" pitchFamily="18" charset="0"/>
              </a:rPr>
              <a:t> </a:t>
            </a:r>
            <a:r>
              <a:rPr lang="en-US" dirty="0">
                <a:solidFill>
                  <a:schemeClr val="tx1"/>
                </a:solidFill>
                <a:latin typeface="Times New Roman" panose="02020603050405020304" pitchFamily="18" charset="0"/>
                <a:cs typeface="Times New Roman" panose="02020603050405020304" pitchFamily="18" charset="0"/>
              </a:rPr>
              <a:t>For many </a:t>
            </a:r>
            <a:r>
              <a:rPr lang="en-US" b="1" dirty="0">
                <a:solidFill>
                  <a:schemeClr val="tx1"/>
                </a:solidFill>
                <a:latin typeface="Times New Roman" panose="02020603050405020304" pitchFamily="18" charset="0"/>
                <a:cs typeface="Times New Roman" panose="02020603050405020304" pitchFamily="18" charset="0"/>
              </a:rPr>
              <a:t>secondary sulfonates</a:t>
            </a:r>
            <a:r>
              <a:rPr lang="en-US" dirty="0">
                <a:solidFill>
                  <a:schemeClr val="tx1"/>
                </a:solidFill>
                <a:latin typeface="Times New Roman" panose="02020603050405020304" pitchFamily="18" charset="0"/>
                <a:cs typeface="Times New Roman" panose="02020603050405020304" pitchFamily="18" charset="0"/>
              </a:rPr>
              <a:t>, nucleophilic substitution seems to be best </a:t>
            </a:r>
            <a:r>
              <a:rPr lang="en-US" dirty="0" smtClean="0">
                <a:solidFill>
                  <a:schemeClr val="tx1"/>
                </a:solidFill>
                <a:latin typeface="Times New Roman" panose="02020603050405020304" pitchFamily="18" charset="0"/>
                <a:cs typeface="Times New Roman" panose="02020603050405020304" pitchFamily="18" charset="0"/>
              </a:rPr>
              <a:t>explained by </a:t>
            </a:r>
            <a:r>
              <a:rPr lang="en-US" dirty="0">
                <a:solidFill>
                  <a:schemeClr val="tx1"/>
                </a:solidFill>
                <a:latin typeface="Times New Roman" panose="02020603050405020304" pitchFamily="18" charset="0"/>
                <a:cs typeface="Times New Roman" panose="02020603050405020304" pitchFamily="18" charset="0"/>
              </a:rPr>
              <a:t>a coupled mechanism, with a high degree of carbocation character at the TS. </a:t>
            </a:r>
            <a:endParaRPr lang="en-US" dirty="0" smtClean="0">
              <a:solidFill>
                <a:schemeClr val="tx1"/>
              </a:solidFill>
              <a:latin typeface="Times New Roman" panose="02020603050405020304" pitchFamily="18" charset="0"/>
              <a:cs typeface="Times New Roman" panose="02020603050405020304" pitchFamily="18" charset="0"/>
            </a:endParaRPr>
          </a:p>
          <a:p>
            <a:pPr algn="just"/>
            <a:endParaRPr lang="en-US" dirty="0" smtClean="0">
              <a:solidFill>
                <a:schemeClr val="tx1"/>
              </a:solidFill>
              <a:latin typeface="Times New Roman" panose="02020603050405020304" pitchFamily="18" charset="0"/>
              <a:cs typeface="Times New Roman" panose="02020603050405020304" pitchFamily="18" charset="0"/>
            </a:endParaRPr>
          </a:p>
          <a:p>
            <a:pPr algn="just"/>
            <a:r>
              <a:rPr lang="en-US" dirty="0" smtClean="0">
                <a:solidFill>
                  <a:schemeClr val="tx1"/>
                </a:solidFill>
                <a:latin typeface="Times New Roman" panose="02020603050405020304" pitchFamily="18" charset="0"/>
                <a:cs typeface="Times New Roman" panose="02020603050405020304" pitchFamily="18" charset="0"/>
              </a:rPr>
              <a:t>The bonds </a:t>
            </a:r>
            <a:r>
              <a:rPr lang="en-US" dirty="0">
                <a:solidFill>
                  <a:schemeClr val="tx1"/>
                </a:solidFill>
                <a:latin typeface="Times New Roman" panose="02020603050405020304" pitchFamily="18" charset="0"/>
                <a:cs typeface="Times New Roman" panose="02020603050405020304" pitchFamily="18" charset="0"/>
              </a:rPr>
              <a:t>to both the nucleophile and the leaving group are relatively weak, and the </a:t>
            </a:r>
            <a:r>
              <a:rPr lang="en-US" dirty="0" smtClean="0">
                <a:solidFill>
                  <a:schemeClr val="tx1"/>
                </a:solidFill>
                <a:latin typeface="Times New Roman" panose="02020603050405020304" pitchFamily="18" charset="0"/>
                <a:cs typeface="Times New Roman" panose="02020603050405020304" pitchFamily="18" charset="0"/>
              </a:rPr>
              <a:t>carbon has </a:t>
            </a:r>
            <a:r>
              <a:rPr lang="en-US" dirty="0">
                <a:solidFill>
                  <a:schemeClr val="tx1"/>
                </a:solidFill>
                <a:latin typeface="Times New Roman" panose="02020603050405020304" pitchFamily="18" charset="0"/>
                <a:cs typeface="Times New Roman" panose="02020603050405020304" pitchFamily="18" charset="0"/>
              </a:rPr>
              <a:t>a substantial positive charge. </a:t>
            </a:r>
          </a:p>
        </p:txBody>
      </p:sp>
      <p:pic>
        <p:nvPicPr>
          <p:cNvPr id="4" name="Picture 3"/>
          <p:cNvPicPr>
            <a:picLocks noChangeAspect="1"/>
          </p:cNvPicPr>
          <p:nvPr/>
        </p:nvPicPr>
        <p:blipFill>
          <a:blip r:embed="rId2"/>
          <a:stretch>
            <a:fillRect/>
          </a:stretch>
        </p:blipFill>
        <p:spPr>
          <a:xfrm>
            <a:off x="2086495" y="729058"/>
            <a:ext cx="7913716" cy="1625906"/>
          </a:xfrm>
          <a:prstGeom prst="rect">
            <a:avLst/>
          </a:prstGeom>
        </p:spPr>
      </p:pic>
      <p:sp>
        <p:nvSpPr>
          <p:cNvPr id="5" name="Slide Number Placeholder 4"/>
          <p:cNvSpPr>
            <a:spLocks noGrp="1"/>
          </p:cNvSpPr>
          <p:nvPr>
            <p:ph type="sldNum" sz="quarter" idx="12"/>
          </p:nvPr>
        </p:nvSpPr>
        <p:spPr/>
        <p:txBody>
          <a:bodyPr/>
          <a:lstStyle/>
          <a:p>
            <a:fld id="{E97799C9-84D9-46D2-A11E-BCF8A720529D}" type="slidenum">
              <a:rPr lang="en-US" smtClean="0"/>
              <a:t>46</a:t>
            </a:fld>
            <a:endParaRPr lang="en-US" dirty="0"/>
          </a:p>
        </p:txBody>
      </p:sp>
    </p:spTree>
    <p:extLst>
      <p:ext uri="{BB962C8B-B14F-4D97-AF65-F5344CB8AC3E}">
        <p14:creationId xmlns:p14="http://schemas.microsoft.com/office/powerpoint/2010/main" val="34081646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7601" y="715619"/>
            <a:ext cx="10557163" cy="5645426"/>
          </a:xfrm>
        </p:spPr>
        <p:txBody>
          <a:bodyPr>
            <a:normAutofit lnSpcReduction="10000"/>
          </a:bodyPr>
          <a:lstStyle/>
          <a:p>
            <a:pPr marL="0" indent="0" algn="just">
              <a:buNone/>
            </a:pPr>
            <a:r>
              <a:rPr lang="en-US" dirty="0">
                <a:latin typeface="Times New Roman" panose="02020603050405020304" pitchFamily="18" charset="0"/>
                <a:cs typeface="Times New Roman" panose="02020603050405020304" pitchFamily="18" charset="0"/>
              </a:rPr>
              <a:t>Basicity is a measure of the ability of a substance to attract protons and refers </a:t>
            </a:r>
            <a:r>
              <a:rPr lang="en-US" dirty="0" smtClean="0">
                <a:latin typeface="Times New Roman" panose="02020603050405020304" pitchFamily="18" charset="0"/>
                <a:cs typeface="Times New Roman" panose="02020603050405020304" pitchFamily="18" charset="0"/>
              </a:rPr>
              <a:t>to an </a:t>
            </a:r>
            <a:r>
              <a:rPr lang="en-US" i="1" dirty="0">
                <a:latin typeface="Times New Roman" panose="02020603050405020304" pitchFamily="18" charset="0"/>
                <a:cs typeface="Times New Roman" panose="02020603050405020304" pitchFamily="18" charset="0"/>
              </a:rPr>
              <a:t>equilibrium </a:t>
            </a:r>
            <a:r>
              <a:rPr lang="en-US" dirty="0">
                <a:latin typeface="Times New Roman" panose="02020603050405020304" pitchFamily="18" charset="0"/>
                <a:cs typeface="Times New Roman" panose="02020603050405020304" pitchFamily="18" charset="0"/>
              </a:rPr>
              <a:t>with respect to a proton transfer from solvent</a:t>
            </a:r>
            <a:r>
              <a:rPr lang="en-US" dirty="0" smtClean="0">
                <a:latin typeface="Times New Roman" panose="02020603050405020304" pitchFamily="18" charset="0"/>
                <a:cs typeface="Times New Roman" panose="02020603050405020304" pitchFamily="18" charset="0"/>
              </a:rPr>
              <a:t>:</a:t>
            </a:r>
          </a:p>
          <a:p>
            <a:pPr marL="0" indent="0" algn="just">
              <a:buNone/>
            </a:pPr>
            <a:endParaRPr lang="en-US" dirty="0">
              <a:latin typeface="Times New Roman" panose="02020603050405020304" pitchFamily="18" charset="0"/>
              <a:cs typeface="Times New Roman" panose="02020603050405020304" pitchFamily="18" charset="0"/>
            </a:endParaRPr>
          </a:p>
          <a:p>
            <a:pPr marL="0" indent="0" algn="just">
              <a:buNone/>
            </a:pPr>
            <a:endParaRPr lang="en-US" dirty="0" smtClean="0">
              <a:latin typeface="Times New Roman" panose="02020603050405020304" pitchFamily="18" charset="0"/>
              <a:cs typeface="Times New Roman" panose="02020603050405020304" pitchFamily="18" charset="0"/>
            </a:endParaRPr>
          </a:p>
          <a:p>
            <a:pPr marL="0" indent="0" algn="just">
              <a:buNone/>
            </a:pPr>
            <a:r>
              <a:rPr lang="en-US" dirty="0" smtClean="0">
                <a:latin typeface="Times New Roman" panose="02020603050405020304" pitchFamily="18" charset="0"/>
                <a:cs typeface="Times New Roman" panose="02020603050405020304" pitchFamily="18" charset="0"/>
              </a:rPr>
              <a:t>These </a:t>
            </a:r>
            <a:r>
              <a:rPr lang="en-US" dirty="0">
                <a:latin typeface="Times New Roman" panose="02020603050405020304" pitchFamily="18" charset="0"/>
                <a:cs typeface="Times New Roman" panose="02020603050405020304" pitchFamily="18" charset="0"/>
              </a:rPr>
              <a:t>equilibrium constants provide a measure of </a:t>
            </a:r>
            <a:r>
              <a:rPr lang="en-US" i="1" dirty="0">
                <a:latin typeface="Times New Roman" panose="02020603050405020304" pitchFamily="18" charset="0"/>
                <a:cs typeface="Times New Roman" panose="02020603050405020304" pitchFamily="18" charset="0"/>
              </a:rPr>
              <a:t>thermodynamic basicity</a:t>
            </a:r>
            <a:r>
              <a:rPr lang="en-US" dirty="0">
                <a:latin typeface="Times New Roman" panose="02020603050405020304" pitchFamily="18" charset="0"/>
                <a:cs typeface="Times New Roman" panose="02020603050405020304" pitchFamily="18" charset="0"/>
              </a:rPr>
              <a:t>, but we </a:t>
            </a:r>
            <a:r>
              <a:rPr lang="en-US" dirty="0" smtClean="0">
                <a:latin typeface="Times New Roman" panose="02020603050405020304" pitchFamily="18" charset="0"/>
                <a:cs typeface="Times New Roman" panose="02020603050405020304" pitchFamily="18" charset="0"/>
              </a:rPr>
              <a:t>also need </a:t>
            </a:r>
            <a:r>
              <a:rPr lang="en-US" dirty="0">
                <a:latin typeface="Times New Roman" panose="02020603050405020304" pitchFamily="18" charset="0"/>
                <a:cs typeface="Times New Roman" panose="02020603050405020304" pitchFamily="18" charset="0"/>
              </a:rPr>
              <a:t>to have some concept of </a:t>
            </a:r>
            <a:r>
              <a:rPr lang="en-US" i="1" dirty="0">
                <a:latin typeface="Times New Roman" panose="02020603050405020304" pitchFamily="18" charset="0"/>
                <a:cs typeface="Times New Roman" panose="02020603050405020304" pitchFamily="18" charset="0"/>
              </a:rPr>
              <a:t>kinetic basicity</a:t>
            </a:r>
            <a:r>
              <a:rPr lang="en-US" dirty="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pPr marL="0" indent="0" algn="just">
              <a:buNone/>
            </a:pPr>
            <a:endParaRPr lang="en-US" dirty="0" smtClean="0">
              <a:latin typeface="Times New Roman" panose="02020603050405020304" pitchFamily="18" charset="0"/>
              <a:cs typeface="Times New Roman" panose="02020603050405020304" pitchFamily="18" charset="0"/>
            </a:endParaRPr>
          </a:p>
          <a:p>
            <a:pPr marL="0" indent="0" algn="just">
              <a:buNone/>
            </a:pP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most </a:t>
            </a:r>
            <a:r>
              <a:rPr lang="en-US" i="1" dirty="0">
                <a:latin typeface="Times New Roman" panose="02020603050405020304" pitchFamily="18" charset="0"/>
                <a:cs typeface="Times New Roman" panose="02020603050405020304" pitchFamily="18" charset="0"/>
              </a:rPr>
              <a:t>useful qualitative approach </a:t>
            </a:r>
            <a:r>
              <a:rPr lang="en-US" dirty="0">
                <a:latin typeface="Times New Roman" panose="02020603050405020304" pitchFamily="18" charset="0"/>
                <a:cs typeface="Times New Roman" panose="02020603050405020304" pitchFamily="18" charset="0"/>
              </a:rPr>
              <a:t>for making predictions is the </a:t>
            </a:r>
            <a:r>
              <a:rPr lang="en-US" dirty="0" smtClean="0">
                <a:latin typeface="Times New Roman" panose="02020603050405020304" pitchFamily="18" charset="0"/>
                <a:cs typeface="Times New Roman" panose="02020603050405020304" pitchFamily="18" charset="0"/>
              </a:rPr>
              <a:t>hard-soft-acid-base (</a:t>
            </a:r>
            <a:r>
              <a:rPr lang="en-US" dirty="0">
                <a:latin typeface="Times New Roman" panose="02020603050405020304" pitchFamily="18" charset="0"/>
                <a:cs typeface="Times New Roman" panose="02020603050405020304" pitchFamily="18" charset="0"/>
              </a:rPr>
              <a:t>HSAB) </a:t>
            </a:r>
            <a:r>
              <a:rPr lang="en-US" dirty="0" smtClean="0">
                <a:latin typeface="Times New Roman" panose="02020603050405020304" pitchFamily="18" charset="0"/>
                <a:cs typeface="Times New Roman" panose="02020603050405020304" pitchFamily="18" charset="0"/>
              </a:rPr>
              <a:t>which </a:t>
            </a:r>
            <a:r>
              <a:rPr lang="en-US" dirty="0">
                <a:latin typeface="Times New Roman" panose="02020603050405020304" pitchFamily="18" charset="0"/>
                <a:cs typeface="Times New Roman" panose="02020603050405020304" pitchFamily="18" charset="0"/>
              </a:rPr>
              <a:t>proposes that reactions occur most </a:t>
            </a:r>
            <a:r>
              <a:rPr lang="en-US" dirty="0" smtClean="0">
                <a:latin typeface="Times New Roman" panose="02020603050405020304" pitchFamily="18" charset="0"/>
                <a:cs typeface="Times New Roman" panose="02020603050405020304" pitchFamily="18" charset="0"/>
              </a:rPr>
              <a:t>readily between </a:t>
            </a:r>
            <a:r>
              <a:rPr lang="en-US" dirty="0">
                <a:latin typeface="Times New Roman" panose="02020603050405020304" pitchFamily="18" charset="0"/>
                <a:cs typeface="Times New Roman" panose="02020603050405020304" pitchFamily="18" charset="0"/>
              </a:rPr>
              <a:t>species that are matched in hardness and softness</a:t>
            </a:r>
            <a:r>
              <a:rPr lang="en-US" dirty="0" smtClean="0">
                <a:latin typeface="Times New Roman" panose="02020603050405020304" pitchFamily="18" charset="0"/>
                <a:cs typeface="Times New Roman" panose="02020603050405020304" pitchFamily="18" charset="0"/>
              </a:rPr>
              <a:t>.</a:t>
            </a:r>
          </a:p>
          <a:p>
            <a:pPr marL="0" indent="0" algn="just">
              <a:buNone/>
            </a:pPr>
            <a:r>
              <a:rPr lang="en-US" dirty="0" smtClean="0">
                <a:latin typeface="Times New Roman" panose="02020603050405020304" pitchFamily="18" charset="0"/>
                <a:cs typeface="Times New Roman" panose="02020603050405020304" pitchFamily="18" charset="0"/>
              </a:rPr>
              <a:t> </a:t>
            </a:r>
          </a:p>
          <a:p>
            <a:pPr marL="0" indent="0" algn="just">
              <a:buNone/>
            </a:pPr>
            <a:r>
              <a:rPr lang="en-US" dirty="0" smtClean="0">
                <a:latin typeface="Times New Roman" panose="02020603050405020304" pitchFamily="18" charset="0"/>
                <a:cs typeface="Times New Roman" panose="02020603050405020304" pitchFamily="18" charset="0"/>
              </a:rPr>
              <a:t>Hard </a:t>
            </a:r>
            <a:r>
              <a:rPr lang="en-US" dirty="0">
                <a:latin typeface="Times New Roman" panose="02020603050405020304" pitchFamily="18" charset="0"/>
                <a:cs typeface="Times New Roman" panose="02020603050405020304" pitchFamily="18" charset="0"/>
              </a:rPr>
              <a:t>nucleophiles </a:t>
            </a:r>
            <a:r>
              <a:rPr lang="en-US" dirty="0" smtClean="0">
                <a:latin typeface="Times New Roman" panose="02020603050405020304" pitchFamily="18" charset="0"/>
                <a:cs typeface="Times New Roman" panose="02020603050405020304" pitchFamily="18" charset="0"/>
              </a:rPr>
              <a:t>prefer hard </a:t>
            </a:r>
            <a:r>
              <a:rPr lang="en-US" dirty="0">
                <a:latin typeface="Times New Roman" panose="02020603050405020304" pitchFamily="18" charset="0"/>
                <a:cs typeface="Times New Roman" panose="02020603050405020304" pitchFamily="18" charset="0"/>
              </a:rPr>
              <a:t>electrophiles, whereas soft nucleophiles prefer soft electrophiles</a:t>
            </a:r>
            <a:r>
              <a:rPr lang="en-US" dirty="0"/>
              <a:t>.</a:t>
            </a:r>
          </a:p>
        </p:txBody>
      </p:sp>
      <p:pic>
        <p:nvPicPr>
          <p:cNvPr id="4" name="Picture 3"/>
          <p:cNvPicPr>
            <a:picLocks noChangeAspect="1"/>
          </p:cNvPicPr>
          <p:nvPr/>
        </p:nvPicPr>
        <p:blipFill>
          <a:blip r:embed="rId2"/>
          <a:stretch>
            <a:fillRect/>
          </a:stretch>
        </p:blipFill>
        <p:spPr>
          <a:xfrm>
            <a:off x="4988370" y="1553983"/>
            <a:ext cx="2667471" cy="698268"/>
          </a:xfrm>
          <a:prstGeom prst="rect">
            <a:avLst/>
          </a:prstGeom>
        </p:spPr>
      </p:pic>
      <p:sp>
        <p:nvSpPr>
          <p:cNvPr id="5" name="Slide Number Placeholder 4"/>
          <p:cNvSpPr>
            <a:spLocks noGrp="1"/>
          </p:cNvSpPr>
          <p:nvPr>
            <p:ph type="sldNum" sz="quarter" idx="12"/>
          </p:nvPr>
        </p:nvSpPr>
        <p:spPr/>
        <p:txBody>
          <a:bodyPr/>
          <a:lstStyle/>
          <a:p>
            <a:fld id="{E97799C9-84D9-46D2-A11E-BCF8A720529D}" type="slidenum">
              <a:rPr lang="en-US" smtClean="0"/>
              <a:t>47</a:t>
            </a:fld>
            <a:endParaRPr lang="en-US" dirty="0"/>
          </a:p>
        </p:txBody>
      </p:sp>
    </p:spTree>
    <p:extLst>
      <p:ext uri="{BB962C8B-B14F-4D97-AF65-F5344CB8AC3E}">
        <p14:creationId xmlns:p14="http://schemas.microsoft.com/office/powerpoint/2010/main" val="15848663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7418" y="1073427"/>
            <a:ext cx="10557163" cy="5019802"/>
          </a:xfrm>
        </p:spPr>
        <p:txBody>
          <a:bodyPr>
            <a:normAutofit/>
          </a:bodyPr>
          <a:lstStyle/>
          <a:p>
            <a:pPr algn="just"/>
            <a:r>
              <a:rPr lang="en-US" sz="2000" dirty="0">
                <a:latin typeface="Times New Roman" panose="02020603050405020304" pitchFamily="18" charset="0"/>
                <a:cs typeface="Times New Roman" panose="02020603050405020304" pitchFamily="18" charset="0"/>
              </a:rPr>
              <a:t>Figure 4.7 summarizes these ideas using a two-dimensional energy </a:t>
            </a:r>
            <a:r>
              <a:rPr lang="en-US" sz="2000" dirty="0" smtClean="0">
                <a:latin typeface="Times New Roman" panose="02020603050405020304" pitchFamily="18" charset="0"/>
                <a:cs typeface="Times New Roman" panose="02020603050405020304" pitchFamily="18" charset="0"/>
              </a:rPr>
              <a:t>diagram. The S</a:t>
            </a:r>
            <a:r>
              <a:rPr lang="en-US" sz="2000" baseline="-25000" dirty="0" smtClean="0">
                <a:latin typeface="Times New Roman" panose="02020603050405020304" pitchFamily="18" charset="0"/>
                <a:cs typeface="Times New Roman" panose="02020603050405020304" pitchFamily="18" charset="0"/>
              </a:rPr>
              <a:t>N</a:t>
            </a:r>
            <a:r>
              <a:rPr lang="en-US" sz="2000" dirty="0" smtClean="0">
                <a:latin typeface="Times New Roman" panose="02020603050405020304" pitchFamily="18" charset="0"/>
                <a:cs typeface="Times New Roman" panose="02020603050405020304" pitchFamily="18" charset="0"/>
              </a:rPr>
              <a:t>2(</a:t>
            </a:r>
            <a:r>
              <a:rPr lang="en-US" sz="2000" dirty="0" err="1" smtClean="0">
                <a:latin typeface="Times New Roman" panose="02020603050405020304" pitchFamily="18" charset="0"/>
                <a:cs typeface="Times New Roman" panose="02020603050405020304" pitchFamily="18" charset="0"/>
              </a:rPr>
              <a:t>lim</a:t>
            </a:r>
            <a:r>
              <a:rPr lang="en-US" sz="2000" dirty="0">
                <a:latin typeface="Times New Roman" panose="02020603050405020304" pitchFamily="18" charset="0"/>
                <a:cs typeface="Times New Roman" panose="02020603050405020304" pitchFamily="18" charset="0"/>
              </a:rPr>
              <a:t>) mechanism corresponds to the concerted pathway through the </a:t>
            </a:r>
            <a:r>
              <a:rPr lang="en-US" sz="2000" dirty="0" smtClean="0">
                <a:latin typeface="Times New Roman" panose="02020603050405020304" pitchFamily="18" charset="0"/>
                <a:cs typeface="Times New Roman" panose="02020603050405020304" pitchFamily="18" charset="0"/>
              </a:rPr>
              <a:t>middle of </a:t>
            </a:r>
            <a:r>
              <a:rPr lang="en-US" sz="2000" dirty="0">
                <a:latin typeface="Times New Roman" panose="02020603050405020304" pitchFamily="18" charset="0"/>
                <a:cs typeface="Times New Roman" panose="02020603050405020304" pitchFamily="18" charset="0"/>
              </a:rPr>
              <a:t>the diagram. It is favored by high-energy carbocation intermediates that </a:t>
            </a:r>
            <a:r>
              <a:rPr lang="en-US" sz="2000" dirty="0" smtClean="0">
                <a:latin typeface="Times New Roman" panose="02020603050405020304" pitchFamily="18" charset="0"/>
                <a:cs typeface="Times New Roman" panose="02020603050405020304" pitchFamily="18" charset="0"/>
              </a:rPr>
              <a:t>require nucleophilic </a:t>
            </a:r>
            <a:r>
              <a:rPr lang="en-US" sz="2000" dirty="0">
                <a:latin typeface="Times New Roman" panose="02020603050405020304" pitchFamily="18" charset="0"/>
                <a:cs typeface="Times New Roman" panose="02020603050405020304" pitchFamily="18" charset="0"/>
              </a:rPr>
              <a:t>participation. </a:t>
            </a:r>
            <a:endParaRPr lang="en-US" sz="2000" dirty="0" smtClean="0">
              <a:latin typeface="Times New Roman" panose="02020603050405020304" pitchFamily="18" charset="0"/>
              <a:cs typeface="Times New Roman" panose="02020603050405020304" pitchFamily="18" charset="0"/>
            </a:endParaRPr>
          </a:p>
          <a:p>
            <a:pPr algn="just"/>
            <a:endParaRPr lang="en-US" sz="2000" dirty="0" smtClean="0">
              <a:latin typeface="Times New Roman" panose="02020603050405020304" pitchFamily="18" charset="0"/>
              <a:cs typeface="Times New Roman" panose="02020603050405020304" pitchFamily="18" charset="0"/>
            </a:endParaRPr>
          </a:p>
          <a:p>
            <a:pPr algn="just"/>
            <a:endParaRPr lang="en-US" sz="2000" dirty="0" smtClean="0">
              <a:latin typeface="Times New Roman" panose="02020603050405020304" pitchFamily="18" charset="0"/>
              <a:cs typeface="Times New Roman" panose="02020603050405020304" pitchFamily="18" charset="0"/>
            </a:endParaRPr>
          </a:p>
          <a:p>
            <a:pPr algn="just"/>
            <a:r>
              <a:rPr lang="en-US" sz="2000" dirty="0" smtClean="0">
                <a:latin typeface="Times New Roman" panose="02020603050405020304" pitchFamily="18" charset="0"/>
                <a:cs typeface="Times New Roman" panose="02020603050405020304" pitchFamily="18" charset="0"/>
              </a:rPr>
              <a:t>The S</a:t>
            </a:r>
            <a:r>
              <a:rPr lang="en-US" sz="2000" baseline="-25000" dirty="0" smtClean="0">
                <a:latin typeface="Times New Roman" panose="02020603050405020304" pitchFamily="18" charset="0"/>
                <a:cs typeface="Times New Roman" panose="02020603050405020304" pitchFamily="18" charset="0"/>
              </a:rPr>
              <a:t>N</a:t>
            </a:r>
            <a:r>
              <a:rPr lang="en-US" sz="2000" dirty="0" smtClean="0">
                <a:latin typeface="Times New Roman" panose="02020603050405020304" pitchFamily="18" charset="0"/>
                <a:cs typeface="Times New Roman" panose="02020603050405020304" pitchFamily="18" charset="0"/>
              </a:rPr>
              <a:t>1(</a:t>
            </a:r>
            <a:r>
              <a:rPr lang="en-US" sz="2000" dirty="0" err="1" smtClean="0">
                <a:latin typeface="Times New Roman" panose="02020603050405020304" pitchFamily="18" charset="0"/>
                <a:cs typeface="Times New Roman" panose="02020603050405020304" pitchFamily="18" charset="0"/>
              </a:rPr>
              <a:t>lim</a:t>
            </a:r>
            <a:r>
              <a:rPr lang="en-US" sz="2000" dirty="0">
                <a:latin typeface="Times New Roman" panose="02020603050405020304" pitchFamily="18" charset="0"/>
                <a:cs typeface="Times New Roman" panose="02020603050405020304" pitchFamily="18" charset="0"/>
              </a:rPr>
              <a:t>) mechanism is the path along the edge of </a:t>
            </a:r>
            <a:r>
              <a:rPr lang="en-US" sz="2000" dirty="0" smtClean="0">
                <a:latin typeface="Times New Roman" panose="02020603050405020304" pitchFamily="18" charset="0"/>
                <a:cs typeface="Times New Roman" panose="02020603050405020304" pitchFamily="18" charset="0"/>
              </a:rPr>
              <a:t>the diagram </a:t>
            </a:r>
            <a:r>
              <a:rPr lang="en-US" sz="2000" dirty="0">
                <a:latin typeface="Times New Roman" panose="02020603050405020304" pitchFamily="18" charset="0"/>
                <a:cs typeface="Times New Roman" panose="02020603050405020304" pitchFamily="18" charset="0"/>
              </a:rPr>
              <a:t>corresponding to separate bond-breaking and bond-forming steps. An ion </a:t>
            </a:r>
            <a:r>
              <a:rPr lang="en-US" sz="2000" dirty="0" smtClean="0">
                <a:latin typeface="Times New Roman" panose="02020603050405020304" pitchFamily="18" charset="0"/>
                <a:cs typeface="Times New Roman" panose="02020603050405020304" pitchFamily="18" charset="0"/>
              </a:rPr>
              <a:t>pair intermediate </a:t>
            </a:r>
            <a:r>
              <a:rPr lang="en-US" sz="2000" dirty="0">
                <a:latin typeface="Times New Roman" panose="02020603050405020304" pitchFamily="18" charset="0"/>
                <a:cs typeface="Times New Roman" panose="02020603050405020304" pitchFamily="18" charset="0"/>
              </a:rPr>
              <a:t>mechanism implies a true intermediate, with the nucleophile present </a:t>
            </a:r>
            <a:r>
              <a:rPr lang="en-US" sz="2000" dirty="0" smtClean="0">
                <a:latin typeface="Times New Roman" panose="02020603050405020304" pitchFamily="18" charset="0"/>
                <a:cs typeface="Times New Roman" panose="02020603050405020304" pitchFamily="18" charset="0"/>
              </a:rPr>
              <a:t>in the </a:t>
            </a:r>
            <a:r>
              <a:rPr lang="en-US" sz="2000" dirty="0">
                <a:latin typeface="Times New Roman" panose="02020603050405020304" pitchFamily="18" charset="0"/>
                <a:cs typeface="Times New Roman" panose="02020603050405020304" pitchFamily="18" charset="0"/>
              </a:rPr>
              <a:t>TS, but at which bond formation has not progressed. </a:t>
            </a:r>
            <a:endParaRPr lang="en-US" sz="2000" dirty="0" smtClean="0">
              <a:latin typeface="Times New Roman" panose="02020603050405020304" pitchFamily="18" charset="0"/>
              <a:cs typeface="Times New Roman" panose="02020603050405020304" pitchFamily="18" charset="0"/>
            </a:endParaRPr>
          </a:p>
          <a:p>
            <a:pPr algn="just"/>
            <a:endParaRPr lang="en-US" sz="2000" dirty="0" smtClean="0">
              <a:latin typeface="Times New Roman" panose="02020603050405020304" pitchFamily="18" charset="0"/>
              <a:cs typeface="Times New Roman" panose="02020603050405020304" pitchFamily="18" charset="0"/>
            </a:endParaRPr>
          </a:p>
          <a:p>
            <a:pPr algn="just"/>
            <a:endParaRPr lang="en-US" sz="2000" dirty="0" smtClean="0">
              <a:latin typeface="Times New Roman" panose="02020603050405020304" pitchFamily="18" charset="0"/>
              <a:cs typeface="Times New Roman" panose="02020603050405020304" pitchFamily="18" charset="0"/>
            </a:endParaRPr>
          </a:p>
          <a:p>
            <a:pPr algn="just"/>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“exploded </a:t>
            </a:r>
            <a:r>
              <a:rPr lang="en-US" sz="2000" dirty="0" smtClean="0">
                <a:latin typeface="Times New Roman" panose="02020603050405020304" pitchFamily="18" charset="0"/>
                <a:cs typeface="Times New Roman" panose="02020603050405020304" pitchFamily="18" charset="0"/>
              </a:rPr>
              <a:t>transition state</a:t>
            </a:r>
            <a:r>
              <a:rPr lang="en-US" sz="2000" dirty="0">
                <a:latin typeface="Times New Roman" panose="02020603050405020304" pitchFamily="18" charset="0"/>
                <a:cs typeface="Times New Roman" panose="02020603050405020304" pitchFamily="18" charset="0"/>
              </a:rPr>
              <a:t>” mechanism describes a very similar structure, but one that is a transition state</a:t>
            </a:r>
            <a:r>
              <a:rPr lang="en-US" sz="2000" dirty="0" smtClean="0">
                <a:latin typeface="Times New Roman" panose="02020603050405020304" pitchFamily="18" charset="0"/>
                <a:cs typeface="Times New Roman" panose="02020603050405020304" pitchFamily="18" charset="0"/>
              </a:rPr>
              <a:t>, not </a:t>
            </a:r>
            <a:r>
              <a:rPr lang="en-US" sz="2000" dirty="0">
                <a:latin typeface="Times New Roman" panose="02020603050405020304" pitchFamily="18" charset="0"/>
                <a:cs typeface="Times New Roman" panose="02020603050405020304" pitchFamily="18" charset="0"/>
              </a:rPr>
              <a:t>an </a:t>
            </a:r>
            <a:r>
              <a:rPr lang="en-US" sz="2000" dirty="0" smtClean="0">
                <a:latin typeface="Times New Roman" panose="02020603050405020304" pitchFamily="18" charset="0"/>
                <a:cs typeface="Times New Roman" panose="02020603050405020304" pitchFamily="18" charset="0"/>
              </a:rPr>
              <a:t>intermediate. The </a:t>
            </a:r>
            <a:r>
              <a:rPr lang="en-US" sz="2000" dirty="0">
                <a:latin typeface="Times New Roman" panose="02020603050405020304" pitchFamily="18" charset="0"/>
                <a:cs typeface="Times New Roman" panose="02020603050405020304" pitchFamily="18" charset="0"/>
              </a:rPr>
              <a:t>importance of solvent participation in the borderline mechanisms </a:t>
            </a:r>
            <a:r>
              <a:rPr lang="en-US" sz="2000" dirty="0" smtClean="0">
                <a:latin typeface="Times New Roman" panose="02020603050405020304" pitchFamily="18" charset="0"/>
                <a:cs typeface="Times New Roman" panose="02020603050405020304" pitchFamily="18" charset="0"/>
              </a:rPr>
              <a:t>should be </a:t>
            </a:r>
            <a:r>
              <a:rPr lang="en-US" sz="2000" dirty="0">
                <a:latin typeface="Times New Roman" panose="02020603050405020304" pitchFamily="18" charset="0"/>
                <a:cs typeface="Times New Roman" panose="02020603050405020304" pitchFamily="18" charset="0"/>
              </a:rPr>
              <a:t>noted. </a:t>
            </a:r>
          </a:p>
        </p:txBody>
      </p:sp>
      <p:sp>
        <p:nvSpPr>
          <p:cNvPr id="4" name="Slide Number Placeholder 3"/>
          <p:cNvSpPr>
            <a:spLocks noGrp="1"/>
          </p:cNvSpPr>
          <p:nvPr>
            <p:ph type="sldNum" sz="quarter" idx="12"/>
          </p:nvPr>
        </p:nvSpPr>
        <p:spPr/>
        <p:txBody>
          <a:bodyPr/>
          <a:lstStyle/>
          <a:p>
            <a:fld id="{E97799C9-84D9-46D2-A11E-BCF8A720529D}" type="slidenum">
              <a:rPr lang="en-US" smtClean="0"/>
              <a:t>48</a:t>
            </a:fld>
            <a:endParaRPr lang="en-US" dirty="0"/>
          </a:p>
        </p:txBody>
      </p:sp>
    </p:spTree>
    <p:extLst>
      <p:ext uri="{BB962C8B-B14F-4D97-AF65-F5344CB8AC3E}">
        <p14:creationId xmlns:p14="http://schemas.microsoft.com/office/powerpoint/2010/main" val="36976410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302625" y="856211"/>
            <a:ext cx="7381702" cy="5303520"/>
          </a:xfrm>
          <a:prstGeom prst="rect">
            <a:avLst/>
          </a:prstGeom>
        </p:spPr>
      </p:pic>
      <p:sp>
        <p:nvSpPr>
          <p:cNvPr id="3" name="Slide Number Placeholder 2"/>
          <p:cNvSpPr>
            <a:spLocks noGrp="1"/>
          </p:cNvSpPr>
          <p:nvPr>
            <p:ph type="sldNum" sz="quarter" idx="12"/>
          </p:nvPr>
        </p:nvSpPr>
        <p:spPr/>
        <p:txBody>
          <a:bodyPr/>
          <a:lstStyle/>
          <a:p>
            <a:fld id="{E97799C9-84D9-46D2-A11E-BCF8A720529D}" type="slidenum">
              <a:rPr lang="en-US" smtClean="0"/>
              <a:t>49</a:t>
            </a:fld>
            <a:endParaRPr lang="en-US" dirty="0"/>
          </a:p>
        </p:txBody>
      </p:sp>
    </p:spTree>
    <p:extLst>
      <p:ext uri="{BB962C8B-B14F-4D97-AF65-F5344CB8AC3E}">
        <p14:creationId xmlns:p14="http://schemas.microsoft.com/office/powerpoint/2010/main" val="1851565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1"/>
          <p:cNvPicPr>
            <a:picLocks noGrp="1" noChangeAspect="1" noChangeArrowheads="1"/>
          </p:cNvPicPr>
          <p:nvPr>
            <p:ph idx="1"/>
          </p:nvPr>
        </p:nvPicPr>
        <p:blipFill>
          <a:blip r:embed="rId2" cstate="print"/>
          <a:srcRect/>
          <a:stretch>
            <a:fillRect/>
          </a:stretch>
        </p:blipFill>
        <p:spPr bwMode="auto">
          <a:xfrm>
            <a:off x="2691926" y="914401"/>
            <a:ext cx="6836636" cy="4960938"/>
          </a:xfrm>
          <a:prstGeom prst="rect">
            <a:avLst/>
          </a:prstGeom>
          <a:noFill/>
          <a:ln w="9525">
            <a:noFill/>
            <a:miter lim="800000"/>
            <a:headEnd/>
            <a:tailEnd/>
          </a:ln>
          <a:effectLst/>
        </p:spPr>
      </p:pic>
      <p:sp>
        <p:nvSpPr>
          <p:cNvPr id="3" name="Slide Number Placeholder 2"/>
          <p:cNvSpPr>
            <a:spLocks noGrp="1"/>
          </p:cNvSpPr>
          <p:nvPr>
            <p:ph type="sldNum" sz="quarter" idx="12"/>
          </p:nvPr>
        </p:nvSpPr>
        <p:spPr/>
        <p:txBody>
          <a:bodyPr/>
          <a:lstStyle/>
          <a:p>
            <a:fld id="{E97799C9-84D9-46D2-A11E-BCF8A720529D}" type="slidenum">
              <a:rPr lang="en-US" smtClean="0"/>
              <a:t>5</a:t>
            </a:fld>
            <a:endParaRPr lang="en-US" dirty="0"/>
          </a:p>
        </p:txBody>
      </p:sp>
    </p:spTree>
    <p:extLst>
      <p:ext uri="{BB962C8B-B14F-4D97-AF65-F5344CB8AC3E}">
        <p14:creationId xmlns:p14="http://schemas.microsoft.com/office/powerpoint/2010/main" val="338011320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8735" y="735496"/>
            <a:ext cx="10274530" cy="5507362"/>
          </a:xfrm>
        </p:spPr>
        <p:txBody>
          <a:bodyPr>
            <a:normAutofit/>
          </a:bodyPr>
          <a:lstStyle/>
          <a:p>
            <a:pPr algn="just"/>
            <a:r>
              <a:rPr lang="en-US" sz="2200" b="1" dirty="0">
                <a:solidFill>
                  <a:schemeClr val="tx1"/>
                </a:solidFill>
                <a:latin typeface="Times New Roman" panose="02020603050405020304" pitchFamily="18" charset="0"/>
                <a:cs typeface="Times New Roman" panose="02020603050405020304" pitchFamily="18" charset="0"/>
              </a:rPr>
              <a:t>Solvent</a:t>
            </a:r>
            <a:r>
              <a:rPr lang="en-US" sz="2200" dirty="0">
                <a:solidFill>
                  <a:schemeClr val="tx1"/>
                </a:solidFill>
                <a:latin typeface="Times New Roman" panose="02020603050405020304" pitchFamily="18" charset="0"/>
                <a:cs typeface="Times New Roman" panose="02020603050405020304" pitchFamily="18" charset="0"/>
              </a:rPr>
              <a:t> </a:t>
            </a:r>
            <a:r>
              <a:rPr lang="en-US" sz="2200" b="1" dirty="0">
                <a:solidFill>
                  <a:schemeClr val="tx1"/>
                </a:solidFill>
                <a:latin typeface="Times New Roman" panose="02020603050405020304" pitchFamily="18" charset="0"/>
                <a:cs typeface="Times New Roman" panose="02020603050405020304" pitchFamily="18" charset="0"/>
              </a:rPr>
              <a:t>participation</a:t>
            </a:r>
            <a:r>
              <a:rPr lang="en-US" sz="2200" dirty="0">
                <a:solidFill>
                  <a:schemeClr val="tx1"/>
                </a:solidFill>
                <a:latin typeface="Times New Roman" panose="02020603050405020304" pitchFamily="18" charset="0"/>
                <a:cs typeface="Times New Roman" panose="02020603050405020304" pitchFamily="18" charset="0"/>
              </a:rPr>
              <a:t> is minimized by high electronegativity and hardness, which reduce the Lewis basicity and polarizability of the solvent molecules. </a:t>
            </a:r>
            <a:r>
              <a:rPr lang="en-US" sz="2200" dirty="0" err="1">
                <a:solidFill>
                  <a:schemeClr val="tx1"/>
                </a:solidFill>
                <a:latin typeface="Times New Roman" panose="02020603050405020304" pitchFamily="18" charset="0"/>
                <a:cs typeface="Times New Roman" panose="02020603050405020304" pitchFamily="18" charset="0"/>
              </a:rPr>
              <a:t>Trifluoroacetic</a:t>
            </a:r>
            <a:r>
              <a:rPr lang="en-US" sz="2200" dirty="0">
                <a:solidFill>
                  <a:schemeClr val="tx1"/>
                </a:solidFill>
                <a:latin typeface="Times New Roman" panose="02020603050405020304" pitchFamily="18" charset="0"/>
                <a:cs typeface="Times New Roman" panose="02020603050405020304" pitchFamily="18" charset="0"/>
              </a:rPr>
              <a:t> acid and </a:t>
            </a:r>
            <a:r>
              <a:rPr lang="en-US" sz="2200" dirty="0" err="1">
                <a:solidFill>
                  <a:schemeClr val="tx1"/>
                </a:solidFill>
                <a:latin typeface="Times New Roman" panose="02020603050405020304" pitchFamily="18" charset="0"/>
                <a:cs typeface="Times New Roman" panose="02020603050405020304" pitchFamily="18" charset="0"/>
              </a:rPr>
              <a:t>polyfluoro</a:t>
            </a:r>
            <a:r>
              <a:rPr lang="en-US" sz="2200" dirty="0">
                <a:solidFill>
                  <a:schemeClr val="tx1"/>
                </a:solidFill>
                <a:latin typeface="Times New Roman" panose="02020603050405020304" pitchFamily="18" charset="0"/>
                <a:cs typeface="Times New Roman" panose="02020603050405020304" pitchFamily="18" charset="0"/>
              </a:rPr>
              <a:t> alcohols are among the least nucleophilic of the solvents commonly used in </a:t>
            </a:r>
            <a:r>
              <a:rPr lang="en-US" sz="2200" dirty="0" err="1">
                <a:solidFill>
                  <a:schemeClr val="tx1"/>
                </a:solidFill>
                <a:latin typeface="Times New Roman" panose="02020603050405020304" pitchFamily="18" charset="0"/>
                <a:cs typeface="Times New Roman" panose="02020603050405020304" pitchFamily="18" charset="0"/>
              </a:rPr>
              <a:t>solvolysis</a:t>
            </a:r>
            <a:r>
              <a:rPr lang="en-US" sz="2200" dirty="0">
                <a:solidFill>
                  <a:schemeClr val="tx1"/>
                </a:solidFill>
                <a:latin typeface="Times New Roman" panose="02020603050405020304" pitchFamily="18" charset="0"/>
                <a:cs typeface="Times New Roman" panose="02020603050405020304" pitchFamily="18" charset="0"/>
              </a:rPr>
              <a:t> studies</a:t>
            </a:r>
            <a:r>
              <a:rPr lang="en-US" sz="2200" dirty="0" smtClean="0">
                <a:solidFill>
                  <a:schemeClr val="tx1"/>
                </a:solidFill>
                <a:latin typeface="Times New Roman" panose="02020603050405020304" pitchFamily="18" charset="0"/>
                <a:cs typeface="Times New Roman" panose="02020603050405020304" pitchFamily="18" charset="0"/>
              </a:rPr>
              <a:t>.</a:t>
            </a:r>
          </a:p>
          <a:p>
            <a:pPr algn="just"/>
            <a:endParaRPr lang="en-US" sz="2200" dirty="0" smtClean="0">
              <a:solidFill>
                <a:schemeClr val="tx1"/>
              </a:solidFill>
              <a:latin typeface="Times New Roman" panose="02020603050405020304" pitchFamily="18" charset="0"/>
              <a:cs typeface="Times New Roman" panose="02020603050405020304" pitchFamily="18" charset="0"/>
            </a:endParaRPr>
          </a:p>
          <a:p>
            <a:pPr marL="0" indent="0" algn="just">
              <a:buNone/>
            </a:pPr>
            <a:r>
              <a:rPr lang="en-US" sz="2200" dirty="0" smtClean="0">
                <a:solidFill>
                  <a:schemeClr val="tx1"/>
                </a:solidFill>
                <a:latin typeface="Times New Roman" panose="02020603050405020304" pitchFamily="18" charset="0"/>
                <a:cs typeface="Times New Roman" panose="02020603050405020304" pitchFamily="18" charset="0"/>
              </a:rPr>
              <a:t> </a:t>
            </a:r>
          </a:p>
          <a:p>
            <a:pPr algn="just"/>
            <a:r>
              <a:rPr lang="en-US" sz="2200" dirty="0" smtClean="0">
                <a:solidFill>
                  <a:schemeClr val="tx1"/>
                </a:solidFill>
                <a:latin typeface="Times New Roman" panose="02020603050405020304" pitchFamily="18" charset="0"/>
                <a:cs typeface="Times New Roman" panose="02020603050405020304" pitchFamily="18" charset="0"/>
              </a:rPr>
              <a:t>These </a:t>
            </a:r>
            <a:r>
              <a:rPr lang="en-US" sz="2200" dirty="0">
                <a:solidFill>
                  <a:schemeClr val="tx1"/>
                </a:solidFill>
                <a:latin typeface="Times New Roman" panose="02020603050405020304" pitchFamily="18" charset="0"/>
                <a:cs typeface="Times New Roman" panose="02020603050405020304" pitchFamily="18" charset="0"/>
              </a:rPr>
              <a:t>solvents are used to define the characteristics of reactions proceeding with little nucleophilic solvent participation. Solvent </a:t>
            </a:r>
            <a:r>
              <a:rPr lang="en-US" sz="2200" dirty="0" err="1">
                <a:solidFill>
                  <a:schemeClr val="tx1"/>
                </a:solidFill>
                <a:latin typeface="Times New Roman" panose="02020603050405020304" pitchFamily="18" charset="0"/>
                <a:cs typeface="Times New Roman" panose="02020603050405020304" pitchFamily="18" charset="0"/>
              </a:rPr>
              <a:t>nucleophilicity</a:t>
            </a:r>
            <a:r>
              <a:rPr lang="en-US" sz="2200" dirty="0">
                <a:solidFill>
                  <a:schemeClr val="tx1"/>
                </a:solidFill>
                <a:latin typeface="Times New Roman" panose="02020603050405020304" pitchFamily="18" charset="0"/>
                <a:cs typeface="Times New Roman" panose="02020603050405020304" pitchFamily="18" charset="0"/>
              </a:rPr>
              <a:t> increases with the electron-donating capacity of the molecule. </a:t>
            </a:r>
            <a:endParaRPr lang="en-US" sz="2200" dirty="0" smtClean="0">
              <a:solidFill>
                <a:schemeClr val="tx1"/>
              </a:solidFill>
              <a:latin typeface="Times New Roman" panose="02020603050405020304" pitchFamily="18" charset="0"/>
              <a:cs typeface="Times New Roman" panose="02020603050405020304" pitchFamily="18" charset="0"/>
            </a:endParaRPr>
          </a:p>
          <a:p>
            <a:pPr algn="just"/>
            <a:endParaRPr lang="en-US" sz="2200" dirty="0" smtClean="0">
              <a:solidFill>
                <a:schemeClr val="tx1"/>
              </a:solidFill>
              <a:latin typeface="Times New Roman" panose="02020603050405020304" pitchFamily="18" charset="0"/>
              <a:cs typeface="Times New Roman" panose="02020603050405020304" pitchFamily="18" charset="0"/>
            </a:endParaRPr>
          </a:p>
          <a:p>
            <a:pPr algn="just"/>
            <a:endParaRPr lang="en-US" sz="2200" dirty="0" smtClean="0">
              <a:solidFill>
                <a:schemeClr val="tx1"/>
              </a:solidFill>
              <a:latin typeface="Times New Roman" panose="02020603050405020304" pitchFamily="18" charset="0"/>
              <a:cs typeface="Times New Roman" panose="02020603050405020304" pitchFamily="18" charset="0"/>
            </a:endParaRPr>
          </a:p>
          <a:p>
            <a:pPr algn="just"/>
            <a:r>
              <a:rPr lang="en-US" sz="2200" b="1" dirty="0" smtClean="0">
                <a:solidFill>
                  <a:schemeClr val="tx1"/>
                </a:solidFill>
                <a:latin typeface="Times New Roman" panose="02020603050405020304" pitchFamily="18" charset="0"/>
                <a:cs typeface="Times New Roman" panose="02020603050405020304" pitchFamily="18" charset="0"/>
              </a:rPr>
              <a:t>The order: </a:t>
            </a:r>
            <a:r>
              <a:rPr lang="en-US" sz="2200" dirty="0" err="1">
                <a:solidFill>
                  <a:schemeClr val="tx1"/>
                </a:solidFill>
                <a:latin typeface="Times New Roman" panose="02020603050405020304" pitchFamily="18" charset="0"/>
                <a:cs typeface="Times New Roman" panose="02020603050405020304" pitchFamily="18" charset="0"/>
              </a:rPr>
              <a:t>trifluoroacetic</a:t>
            </a:r>
            <a:r>
              <a:rPr lang="en-US" sz="2200" dirty="0">
                <a:solidFill>
                  <a:schemeClr val="tx1"/>
                </a:solidFill>
                <a:latin typeface="Times New Roman" panose="02020603050405020304" pitchFamily="18" charset="0"/>
                <a:cs typeface="Times New Roman" panose="02020603050405020304" pitchFamily="18" charset="0"/>
              </a:rPr>
              <a:t> acid (TFA) &lt; </a:t>
            </a:r>
            <a:r>
              <a:rPr lang="en-US" sz="2200" dirty="0" err="1">
                <a:solidFill>
                  <a:schemeClr val="tx1"/>
                </a:solidFill>
                <a:latin typeface="Times New Roman" panose="02020603050405020304" pitchFamily="18" charset="0"/>
                <a:cs typeface="Times New Roman" panose="02020603050405020304" pitchFamily="18" charset="0"/>
              </a:rPr>
              <a:t>trifluoroethanol</a:t>
            </a:r>
            <a:r>
              <a:rPr lang="en-US" sz="2200" dirty="0">
                <a:solidFill>
                  <a:schemeClr val="tx1"/>
                </a:solidFill>
                <a:latin typeface="Times New Roman" panose="02020603050405020304" pitchFamily="18" charset="0"/>
                <a:cs typeface="Times New Roman" panose="02020603050405020304" pitchFamily="18" charset="0"/>
              </a:rPr>
              <a:t> (TFE) &lt; acetic acid &lt; water &lt; ethanol gives a qualitative indication of the trend in solvent </a:t>
            </a:r>
            <a:r>
              <a:rPr lang="en-US" sz="2200" dirty="0" err="1">
                <a:solidFill>
                  <a:schemeClr val="tx1"/>
                </a:solidFill>
                <a:latin typeface="Times New Roman" panose="02020603050405020304" pitchFamily="18" charset="0"/>
                <a:cs typeface="Times New Roman" panose="02020603050405020304" pitchFamily="18" charset="0"/>
              </a:rPr>
              <a:t>nucleophilicity</a:t>
            </a:r>
            <a:r>
              <a:rPr lang="en-US" sz="2200" dirty="0">
                <a:solidFill>
                  <a:schemeClr val="tx1"/>
                </a:solidFill>
                <a:latin typeface="Times New Roman" panose="02020603050405020304" pitchFamily="18" charset="0"/>
                <a:cs typeface="Times New Roman" panose="02020603050405020304" pitchFamily="18" charset="0"/>
              </a:rPr>
              <a:t>. </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E97799C9-84D9-46D2-A11E-BCF8A720529D}" type="slidenum">
              <a:rPr lang="en-US" smtClean="0"/>
              <a:t>50</a:t>
            </a:fld>
            <a:endParaRPr lang="en-US" dirty="0"/>
          </a:p>
        </p:txBody>
      </p:sp>
    </p:spTree>
    <p:extLst>
      <p:ext uri="{BB962C8B-B14F-4D97-AF65-F5344CB8AC3E}">
        <p14:creationId xmlns:p14="http://schemas.microsoft.com/office/powerpoint/2010/main" val="50817514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83920" y="2423927"/>
            <a:ext cx="10424160" cy="3644363"/>
          </a:xfrm>
        </p:spPr>
        <p:txBody>
          <a:bodyPr>
            <a:normAutofit fontScale="85000" lnSpcReduction="20000"/>
          </a:bodyPr>
          <a:lstStyle/>
          <a:p>
            <a:pPr algn="just"/>
            <a:r>
              <a:rPr lang="en-US" dirty="0">
                <a:latin typeface="Times New Roman" panose="02020603050405020304" pitchFamily="18" charset="0"/>
                <a:cs typeface="Times New Roman" panose="02020603050405020304" pitchFamily="18" charset="0"/>
              </a:rPr>
              <a:t>Reactant structure also influences the degree of nucleophilic solvent participation</a:t>
            </a:r>
            <a:r>
              <a:rPr lang="en-US" dirty="0" smtClean="0">
                <a:latin typeface="Times New Roman" panose="02020603050405020304" pitchFamily="18" charset="0"/>
                <a:cs typeface="Times New Roman" panose="02020603050405020304" pitchFamily="18" charset="0"/>
              </a:rPr>
              <a:t>.</a:t>
            </a:r>
          </a:p>
          <a:p>
            <a:pPr algn="just"/>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Solvation is minimized by steric hindrance and the 2-adamantyl system is regarded </a:t>
            </a:r>
            <a:r>
              <a:rPr lang="en-US" dirty="0" smtClean="0">
                <a:latin typeface="Times New Roman" panose="02020603050405020304" pitchFamily="18" charset="0"/>
                <a:cs typeface="Times New Roman" panose="02020603050405020304" pitchFamily="18" charset="0"/>
              </a:rPr>
              <a:t>as being </a:t>
            </a:r>
            <a:r>
              <a:rPr lang="en-US" dirty="0">
                <a:latin typeface="Times New Roman" panose="02020603050405020304" pitchFamily="18" charset="0"/>
                <a:cs typeface="Times New Roman" panose="02020603050405020304" pitchFamily="18" charset="0"/>
              </a:rPr>
              <a:t>a secondary reactant that cannot accommodate significant back-side </a:t>
            </a:r>
            <a:r>
              <a:rPr lang="en-US" dirty="0" smtClean="0">
                <a:latin typeface="Times New Roman" panose="02020603050405020304" pitchFamily="18" charset="0"/>
                <a:cs typeface="Times New Roman" panose="02020603050405020304" pitchFamily="18" charset="0"/>
              </a:rPr>
              <a:t>nucleophilic participation</a:t>
            </a:r>
            <a:r>
              <a:rPr lang="en-US" dirty="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pPr algn="just"/>
            <a:endParaRPr lang="en-US" dirty="0" smtClean="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2-adamantyl system is used as a model reactant for defining the </a:t>
            </a:r>
            <a:r>
              <a:rPr lang="en-US" i="1" dirty="0" smtClean="0">
                <a:latin typeface="Times New Roman" panose="02020603050405020304" pitchFamily="18" charset="0"/>
                <a:cs typeface="Times New Roman" panose="02020603050405020304" pitchFamily="18" charset="0"/>
              </a:rPr>
              <a:t>characteristics of </a:t>
            </a:r>
            <a:r>
              <a:rPr lang="en-US" i="1" dirty="0">
                <a:latin typeface="Times New Roman" panose="02020603050405020304" pitchFamily="18" charset="0"/>
                <a:cs typeface="Times New Roman" panose="02020603050405020304" pitchFamily="18" charset="0"/>
              </a:rPr>
              <a:t>ionization without solvent participation. </a:t>
            </a:r>
            <a:endParaRPr lang="en-US" i="1" dirty="0" smtClean="0">
              <a:latin typeface="Times New Roman" panose="02020603050405020304" pitchFamily="18" charset="0"/>
              <a:cs typeface="Times New Roman" panose="02020603050405020304" pitchFamily="18" charset="0"/>
            </a:endParaRPr>
          </a:p>
          <a:p>
            <a:pPr algn="just"/>
            <a:endParaRPr lang="en-US" dirty="0" smtClean="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degree of nucleophilic </a:t>
            </a:r>
            <a:r>
              <a:rPr lang="en-US" dirty="0" smtClean="0">
                <a:latin typeface="Times New Roman" panose="02020603050405020304" pitchFamily="18" charset="0"/>
                <a:cs typeface="Times New Roman" panose="02020603050405020304" pitchFamily="18" charset="0"/>
              </a:rPr>
              <a:t>participation in </a:t>
            </a:r>
            <a:r>
              <a:rPr lang="en-US" dirty="0">
                <a:latin typeface="Times New Roman" panose="02020603050405020304" pitchFamily="18" charset="0"/>
                <a:cs typeface="Times New Roman" panose="02020603050405020304" pitchFamily="18" charset="0"/>
              </a:rPr>
              <a:t>other reactions can then be estimated by comparison with the 2-adamantyl </a:t>
            </a:r>
            <a:r>
              <a:rPr lang="en-US" dirty="0" smtClean="0">
                <a:latin typeface="Times New Roman" panose="02020603050405020304" pitchFamily="18" charset="0"/>
                <a:cs typeface="Times New Roman" panose="02020603050405020304" pitchFamily="18" charset="0"/>
              </a:rPr>
              <a:t>system.</a:t>
            </a:r>
            <a:endParaRPr lang="en-US" dirty="0">
              <a:latin typeface="Times New Roman" panose="02020603050405020304" pitchFamily="18" charset="0"/>
              <a:cs typeface="Times New Roman" panose="02020603050405020304" pitchFamily="18" charset="0"/>
            </a:endParaRPr>
          </a:p>
          <a:p>
            <a:pPr algn="just"/>
            <a:endParaRPr lang="en-US"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4887883" y="844202"/>
            <a:ext cx="2626821" cy="1441796"/>
          </a:xfrm>
          <a:prstGeom prst="rect">
            <a:avLst/>
          </a:prstGeom>
        </p:spPr>
      </p:pic>
      <p:sp>
        <p:nvSpPr>
          <p:cNvPr id="2" name="Slide Number Placeholder 1"/>
          <p:cNvSpPr>
            <a:spLocks noGrp="1"/>
          </p:cNvSpPr>
          <p:nvPr>
            <p:ph type="sldNum" sz="quarter" idx="12"/>
          </p:nvPr>
        </p:nvSpPr>
        <p:spPr/>
        <p:txBody>
          <a:bodyPr/>
          <a:lstStyle/>
          <a:p>
            <a:fld id="{E97799C9-84D9-46D2-A11E-BCF8A720529D}" type="slidenum">
              <a:rPr lang="en-US" smtClean="0"/>
              <a:t>51</a:t>
            </a:fld>
            <a:endParaRPr lang="en-US" dirty="0"/>
          </a:p>
        </p:txBody>
      </p:sp>
    </p:spTree>
    <p:extLst>
      <p:ext uri="{BB962C8B-B14F-4D97-AF65-F5344CB8AC3E}">
        <p14:creationId xmlns:p14="http://schemas.microsoft.com/office/powerpoint/2010/main" val="309991860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Times New Roman" panose="02020603050405020304" pitchFamily="18" charset="0"/>
                <a:cs typeface="Times New Roman" panose="02020603050405020304" pitchFamily="18" charset="0"/>
              </a:rPr>
              <a:t>Relationship between Stereochemistry and Mechanism of Substitution</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96636" y="2423928"/>
            <a:ext cx="10598727" cy="3710864"/>
          </a:xfrm>
        </p:spPr>
        <p:txBody>
          <a:bodyPr>
            <a:normAutofit/>
          </a:bodyPr>
          <a:lstStyle/>
          <a:p>
            <a:pPr algn="just"/>
            <a:r>
              <a:rPr lang="en-US" sz="2000" dirty="0" smtClean="0">
                <a:solidFill>
                  <a:schemeClr val="tx1"/>
                </a:solidFill>
                <a:latin typeface="Times New Roman" panose="02020603050405020304" pitchFamily="18" charset="0"/>
                <a:cs typeface="Times New Roman" panose="02020603050405020304" pitchFamily="18" charset="0"/>
              </a:rPr>
              <a:t>Direct </a:t>
            </a:r>
            <a:r>
              <a:rPr lang="en-US" sz="2000" dirty="0">
                <a:solidFill>
                  <a:schemeClr val="tx1"/>
                </a:solidFill>
                <a:latin typeface="Times New Roman" panose="02020603050405020304" pitchFamily="18" charset="0"/>
                <a:cs typeface="Times New Roman" panose="02020603050405020304" pitchFamily="18" charset="0"/>
              </a:rPr>
              <a:t>displacement reactions by the </a:t>
            </a:r>
            <a:r>
              <a:rPr lang="en-US" sz="2000" dirty="0" smtClean="0">
                <a:solidFill>
                  <a:schemeClr val="tx1"/>
                </a:solidFill>
                <a:latin typeface="Times New Roman" panose="02020603050405020304" pitchFamily="18" charset="0"/>
                <a:cs typeface="Times New Roman" panose="02020603050405020304" pitchFamily="18" charset="0"/>
              </a:rPr>
              <a:t>S</a:t>
            </a:r>
            <a:r>
              <a:rPr lang="en-US" sz="2000" baseline="-25000" dirty="0" smtClean="0">
                <a:solidFill>
                  <a:schemeClr val="tx1"/>
                </a:solidFill>
                <a:latin typeface="Times New Roman" panose="02020603050405020304" pitchFamily="18" charset="0"/>
                <a:cs typeface="Times New Roman" panose="02020603050405020304" pitchFamily="18" charset="0"/>
              </a:rPr>
              <a:t>N</a:t>
            </a:r>
            <a:r>
              <a:rPr lang="en-US" sz="2000" dirty="0" smtClean="0">
                <a:solidFill>
                  <a:schemeClr val="tx1"/>
                </a:solidFill>
                <a:latin typeface="Times New Roman" panose="02020603050405020304" pitchFamily="18" charset="0"/>
                <a:cs typeface="Times New Roman" panose="02020603050405020304" pitchFamily="18" charset="0"/>
              </a:rPr>
              <a:t>2 </a:t>
            </a:r>
            <a:r>
              <a:rPr lang="en-US" sz="2000" dirty="0">
                <a:solidFill>
                  <a:schemeClr val="tx1"/>
                </a:solidFill>
                <a:latin typeface="Times New Roman" panose="02020603050405020304" pitchFamily="18" charset="0"/>
                <a:cs typeface="Times New Roman" panose="02020603050405020304" pitchFamily="18" charset="0"/>
              </a:rPr>
              <a:t>mechanism </a:t>
            </a:r>
            <a:r>
              <a:rPr lang="en-US" sz="2000" dirty="0" smtClean="0">
                <a:solidFill>
                  <a:schemeClr val="tx1"/>
                </a:solidFill>
                <a:latin typeface="Times New Roman" panose="02020603050405020304" pitchFamily="18" charset="0"/>
                <a:cs typeface="Times New Roman" panose="02020603050405020304" pitchFamily="18" charset="0"/>
              </a:rPr>
              <a:t>are expected </a:t>
            </a:r>
            <a:r>
              <a:rPr lang="en-US" sz="2000" dirty="0">
                <a:solidFill>
                  <a:schemeClr val="tx1"/>
                </a:solidFill>
                <a:latin typeface="Times New Roman" panose="02020603050405020304" pitchFamily="18" charset="0"/>
                <a:cs typeface="Times New Roman" panose="02020603050405020304" pitchFamily="18" charset="0"/>
              </a:rPr>
              <a:t>to result in </a:t>
            </a:r>
            <a:r>
              <a:rPr lang="en-US" sz="2000" i="1" dirty="0">
                <a:solidFill>
                  <a:schemeClr val="tx1"/>
                </a:solidFill>
                <a:latin typeface="Times New Roman" panose="02020603050405020304" pitchFamily="18" charset="0"/>
                <a:cs typeface="Times New Roman" panose="02020603050405020304" pitchFamily="18" charset="0"/>
              </a:rPr>
              <a:t>complete inversion of configuration</a:t>
            </a:r>
            <a:r>
              <a:rPr lang="en-US" sz="2000" dirty="0">
                <a:solidFill>
                  <a:schemeClr val="tx1"/>
                </a:solidFill>
                <a:latin typeface="Times New Roman" panose="02020603050405020304" pitchFamily="18" charset="0"/>
                <a:cs typeface="Times New Roman" panose="02020603050405020304" pitchFamily="18" charset="0"/>
              </a:rPr>
              <a:t>. </a:t>
            </a:r>
            <a:endParaRPr lang="en-US" sz="2000" dirty="0" smtClean="0">
              <a:solidFill>
                <a:schemeClr val="tx1"/>
              </a:solidFill>
              <a:latin typeface="Times New Roman" panose="02020603050405020304" pitchFamily="18" charset="0"/>
              <a:cs typeface="Times New Roman" panose="02020603050405020304" pitchFamily="18" charset="0"/>
            </a:endParaRPr>
          </a:p>
          <a:p>
            <a:pPr algn="just"/>
            <a:r>
              <a:rPr lang="en-US" sz="2000" dirty="0" smtClean="0">
                <a:solidFill>
                  <a:schemeClr val="tx1"/>
                </a:solidFill>
                <a:latin typeface="Times New Roman" panose="02020603050405020304" pitchFamily="18" charset="0"/>
                <a:cs typeface="Times New Roman" panose="02020603050405020304" pitchFamily="18" charset="0"/>
              </a:rPr>
              <a:t>The </a:t>
            </a:r>
            <a:r>
              <a:rPr lang="en-US" sz="2000" dirty="0" err="1">
                <a:solidFill>
                  <a:schemeClr val="tx1"/>
                </a:solidFill>
                <a:latin typeface="Times New Roman" panose="02020603050405020304" pitchFamily="18" charset="0"/>
                <a:cs typeface="Times New Roman" panose="02020603050405020304" pitchFamily="18" charset="0"/>
              </a:rPr>
              <a:t>stereochemical</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smtClean="0">
                <a:solidFill>
                  <a:schemeClr val="tx1"/>
                </a:solidFill>
                <a:latin typeface="Times New Roman" panose="02020603050405020304" pitchFamily="18" charset="0"/>
                <a:cs typeface="Times New Roman" panose="02020603050405020304" pitchFamily="18" charset="0"/>
              </a:rPr>
              <a:t>outcome of </a:t>
            </a:r>
            <a:r>
              <a:rPr lang="en-US" sz="2000" dirty="0">
                <a:solidFill>
                  <a:schemeClr val="tx1"/>
                </a:solidFill>
                <a:latin typeface="Times New Roman" panose="02020603050405020304" pitchFamily="18" charset="0"/>
                <a:cs typeface="Times New Roman" panose="02020603050405020304" pitchFamily="18" charset="0"/>
              </a:rPr>
              <a:t>the ionization mechanism is less predictable, because it depends on whether </a:t>
            </a:r>
            <a:r>
              <a:rPr lang="en-US" sz="2000" dirty="0" smtClean="0">
                <a:solidFill>
                  <a:schemeClr val="tx1"/>
                </a:solidFill>
                <a:latin typeface="Times New Roman" panose="02020603050405020304" pitchFamily="18" charset="0"/>
                <a:cs typeface="Times New Roman" panose="02020603050405020304" pitchFamily="18" charset="0"/>
              </a:rPr>
              <a:t>reaction occurs </a:t>
            </a:r>
            <a:r>
              <a:rPr lang="en-US" sz="2000" dirty="0">
                <a:solidFill>
                  <a:schemeClr val="tx1"/>
                </a:solidFill>
                <a:latin typeface="Times New Roman" panose="02020603050405020304" pitchFamily="18" charset="0"/>
                <a:cs typeface="Times New Roman" panose="02020603050405020304" pitchFamily="18" charset="0"/>
              </a:rPr>
              <a:t>via an ion pair intermediate or through a completely dissociated ion. </a:t>
            </a:r>
            <a:endParaRPr lang="en-US" sz="2000" dirty="0" smtClean="0">
              <a:solidFill>
                <a:schemeClr val="tx1"/>
              </a:solidFill>
              <a:latin typeface="Times New Roman" panose="02020603050405020304" pitchFamily="18" charset="0"/>
              <a:cs typeface="Times New Roman" panose="02020603050405020304" pitchFamily="18" charset="0"/>
            </a:endParaRPr>
          </a:p>
          <a:p>
            <a:pPr algn="just"/>
            <a:endParaRPr lang="en-US" sz="2000" dirty="0" smtClean="0">
              <a:solidFill>
                <a:schemeClr val="tx1"/>
              </a:solidFill>
              <a:latin typeface="Times New Roman" panose="02020603050405020304" pitchFamily="18" charset="0"/>
              <a:cs typeface="Times New Roman" panose="02020603050405020304" pitchFamily="18" charset="0"/>
            </a:endParaRPr>
          </a:p>
          <a:p>
            <a:pPr algn="just"/>
            <a:r>
              <a:rPr lang="en-US" sz="2000" dirty="0" smtClean="0">
                <a:solidFill>
                  <a:schemeClr val="tx1"/>
                </a:solidFill>
                <a:latin typeface="Times New Roman" panose="02020603050405020304" pitchFamily="18" charset="0"/>
                <a:cs typeface="Times New Roman" panose="02020603050405020304" pitchFamily="18" charset="0"/>
              </a:rPr>
              <a:t>Borderline mechanisms </a:t>
            </a:r>
            <a:r>
              <a:rPr lang="en-US" sz="2000" dirty="0">
                <a:solidFill>
                  <a:schemeClr val="tx1"/>
                </a:solidFill>
                <a:latin typeface="Times New Roman" panose="02020603050405020304" pitchFamily="18" charset="0"/>
                <a:cs typeface="Times New Roman" panose="02020603050405020304" pitchFamily="18" charset="0"/>
              </a:rPr>
              <a:t>may also show variable stereochemistry, </a:t>
            </a:r>
            <a:r>
              <a:rPr lang="en-US" sz="2000" i="1" dirty="0">
                <a:solidFill>
                  <a:schemeClr val="tx1"/>
                </a:solidFill>
                <a:latin typeface="Times New Roman" panose="02020603050405020304" pitchFamily="18" charset="0"/>
                <a:cs typeface="Times New Roman" panose="02020603050405020304" pitchFamily="18" charset="0"/>
              </a:rPr>
              <a:t>depending upon the lifetime </a:t>
            </a:r>
            <a:r>
              <a:rPr lang="en-US" sz="2000" i="1" dirty="0" smtClean="0">
                <a:solidFill>
                  <a:schemeClr val="tx1"/>
                </a:solidFill>
                <a:latin typeface="Times New Roman" panose="02020603050405020304" pitchFamily="18" charset="0"/>
                <a:cs typeface="Times New Roman" panose="02020603050405020304" pitchFamily="18" charset="0"/>
              </a:rPr>
              <a:t>of the </a:t>
            </a:r>
            <a:r>
              <a:rPr lang="en-US" sz="2000" i="1" dirty="0">
                <a:solidFill>
                  <a:schemeClr val="tx1"/>
                </a:solidFill>
                <a:latin typeface="Times New Roman" panose="02020603050405020304" pitchFamily="18" charset="0"/>
                <a:cs typeface="Times New Roman" panose="02020603050405020304" pitchFamily="18" charset="0"/>
              </a:rPr>
              <a:t>intermediates and the extent of ion pair recombination</a:t>
            </a:r>
            <a:r>
              <a:rPr lang="en-US" sz="2000" i="1" dirty="0" smtClean="0">
                <a:solidFill>
                  <a:schemeClr val="tx1"/>
                </a:solidFill>
                <a:latin typeface="Times New Roman" panose="02020603050405020304" pitchFamily="18" charset="0"/>
                <a:cs typeface="Times New Roman" panose="02020603050405020304" pitchFamily="18" charset="0"/>
              </a:rPr>
              <a:t>.</a:t>
            </a:r>
            <a:r>
              <a:rPr lang="en-US" sz="2000" dirty="0" smtClean="0">
                <a:solidFill>
                  <a:schemeClr val="tx1"/>
                </a:solidFill>
                <a:latin typeface="Times New Roman" panose="02020603050405020304" pitchFamily="18" charset="0"/>
                <a:cs typeface="Times New Roman" panose="02020603050405020304" pitchFamily="18" charset="0"/>
              </a:rPr>
              <a:t> </a:t>
            </a:r>
          </a:p>
          <a:p>
            <a:pPr algn="just"/>
            <a:r>
              <a:rPr lang="en-US" sz="2000" dirty="0" smtClean="0">
                <a:solidFill>
                  <a:schemeClr val="tx1"/>
                </a:solidFill>
                <a:latin typeface="Times New Roman" panose="02020603050405020304" pitchFamily="18" charset="0"/>
                <a:cs typeface="Times New Roman" panose="02020603050405020304" pitchFamily="18" charset="0"/>
              </a:rPr>
              <a:t>Entry </a:t>
            </a:r>
            <a:r>
              <a:rPr lang="en-US" sz="2000" dirty="0">
                <a:solidFill>
                  <a:schemeClr val="tx1"/>
                </a:solidFill>
                <a:latin typeface="Times New Roman" panose="02020603050405020304" pitchFamily="18" charset="0"/>
                <a:cs typeface="Times New Roman" panose="02020603050405020304" pitchFamily="18" charset="0"/>
              </a:rPr>
              <a:t>1 shows </a:t>
            </a:r>
            <a:r>
              <a:rPr lang="en-US" sz="2000" i="1" dirty="0" smtClean="0">
                <a:solidFill>
                  <a:schemeClr val="tx1"/>
                </a:solidFill>
                <a:latin typeface="Times New Roman" panose="02020603050405020304" pitchFamily="18" charset="0"/>
                <a:cs typeface="Times New Roman" panose="02020603050405020304" pitchFamily="18" charset="0"/>
              </a:rPr>
              <a:t>primary </a:t>
            </a:r>
            <a:r>
              <a:rPr lang="en-US" sz="2000" i="1" dirty="0">
                <a:solidFill>
                  <a:schemeClr val="tx1"/>
                </a:solidFill>
                <a:latin typeface="Times New Roman" panose="02020603050405020304" pitchFamily="18" charset="0"/>
                <a:cs typeface="Times New Roman" panose="02020603050405020304" pitchFamily="18" charset="0"/>
              </a:rPr>
              <a:t>systems </a:t>
            </a:r>
            <a:r>
              <a:rPr lang="en-US" sz="2000" dirty="0" smtClean="0">
                <a:solidFill>
                  <a:schemeClr val="tx1"/>
                </a:solidFill>
                <a:latin typeface="Times New Roman" panose="02020603050405020304" pitchFamily="18" charset="0"/>
                <a:cs typeface="Times New Roman" panose="02020603050405020304" pitchFamily="18" charset="0"/>
              </a:rPr>
              <a:t>(1-butyl-1-D-brosylate) react </a:t>
            </a:r>
            <a:r>
              <a:rPr lang="en-US" sz="2000" dirty="0">
                <a:solidFill>
                  <a:schemeClr val="tx1"/>
                </a:solidFill>
                <a:latin typeface="Times New Roman" panose="02020603050405020304" pitchFamily="18" charset="0"/>
                <a:cs typeface="Times New Roman" panose="02020603050405020304" pitchFamily="18" charset="0"/>
              </a:rPr>
              <a:t>with </a:t>
            </a:r>
            <a:r>
              <a:rPr lang="en-US" sz="2000" i="1" dirty="0">
                <a:solidFill>
                  <a:schemeClr val="tx1"/>
                </a:solidFill>
                <a:latin typeface="Times New Roman" panose="02020603050405020304" pitchFamily="18" charset="0"/>
                <a:cs typeface="Times New Roman" panose="02020603050405020304" pitchFamily="18" charset="0"/>
              </a:rPr>
              <a:t>inversion</a:t>
            </a:r>
            <a:r>
              <a:rPr lang="en-US" sz="2000" dirty="0">
                <a:solidFill>
                  <a:schemeClr val="tx1"/>
                </a:solidFill>
                <a:latin typeface="Times New Roman" panose="02020603050405020304" pitchFamily="18" charset="0"/>
                <a:cs typeface="Times New Roman" panose="02020603050405020304" pitchFamily="18" charset="0"/>
              </a:rPr>
              <a:t>, even </a:t>
            </a:r>
            <a:r>
              <a:rPr lang="en-US" sz="2000" dirty="0" smtClean="0">
                <a:solidFill>
                  <a:schemeClr val="tx1"/>
                </a:solidFill>
                <a:latin typeface="Times New Roman" panose="02020603050405020304" pitchFamily="18" charset="0"/>
                <a:cs typeface="Times New Roman" panose="02020603050405020304" pitchFamily="18" charset="0"/>
              </a:rPr>
              <a:t>under </a:t>
            </a:r>
            <a:r>
              <a:rPr lang="en-US" sz="2000" dirty="0" err="1" smtClean="0">
                <a:solidFill>
                  <a:schemeClr val="tx1"/>
                </a:solidFill>
                <a:latin typeface="Times New Roman" panose="02020603050405020304" pitchFamily="18" charset="0"/>
                <a:cs typeface="Times New Roman" panose="02020603050405020304" pitchFamily="18" charset="0"/>
              </a:rPr>
              <a:t>solvolysis</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a:solidFill>
                  <a:schemeClr val="tx1"/>
                </a:solidFill>
                <a:latin typeface="Times New Roman" panose="02020603050405020304" pitchFamily="18" charset="0"/>
                <a:cs typeface="Times New Roman" panose="02020603050405020304" pitchFamily="18" charset="0"/>
              </a:rPr>
              <a:t>conditions in formic </a:t>
            </a:r>
            <a:r>
              <a:rPr lang="en-US" sz="2000" dirty="0" smtClean="0">
                <a:solidFill>
                  <a:schemeClr val="tx1"/>
                </a:solidFill>
                <a:latin typeface="Times New Roman" panose="02020603050405020304" pitchFamily="18" charset="0"/>
                <a:cs typeface="Times New Roman" panose="02020603050405020304" pitchFamily="18" charset="0"/>
              </a:rPr>
              <a:t>acid </a:t>
            </a:r>
            <a:r>
              <a:rPr lang="en-US" sz="2000" i="1" dirty="0" smtClean="0">
                <a:solidFill>
                  <a:schemeClr val="tx1"/>
                </a:solidFill>
                <a:latin typeface="Times New Roman" panose="02020603050405020304" pitchFamily="18" charset="0"/>
                <a:cs typeface="Times New Roman" panose="02020603050405020304" pitchFamily="18" charset="0"/>
              </a:rPr>
              <a:t>( </a:t>
            </a:r>
            <a:r>
              <a:rPr lang="en-US" sz="2000" i="1" dirty="0">
                <a:solidFill>
                  <a:schemeClr val="tx1"/>
                </a:solidFill>
                <a:latin typeface="Times New Roman" panose="02020603050405020304" pitchFamily="18" charset="0"/>
                <a:cs typeface="Times New Roman" panose="02020603050405020304" pitchFamily="18" charset="0"/>
              </a:rPr>
              <a:t>in this weakly nucleophilic </a:t>
            </a:r>
            <a:r>
              <a:rPr lang="en-US" sz="2000" i="1" dirty="0" smtClean="0">
                <a:solidFill>
                  <a:schemeClr val="tx1"/>
                </a:solidFill>
                <a:latin typeface="Times New Roman" panose="02020603050405020304" pitchFamily="18" charset="0"/>
                <a:cs typeface="Times New Roman" panose="02020603050405020304" pitchFamily="18" charset="0"/>
              </a:rPr>
              <a:t>solvent)  (Scheme 4.2)</a:t>
            </a:r>
            <a:r>
              <a:rPr lang="en-US" sz="2000" dirty="0" smtClean="0">
                <a:solidFill>
                  <a:schemeClr val="tx1"/>
                </a:solidFill>
                <a:latin typeface="Times New Roman" panose="02020603050405020304" pitchFamily="18" charset="0"/>
                <a:cs typeface="Times New Roman" panose="02020603050405020304" pitchFamily="18" charset="0"/>
              </a:rPr>
              <a:t>. </a:t>
            </a:r>
            <a:endParaRPr lang="en-US" sz="2000" dirty="0">
              <a:solidFill>
                <a:schemeClr val="tx1"/>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E97799C9-84D9-46D2-A11E-BCF8A720529D}" type="slidenum">
              <a:rPr lang="en-US" smtClean="0"/>
              <a:t>52</a:t>
            </a:fld>
            <a:endParaRPr lang="en-US" dirty="0"/>
          </a:p>
        </p:txBody>
      </p:sp>
    </p:spTree>
    <p:extLst>
      <p:ext uri="{BB962C8B-B14F-4D97-AF65-F5344CB8AC3E}">
        <p14:creationId xmlns:p14="http://schemas.microsoft.com/office/powerpoint/2010/main" val="94315798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770612" y="781396"/>
            <a:ext cx="8545484" cy="5095701"/>
          </a:xfrm>
          <a:prstGeom prst="rect">
            <a:avLst/>
          </a:prstGeom>
        </p:spPr>
      </p:pic>
      <p:sp>
        <p:nvSpPr>
          <p:cNvPr id="3" name="Slide Number Placeholder 2"/>
          <p:cNvSpPr>
            <a:spLocks noGrp="1"/>
          </p:cNvSpPr>
          <p:nvPr>
            <p:ph type="sldNum" sz="quarter" idx="12"/>
          </p:nvPr>
        </p:nvSpPr>
        <p:spPr/>
        <p:txBody>
          <a:bodyPr/>
          <a:lstStyle/>
          <a:p>
            <a:fld id="{E97799C9-84D9-46D2-A11E-BCF8A720529D}" type="slidenum">
              <a:rPr lang="en-US" smtClean="0"/>
              <a:t>53</a:t>
            </a:fld>
            <a:endParaRPr lang="en-US" dirty="0"/>
          </a:p>
        </p:txBody>
      </p:sp>
    </p:spTree>
    <p:extLst>
      <p:ext uri="{BB962C8B-B14F-4D97-AF65-F5344CB8AC3E}">
        <p14:creationId xmlns:p14="http://schemas.microsoft.com/office/powerpoint/2010/main" val="305511584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525683" y="573579"/>
            <a:ext cx="7140633" cy="5586152"/>
          </a:xfrm>
          <a:prstGeom prst="rect">
            <a:avLst/>
          </a:prstGeom>
        </p:spPr>
      </p:pic>
      <p:sp>
        <p:nvSpPr>
          <p:cNvPr id="3" name="Slide Number Placeholder 2"/>
          <p:cNvSpPr>
            <a:spLocks noGrp="1"/>
          </p:cNvSpPr>
          <p:nvPr>
            <p:ph type="sldNum" sz="quarter" idx="12"/>
          </p:nvPr>
        </p:nvSpPr>
        <p:spPr/>
        <p:txBody>
          <a:bodyPr/>
          <a:lstStyle/>
          <a:p>
            <a:fld id="{E97799C9-84D9-46D2-A11E-BCF8A720529D}" type="slidenum">
              <a:rPr lang="en-US" smtClean="0"/>
              <a:t>54</a:t>
            </a:fld>
            <a:endParaRPr lang="en-US" dirty="0"/>
          </a:p>
        </p:txBody>
      </p:sp>
    </p:spTree>
    <p:extLst>
      <p:ext uri="{BB962C8B-B14F-4D97-AF65-F5344CB8AC3E}">
        <p14:creationId xmlns:p14="http://schemas.microsoft.com/office/powerpoint/2010/main" val="219795999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2480" y="1542779"/>
            <a:ext cx="10507287" cy="4633577"/>
          </a:xfrm>
        </p:spPr>
        <p:txBody>
          <a:bodyPr>
            <a:normAutofit fontScale="92500" lnSpcReduction="20000"/>
          </a:bodyPr>
          <a:lstStyle/>
          <a:p>
            <a:pPr algn="just"/>
            <a:r>
              <a:rPr lang="en-US" sz="2200" dirty="0">
                <a:latin typeface="Times New Roman" panose="02020603050405020304" pitchFamily="18" charset="0"/>
                <a:cs typeface="Times New Roman" panose="02020603050405020304" pitchFamily="18" charset="0"/>
              </a:rPr>
              <a:t>The </a:t>
            </a:r>
            <a:r>
              <a:rPr lang="en-US" sz="2200" i="1" dirty="0">
                <a:latin typeface="Times New Roman" panose="02020603050405020304" pitchFamily="18" charset="0"/>
                <a:cs typeface="Times New Roman" panose="02020603050405020304" pitchFamily="18" charset="0"/>
              </a:rPr>
              <a:t>primary benzyl system </a:t>
            </a:r>
            <a:r>
              <a:rPr lang="en-US" sz="2200" dirty="0">
                <a:latin typeface="Times New Roman" panose="02020603050405020304" pitchFamily="18" charset="0"/>
                <a:cs typeface="Times New Roman" panose="02020603050405020304" pitchFamily="18" charset="0"/>
              </a:rPr>
              <a:t>in Entry 2 exhibits high, </a:t>
            </a:r>
            <a:r>
              <a:rPr lang="en-US" sz="2200" i="1" dirty="0">
                <a:latin typeface="Times New Roman" panose="02020603050405020304" pitchFamily="18" charset="0"/>
                <a:cs typeface="Times New Roman" panose="02020603050405020304" pitchFamily="18" charset="0"/>
              </a:rPr>
              <a:t>but not complete, inversion for </a:t>
            </a:r>
            <a:r>
              <a:rPr lang="en-US" sz="2200" i="1" dirty="0" err="1">
                <a:latin typeface="Times New Roman" panose="02020603050405020304" pitchFamily="18" charset="0"/>
                <a:cs typeface="Times New Roman" panose="02020603050405020304" pitchFamily="18" charset="0"/>
              </a:rPr>
              <a:t>acetolysis</a:t>
            </a:r>
            <a:r>
              <a:rPr lang="en-US" sz="2200" dirty="0">
                <a:latin typeface="Times New Roman" panose="02020603050405020304" pitchFamily="18" charset="0"/>
                <a:cs typeface="Times New Roman" panose="02020603050405020304" pitchFamily="18" charset="0"/>
              </a:rPr>
              <a:t>, which is attributed to </a:t>
            </a:r>
            <a:r>
              <a:rPr lang="en-US" sz="2200" i="1" dirty="0">
                <a:latin typeface="Times New Roman" panose="02020603050405020304" pitchFamily="18" charset="0"/>
                <a:cs typeface="Times New Roman" panose="02020603050405020304" pitchFamily="18" charset="0"/>
              </a:rPr>
              <a:t>competing racemization of the reactant by ionization and internal return</a:t>
            </a:r>
            <a:r>
              <a:rPr lang="en-US" sz="2200" dirty="0">
                <a:latin typeface="Times New Roman" panose="02020603050405020304" pitchFamily="18" charset="0"/>
                <a:cs typeface="Times New Roman" panose="02020603050405020304" pitchFamily="18" charset="0"/>
              </a:rPr>
              <a:t>. </a:t>
            </a:r>
            <a:endParaRPr lang="en-US" sz="2200" dirty="0" smtClean="0">
              <a:latin typeface="Times New Roman" panose="02020603050405020304" pitchFamily="18" charset="0"/>
              <a:cs typeface="Times New Roman" panose="02020603050405020304" pitchFamily="18" charset="0"/>
            </a:endParaRPr>
          </a:p>
          <a:p>
            <a:pPr algn="just"/>
            <a:endParaRPr lang="en-US" sz="2200" dirty="0" smtClean="0">
              <a:latin typeface="Times New Roman" panose="02020603050405020304" pitchFamily="18" charset="0"/>
              <a:cs typeface="Times New Roman" panose="02020603050405020304" pitchFamily="18" charset="0"/>
            </a:endParaRPr>
          </a:p>
          <a:p>
            <a:pPr algn="just"/>
            <a:r>
              <a:rPr lang="en-US" sz="2200" dirty="0" smtClean="0">
                <a:latin typeface="Times New Roman" panose="02020603050405020304" pitchFamily="18" charset="0"/>
                <a:cs typeface="Times New Roman" panose="02020603050405020304" pitchFamily="18" charset="0"/>
              </a:rPr>
              <a:t>Entry </a:t>
            </a:r>
            <a:r>
              <a:rPr lang="en-US" sz="2200" dirty="0">
                <a:latin typeface="Times New Roman" panose="02020603050405020304" pitchFamily="18" charset="0"/>
                <a:cs typeface="Times New Roman" panose="02020603050405020304" pitchFamily="18" charset="0"/>
              </a:rPr>
              <a:t>3 shows that reaction of a secondary 2-octyl system with the </a:t>
            </a:r>
            <a:r>
              <a:rPr lang="en-US" sz="2200" i="1" dirty="0">
                <a:latin typeface="Times New Roman" panose="02020603050405020304" pitchFamily="18" charset="0"/>
                <a:cs typeface="Times New Roman" panose="02020603050405020304" pitchFamily="18" charset="0"/>
              </a:rPr>
              <a:t>moderately good nucleophile acetate </a:t>
            </a:r>
            <a:r>
              <a:rPr lang="en-US" sz="2200" dirty="0">
                <a:latin typeface="Times New Roman" panose="02020603050405020304" pitchFamily="18" charset="0"/>
                <a:cs typeface="Times New Roman" panose="02020603050405020304" pitchFamily="18" charset="0"/>
              </a:rPr>
              <a:t>ion occurs with complete inversion. The results cited in Entry 4 serve to illustrate the importance of solvation of ion pair intermediates in reactions of secondary </a:t>
            </a:r>
            <a:r>
              <a:rPr lang="en-US" sz="2200" dirty="0" err="1">
                <a:latin typeface="Times New Roman" panose="02020603050405020304" pitchFamily="18" charset="0"/>
                <a:cs typeface="Times New Roman" panose="02020603050405020304" pitchFamily="18" charset="0"/>
              </a:rPr>
              <a:t>tosylates</a:t>
            </a:r>
            <a:r>
              <a:rPr lang="en-US" sz="2200" dirty="0" smtClean="0">
                <a:latin typeface="Times New Roman" panose="02020603050405020304" pitchFamily="18" charset="0"/>
                <a:cs typeface="Times New Roman" panose="02020603050405020304" pitchFamily="18" charset="0"/>
              </a:rPr>
              <a:t>.</a:t>
            </a:r>
          </a:p>
          <a:p>
            <a:pPr marL="0" indent="0" algn="just">
              <a:buNone/>
            </a:pPr>
            <a:r>
              <a:rPr lang="en-US" sz="2200" dirty="0" smtClean="0">
                <a:latin typeface="Times New Roman" panose="02020603050405020304" pitchFamily="18" charset="0"/>
                <a:cs typeface="Times New Roman" panose="02020603050405020304" pitchFamily="18" charset="0"/>
              </a:rPr>
              <a:t> </a:t>
            </a:r>
          </a:p>
          <a:p>
            <a:pPr algn="just"/>
            <a:r>
              <a:rPr lang="en-US" sz="2200" dirty="0" smtClean="0">
                <a:latin typeface="Times New Roman" panose="02020603050405020304" pitchFamily="18" charset="0"/>
                <a:cs typeface="Times New Roman" panose="02020603050405020304" pitchFamily="18" charset="0"/>
              </a:rPr>
              <a:t>The </a:t>
            </a:r>
            <a:r>
              <a:rPr lang="en-US" sz="2200" dirty="0">
                <a:latin typeface="Times New Roman" panose="02020603050405020304" pitchFamily="18" charset="0"/>
                <a:cs typeface="Times New Roman" panose="02020603050405020304" pitchFamily="18" charset="0"/>
              </a:rPr>
              <a:t>data show that partial racemization occurs in aqueous </a:t>
            </a:r>
            <a:r>
              <a:rPr lang="en-US" sz="2200" dirty="0" err="1">
                <a:latin typeface="Times New Roman" panose="02020603050405020304" pitchFamily="18" charset="0"/>
                <a:cs typeface="Times New Roman" panose="02020603050405020304" pitchFamily="18" charset="0"/>
              </a:rPr>
              <a:t>dioxane</a:t>
            </a:r>
            <a:r>
              <a:rPr lang="en-US" sz="2200" dirty="0">
                <a:latin typeface="Times New Roman" panose="02020603050405020304" pitchFamily="18" charset="0"/>
                <a:cs typeface="Times New Roman" panose="02020603050405020304" pitchFamily="18" charset="0"/>
              </a:rPr>
              <a:t> but that an added nucleophile (</a:t>
            </a:r>
            <a:r>
              <a:rPr lang="en-US" sz="2200" dirty="0" err="1">
                <a:latin typeface="Times New Roman" panose="02020603050405020304" pitchFamily="18" charset="0"/>
                <a:cs typeface="Times New Roman" panose="02020603050405020304" pitchFamily="18" charset="0"/>
              </a:rPr>
              <a:t>azide</a:t>
            </a:r>
            <a:r>
              <a:rPr lang="en-US" sz="2200" dirty="0">
                <a:latin typeface="Times New Roman" panose="02020603050405020304" pitchFamily="18" charset="0"/>
                <a:cs typeface="Times New Roman" panose="02020603050405020304" pitchFamily="18" charset="0"/>
              </a:rPr>
              <a:t> ion) results in complete inversion in the products resulting from reaction with both </a:t>
            </a:r>
            <a:r>
              <a:rPr lang="en-US" sz="2200" dirty="0" err="1">
                <a:latin typeface="Times New Roman" panose="02020603050405020304" pitchFamily="18" charset="0"/>
                <a:cs typeface="Times New Roman" panose="02020603050405020304" pitchFamily="18" charset="0"/>
              </a:rPr>
              <a:t>azide</a:t>
            </a:r>
            <a:r>
              <a:rPr lang="en-US" sz="2200" dirty="0">
                <a:latin typeface="Times New Roman" panose="02020603050405020304" pitchFamily="18" charset="0"/>
                <a:cs typeface="Times New Roman" panose="02020603050405020304" pitchFamily="18" charset="0"/>
              </a:rPr>
              <a:t> ion and water</a:t>
            </a:r>
            <a:r>
              <a:rPr lang="en-US" sz="2200" dirty="0" smtClean="0">
                <a:latin typeface="Times New Roman" panose="02020603050405020304" pitchFamily="18" charset="0"/>
                <a:cs typeface="Times New Roman" panose="02020603050405020304" pitchFamily="18" charset="0"/>
              </a:rPr>
              <a:t>.</a:t>
            </a:r>
          </a:p>
          <a:p>
            <a:pPr algn="just"/>
            <a:endParaRPr lang="en-US" sz="2200" dirty="0">
              <a:latin typeface="Times New Roman" panose="02020603050405020304" pitchFamily="18" charset="0"/>
              <a:cs typeface="Times New Roman" panose="02020603050405020304" pitchFamily="18" charset="0"/>
            </a:endParaRPr>
          </a:p>
          <a:p>
            <a:pPr algn="just"/>
            <a:r>
              <a:rPr lang="en-US" sz="2200" dirty="0" smtClean="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The alcohol of retained configuration is attributed to an intermediate </a:t>
            </a:r>
            <a:r>
              <a:rPr lang="en-US" sz="2200" dirty="0" err="1">
                <a:latin typeface="Times New Roman" panose="02020603050405020304" pitchFamily="18" charset="0"/>
                <a:cs typeface="Times New Roman" panose="02020603050405020304" pitchFamily="18" charset="0"/>
              </a:rPr>
              <a:t>oxonium</a:t>
            </a:r>
            <a:r>
              <a:rPr lang="en-US" sz="2200" dirty="0">
                <a:latin typeface="Times New Roman" panose="02020603050405020304" pitchFamily="18" charset="0"/>
                <a:cs typeface="Times New Roman" panose="02020603050405020304" pitchFamily="18" charset="0"/>
              </a:rPr>
              <a:t> ion resulting from reaction of the ion </a:t>
            </a:r>
            <a:r>
              <a:rPr lang="en-US" sz="2200" dirty="0" smtClean="0">
                <a:latin typeface="Times New Roman" panose="02020603050405020304" pitchFamily="18" charset="0"/>
                <a:cs typeface="Times New Roman" panose="02020603050405020304" pitchFamily="18" charset="0"/>
              </a:rPr>
              <a:t>pair </a:t>
            </a:r>
            <a:r>
              <a:rPr lang="en-US" sz="2000" dirty="0">
                <a:latin typeface="Times New Roman" panose="02020603050405020304" pitchFamily="18" charset="0"/>
                <a:cs typeface="Times New Roman" panose="02020603050405020304" pitchFamily="18" charset="0"/>
              </a:rPr>
              <a:t>with the </a:t>
            </a:r>
            <a:r>
              <a:rPr lang="en-US" sz="2000" dirty="0" err="1">
                <a:latin typeface="Times New Roman" panose="02020603050405020304" pitchFamily="18" charset="0"/>
                <a:cs typeface="Times New Roman" panose="02020603050405020304" pitchFamily="18" charset="0"/>
              </a:rPr>
              <a:t>dioxane</a:t>
            </a:r>
            <a:r>
              <a:rPr lang="en-US" sz="2000" dirty="0">
                <a:latin typeface="Times New Roman" panose="02020603050405020304" pitchFamily="18" charset="0"/>
                <a:cs typeface="Times New Roman" panose="02020603050405020304" pitchFamily="18" charset="0"/>
              </a:rPr>
              <a:t> solvent, which would react with water to give product of retained configuration. </a:t>
            </a:r>
            <a:endParaRPr lang="en-US" sz="2200" dirty="0">
              <a:latin typeface="Times New Roman" panose="02020603050405020304" pitchFamily="18" charset="0"/>
              <a:cs typeface="Times New Roman" panose="02020603050405020304" pitchFamily="18" charset="0"/>
            </a:endParaRPr>
          </a:p>
          <a:p>
            <a:endParaRPr lang="en-US" dirty="0"/>
          </a:p>
        </p:txBody>
      </p:sp>
      <p:sp>
        <p:nvSpPr>
          <p:cNvPr id="2" name="Slide Number Placeholder 1"/>
          <p:cNvSpPr>
            <a:spLocks noGrp="1"/>
          </p:cNvSpPr>
          <p:nvPr>
            <p:ph type="sldNum" sz="quarter" idx="12"/>
          </p:nvPr>
        </p:nvSpPr>
        <p:spPr/>
        <p:txBody>
          <a:bodyPr/>
          <a:lstStyle/>
          <a:p>
            <a:fld id="{E97799C9-84D9-46D2-A11E-BCF8A720529D}" type="slidenum">
              <a:rPr lang="en-US" smtClean="0"/>
              <a:t>55</a:t>
            </a:fld>
            <a:endParaRPr lang="en-US" dirty="0"/>
          </a:p>
        </p:txBody>
      </p:sp>
    </p:spTree>
    <p:extLst>
      <p:ext uri="{BB962C8B-B14F-4D97-AF65-F5344CB8AC3E}">
        <p14:creationId xmlns:p14="http://schemas.microsoft.com/office/powerpoint/2010/main" val="206354453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6335" y="2639904"/>
            <a:ext cx="10565475" cy="4218096"/>
          </a:xfrm>
        </p:spPr>
        <p:txBody>
          <a:bodyPr>
            <a:normAutofit/>
          </a:bodyPr>
          <a:lstStyle/>
          <a:p>
            <a:pPr algn="just"/>
            <a:r>
              <a:rPr lang="en-US" sz="1800" i="1" dirty="0" smtClean="0">
                <a:latin typeface="Times New Roman" panose="02020603050405020304" pitchFamily="18" charset="0"/>
                <a:cs typeface="Times New Roman" panose="02020603050405020304" pitchFamily="18" charset="0"/>
              </a:rPr>
              <a:t>When </a:t>
            </a:r>
            <a:r>
              <a:rPr lang="en-US" sz="1800" i="1" dirty="0" err="1">
                <a:latin typeface="Times New Roman" panose="02020603050405020304" pitchFamily="18" charset="0"/>
                <a:cs typeface="Times New Roman" panose="02020603050405020304" pitchFamily="18" charset="0"/>
              </a:rPr>
              <a:t>azide</a:t>
            </a:r>
            <a:r>
              <a:rPr lang="en-US" sz="1800" i="1" dirty="0">
                <a:latin typeface="Times New Roman" panose="02020603050405020304" pitchFamily="18" charset="0"/>
                <a:cs typeface="Times New Roman" panose="02020603050405020304" pitchFamily="18" charset="0"/>
              </a:rPr>
              <a:t> ion is present, </a:t>
            </a:r>
            <a:r>
              <a:rPr lang="en-US" sz="1800" i="1" dirty="0" err="1">
                <a:latin typeface="Times New Roman" panose="02020603050405020304" pitchFamily="18" charset="0"/>
                <a:cs typeface="Times New Roman" panose="02020603050405020304" pitchFamily="18" charset="0"/>
              </a:rPr>
              <a:t>dioxane</a:t>
            </a:r>
            <a:r>
              <a:rPr lang="en-US" sz="1800" i="1" dirty="0">
                <a:latin typeface="Times New Roman" panose="02020603050405020304" pitchFamily="18" charset="0"/>
                <a:cs typeface="Times New Roman" panose="02020603050405020304" pitchFamily="18" charset="0"/>
              </a:rPr>
              <a:t> does not effectively compete for </a:t>
            </a:r>
            <a:r>
              <a:rPr lang="en-US" sz="1800" i="1" dirty="0" smtClean="0">
                <a:latin typeface="Times New Roman" panose="02020603050405020304" pitchFamily="18" charset="0"/>
                <a:cs typeface="Times New Roman" panose="02020603050405020304" pitchFamily="18" charset="0"/>
              </a:rPr>
              <a:t>the ion </a:t>
            </a:r>
            <a:r>
              <a:rPr lang="en-US" sz="1800" i="1" dirty="0">
                <a:latin typeface="Times New Roman" panose="02020603050405020304" pitchFamily="18" charset="0"/>
                <a:cs typeface="Times New Roman" panose="02020603050405020304" pitchFamily="18" charset="0"/>
              </a:rPr>
              <a:t>pair intermediate and all of the alcohol arises from the inversion </a:t>
            </a:r>
            <a:r>
              <a:rPr lang="en-US" sz="1800" i="1" dirty="0" smtClean="0">
                <a:latin typeface="Times New Roman" panose="02020603050405020304" pitchFamily="18" charset="0"/>
                <a:cs typeface="Times New Roman" panose="02020603050405020304" pitchFamily="18" charset="0"/>
              </a:rPr>
              <a:t>mechanism. </a:t>
            </a:r>
            <a:r>
              <a:rPr lang="en-US" sz="1800" dirty="0">
                <a:latin typeface="Times New Roman" panose="02020603050405020304" pitchFamily="18" charset="0"/>
                <a:cs typeface="Times New Roman" panose="02020603050405020304" pitchFamily="18" charset="0"/>
              </a:rPr>
              <a:t>Entry 5 shows data for a tertiary chloride in several solvents</a:t>
            </a:r>
            <a:r>
              <a:rPr lang="en-US" sz="1800" dirty="0" smtClean="0">
                <a:latin typeface="Times New Roman" panose="02020603050405020304" pitchFamily="18" charset="0"/>
                <a:cs typeface="Times New Roman" panose="02020603050405020304" pitchFamily="18" charset="0"/>
              </a:rPr>
              <a:t>.</a:t>
            </a:r>
          </a:p>
          <a:p>
            <a:pPr marL="0" indent="0" algn="just">
              <a:buNone/>
            </a:pPr>
            <a:r>
              <a:rPr lang="en-US" sz="1800" dirty="0" smtClean="0">
                <a:latin typeface="Times New Roman" panose="02020603050405020304" pitchFamily="18" charset="0"/>
                <a:cs typeface="Times New Roman" panose="02020603050405020304" pitchFamily="18" charset="0"/>
              </a:rPr>
              <a:t> </a:t>
            </a:r>
          </a:p>
          <a:p>
            <a:pPr algn="just"/>
            <a:r>
              <a:rPr lang="en-US" sz="1800" dirty="0" smtClean="0">
                <a:latin typeface="Times New Roman" panose="02020603050405020304" pitchFamily="18" charset="0"/>
                <a:cs typeface="Times New Roman" panose="02020603050405020304" pitchFamily="18" charset="0"/>
              </a:rPr>
              <a:t>The </a:t>
            </a:r>
            <a:r>
              <a:rPr lang="en-US" sz="1800" dirty="0">
                <a:latin typeface="Times New Roman" panose="02020603050405020304" pitchFamily="18" charset="0"/>
                <a:cs typeface="Times New Roman" panose="02020603050405020304" pitchFamily="18" charset="0"/>
              </a:rPr>
              <a:t>results </a:t>
            </a:r>
            <a:r>
              <a:rPr lang="en-US" sz="1800" dirty="0" smtClean="0">
                <a:latin typeface="Times New Roman" panose="02020603050405020304" pitchFamily="18" charset="0"/>
                <a:cs typeface="Times New Roman" panose="02020603050405020304" pitchFamily="18" charset="0"/>
              </a:rPr>
              <a:t>range from </a:t>
            </a:r>
            <a:r>
              <a:rPr lang="en-US" sz="1800" dirty="0">
                <a:latin typeface="Times New Roman" panose="02020603050405020304" pitchFamily="18" charset="0"/>
                <a:cs typeface="Times New Roman" panose="02020603050405020304" pitchFamily="18" charset="0"/>
              </a:rPr>
              <a:t>nearly complete inversion in aqueous </a:t>
            </a:r>
            <a:r>
              <a:rPr lang="en-US" sz="1800" dirty="0" err="1">
                <a:latin typeface="Times New Roman" panose="02020603050405020304" pitchFamily="18" charset="0"/>
                <a:cs typeface="Times New Roman" panose="02020603050405020304" pitchFamily="18" charset="0"/>
              </a:rPr>
              <a:t>dioxane</a:t>
            </a:r>
            <a:r>
              <a:rPr lang="en-US" sz="1800" dirty="0">
                <a:latin typeface="Times New Roman" panose="02020603050405020304" pitchFamily="18" charset="0"/>
                <a:cs typeface="Times New Roman" panose="02020603050405020304" pitchFamily="18" charset="0"/>
              </a:rPr>
              <a:t> to slight net retention in TFE</a:t>
            </a:r>
            <a:r>
              <a:rPr lang="en-US" sz="1800" dirty="0" smtClean="0">
                <a:latin typeface="Times New Roman" panose="02020603050405020304" pitchFamily="18" charset="0"/>
                <a:cs typeface="Times New Roman" panose="02020603050405020304" pitchFamily="18" charset="0"/>
              </a:rPr>
              <a:t>. These </a:t>
            </a:r>
            <a:r>
              <a:rPr lang="en-US" sz="1800" dirty="0">
                <a:latin typeface="Times New Roman" panose="02020603050405020304" pitchFamily="18" charset="0"/>
                <a:cs typeface="Times New Roman" panose="02020603050405020304" pitchFamily="18" charset="0"/>
              </a:rPr>
              <a:t>results indicate that the tertiary carbocation formed </a:t>
            </a:r>
            <a:r>
              <a:rPr lang="en-US" sz="1800" i="1" dirty="0">
                <a:latin typeface="Times New Roman" panose="02020603050405020304" pitchFamily="18" charset="0"/>
                <a:cs typeface="Times New Roman" panose="02020603050405020304" pitchFamily="18" charset="0"/>
              </a:rPr>
              <a:t>does not achieve </a:t>
            </a:r>
            <a:r>
              <a:rPr lang="en-US" sz="1800" i="1" dirty="0" smtClean="0">
                <a:latin typeface="Times New Roman" panose="02020603050405020304" pitchFamily="18" charset="0"/>
                <a:cs typeface="Times New Roman" panose="02020603050405020304" pitchFamily="18" charset="0"/>
              </a:rPr>
              <a:t>symmetrical solvation </a:t>
            </a:r>
            <a:r>
              <a:rPr lang="en-US" sz="1800" dirty="0">
                <a:latin typeface="Times New Roman" panose="02020603050405020304" pitchFamily="18" charset="0"/>
                <a:cs typeface="Times New Roman" panose="02020603050405020304" pitchFamily="18" charset="0"/>
              </a:rPr>
              <a:t>but, instead, the stereochemistry is controlled by the immediate </a:t>
            </a:r>
            <a:r>
              <a:rPr lang="en-US" sz="1800" dirty="0" smtClean="0">
                <a:latin typeface="Times New Roman" panose="02020603050405020304" pitchFamily="18" charset="0"/>
                <a:cs typeface="Times New Roman" panose="02020603050405020304" pitchFamily="18" charset="0"/>
              </a:rPr>
              <a:t>solvation shell</a:t>
            </a:r>
            <a:r>
              <a:rPr lang="en-US" sz="1800" dirty="0">
                <a:latin typeface="Times New Roman" panose="02020603050405020304" pitchFamily="18" charset="0"/>
                <a:cs typeface="Times New Roman" panose="02020603050405020304" pitchFamily="18" charset="0"/>
              </a:rPr>
              <a:t>. </a:t>
            </a:r>
            <a:endParaRPr lang="en-US" sz="1800" dirty="0" smtClean="0">
              <a:latin typeface="Times New Roman" panose="02020603050405020304" pitchFamily="18" charset="0"/>
              <a:cs typeface="Times New Roman" panose="02020603050405020304" pitchFamily="18" charset="0"/>
            </a:endParaRPr>
          </a:p>
          <a:p>
            <a:pPr algn="just"/>
            <a:endParaRPr lang="en-US" sz="1800" dirty="0" smtClean="0">
              <a:latin typeface="Times New Roman" panose="02020603050405020304" pitchFamily="18" charset="0"/>
              <a:cs typeface="Times New Roman" panose="02020603050405020304" pitchFamily="18" charset="0"/>
            </a:endParaRPr>
          </a:p>
          <a:p>
            <a:pPr algn="just"/>
            <a:r>
              <a:rPr lang="en-US" sz="1800" dirty="0" smtClean="0">
                <a:latin typeface="Times New Roman" panose="02020603050405020304" pitchFamily="18" charset="0"/>
                <a:cs typeface="Times New Roman" panose="02020603050405020304" pitchFamily="18" charset="0"/>
              </a:rPr>
              <a:t>Stabilization </a:t>
            </a:r>
            <a:r>
              <a:rPr lang="en-US" sz="1800" dirty="0">
                <a:latin typeface="Times New Roman" panose="02020603050405020304" pitchFamily="18" charset="0"/>
                <a:cs typeface="Times New Roman" panose="02020603050405020304" pitchFamily="18" charset="0"/>
              </a:rPr>
              <a:t>of a carbocation intermediate by benzylic conjugation, as in </a:t>
            </a:r>
            <a:r>
              <a:rPr lang="en-US" sz="1800" dirty="0" smtClean="0">
                <a:latin typeface="Times New Roman" panose="02020603050405020304" pitchFamily="18" charset="0"/>
                <a:cs typeface="Times New Roman" panose="02020603050405020304" pitchFamily="18" charset="0"/>
              </a:rPr>
              <a:t>the 1-phenylethyl </a:t>
            </a:r>
            <a:r>
              <a:rPr lang="en-US" sz="1800" dirty="0">
                <a:latin typeface="Times New Roman" panose="02020603050405020304" pitchFamily="18" charset="0"/>
                <a:cs typeface="Times New Roman" panose="02020603050405020304" pitchFamily="18" charset="0"/>
              </a:rPr>
              <a:t>system shown in Entry 6, leads to substitution with extensive racemization</a:t>
            </a:r>
            <a:r>
              <a:rPr lang="en-US" sz="1800" dirty="0" smtClean="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2861723" y="624219"/>
            <a:ext cx="6188690" cy="2068340"/>
          </a:xfrm>
          <a:prstGeom prst="rect">
            <a:avLst/>
          </a:prstGeom>
        </p:spPr>
      </p:pic>
      <p:sp>
        <p:nvSpPr>
          <p:cNvPr id="4" name="Slide Number Placeholder 3"/>
          <p:cNvSpPr>
            <a:spLocks noGrp="1"/>
          </p:cNvSpPr>
          <p:nvPr>
            <p:ph type="sldNum" sz="quarter" idx="12"/>
          </p:nvPr>
        </p:nvSpPr>
        <p:spPr/>
        <p:txBody>
          <a:bodyPr/>
          <a:lstStyle/>
          <a:p>
            <a:fld id="{E97799C9-84D9-46D2-A11E-BCF8A720529D}" type="slidenum">
              <a:rPr lang="en-US" smtClean="0"/>
              <a:t>56</a:t>
            </a:fld>
            <a:endParaRPr lang="en-US" dirty="0"/>
          </a:p>
        </p:txBody>
      </p:sp>
    </p:spTree>
    <p:extLst>
      <p:ext uri="{BB962C8B-B14F-4D97-AF65-F5344CB8AC3E}">
        <p14:creationId xmlns:p14="http://schemas.microsoft.com/office/powerpoint/2010/main" val="36195278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17418" y="2448866"/>
            <a:ext cx="10557164" cy="3694239"/>
          </a:xfrm>
        </p:spPr>
        <p:txBody>
          <a:bodyPr>
            <a:normAutofit fontScale="70000" lnSpcReduction="20000"/>
          </a:bodyPr>
          <a:lstStyle/>
          <a:p>
            <a:pPr marL="0" indent="0" algn="just">
              <a:buNone/>
            </a:pPr>
            <a:r>
              <a:rPr lang="en-US" dirty="0">
                <a:solidFill>
                  <a:schemeClr val="tx1"/>
                </a:solidFill>
                <a:latin typeface="Times New Roman" panose="02020603050405020304" pitchFamily="18" charset="0"/>
                <a:cs typeface="Times New Roman" panose="02020603050405020304" pitchFamily="18" charset="0"/>
              </a:rPr>
              <a:t>The system was analyzed in terms of the fate of the contact ion pair and solvent-separated ion pair intermediates. From this analysis, it was estimated that for every 100 molecules of </a:t>
            </a:r>
            <a:r>
              <a:rPr lang="en-US" b="1" dirty="0">
                <a:solidFill>
                  <a:schemeClr val="tx1"/>
                </a:solidFill>
                <a:latin typeface="Times New Roman" panose="02020603050405020304" pitchFamily="18" charset="0"/>
                <a:cs typeface="Times New Roman" panose="02020603050405020304" pitchFamily="18" charset="0"/>
              </a:rPr>
              <a:t>1-phenylethyl chloride </a:t>
            </a:r>
            <a:r>
              <a:rPr lang="en-US" dirty="0">
                <a:solidFill>
                  <a:schemeClr val="tx1"/>
                </a:solidFill>
                <a:latin typeface="Times New Roman" panose="02020603050405020304" pitchFamily="18" charset="0"/>
                <a:cs typeface="Times New Roman" panose="02020603050405020304" pitchFamily="18" charset="0"/>
              </a:rPr>
              <a:t>that undergo ionization, 80 return to starting material of retained configuration, 7 return to inverted starting material, and 13 go on to the solvent-separated ion pair in 97:3 TFE-H</a:t>
            </a:r>
            <a:r>
              <a:rPr lang="en-US" baseline="-25000" dirty="0">
                <a:solidFill>
                  <a:schemeClr val="tx1"/>
                </a:solidFill>
                <a:latin typeface="Times New Roman" panose="02020603050405020304" pitchFamily="18" charset="0"/>
                <a:cs typeface="Times New Roman" panose="02020603050405020304" pitchFamily="18" charset="0"/>
              </a:rPr>
              <a:t>2</a:t>
            </a:r>
            <a:r>
              <a:rPr lang="en-US" dirty="0">
                <a:solidFill>
                  <a:schemeClr val="tx1"/>
                </a:solidFill>
                <a:latin typeface="Times New Roman" panose="02020603050405020304" pitchFamily="18" charset="0"/>
                <a:cs typeface="Times New Roman" panose="02020603050405020304" pitchFamily="18" charset="0"/>
              </a:rPr>
              <a:t>O. </a:t>
            </a:r>
            <a:endParaRPr lang="en-US" dirty="0" smtClean="0">
              <a:solidFill>
                <a:schemeClr val="tx1"/>
              </a:solidFill>
              <a:latin typeface="Times New Roman" panose="02020603050405020304" pitchFamily="18" charset="0"/>
              <a:cs typeface="Times New Roman" panose="02020603050405020304" pitchFamily="18" charset="0"/>
            </a:endParaRPr>
          </a:p>
          <a:p>
            <a:pPr algn="just"/>
            <a:endParaRPr lang="en-US" dirty="0">
              <a:solidFill>
                <a:schemeClr val="tx1"/>
              </a:solidFill>
              <a:latin typeface="Times New Roman" panose="02020603050405020304" pitchFamily="18" charset="0"/>
              <a:cs typeface="Times New Roman" panose="02020603050405020304" pitchFamily="18" charset="0"/>
            </a:endParaRPr>
          </a:p>
          <a:p>
            <a:pPr marL="0" indent="0" algn="just">
              <a:buNone/>
            </a:pPr>
            <a:r>
              <a:rPr lang="en-US" dirty="0" smtClean="0">
                <a:solidFill>
                  <a:schemeClr val="tx1"/>
                </a:solidFill>
                <a:latin typeface="Times New Roman" panose="02020603050405020304" pitchFamily="18" charset="0"/>
                <a:cs typeface="Times New Roman" panose="02020603050405020304" pitchFamily="18" charset="0"/>
              </a:rPr>
              <a:t>The </a:t>
            </a:r>
            <a:r>
              <a:rPr lang="en-US" dirty="0">
                <a:solidFill>
                  <a:schemeClr val="tx1"/>
                </a:solidFill>
                <a:latin typeface="Times New Roman" panose="02020603050405020304" pitchFamily="18" charset="0"/>
                <a:cs typeface="Times New Roman" panose="02020603050405020304" pitchFamily="18" charset="0"/>
              </a:rPr>
              <a:t>results in Entry 7 show that even for the tertiary benzylic </a:t>
            </a:r>
            <a:r>
              <a:rPr lang="en-US" dirty="0" smtClean="0">
                <a:solidFill>
                  <a:schemeClr val="tx1"/>
                </a:solidFill>
                <a:latin typeface="Times New Roman" panose="02020603050405020304" pitchFamily="18" charset="0"/>
                <a:cs typeface="Times New Roman" panose="02020603050405020304" pitchFamily="18" charset="0"/>
              </a:rPr>
              <a:t>substrate 2-phenyl-2-butyl </a:t>
            </a:r>
            <a:r>
              <a:rPr lang="en-US" dirty="0">
                <a:solidFill>
                  <a:schemeClr val="tx1"/>
                </a:solidFill>
                <a:latin typeface="Times New Roman" panose="02020603050405020304" pitchFamily="18" charset="0"/>
                <a:cs typeface="Times New Roman" panose="02020603050405020304" pitchFamily="18" charset="0"/>
              </a:rPr>
              <a:t>p-</a:t>
            </a:r>
            <a:r>
              <a:rPr lang="en-US" dirty="0" err="1">
                <a:solidFill>
                  <a:schemeClr val="tx1"/>
                </a:solidFill>
                <a:latin typeface="Times New Roman" panose="02020603050405020304" pitchFamily="18" charset="0"/>
                <a:cs typeface="Times New Roman" panose="02020603050405020304" pitchFamily="18" charset="0"/>
              </a:rPr>
              <a:t>nitrobenzoate</a:t>
            </a:r>
            <a:r>
              <a:rPr lang="en-US" dirty="0">
                <a:solidFill>
                  <a:schemeClr val="tx1"/>
                </a:solidFill>
                <a:latin typeface="Times New Roman" panose="02020603050405020304" pitchFamily="18" charset="0"/>
                <a:cs typeface="Times New Roman" panose="02020603050405020304" pitchFamily="18" charset="0"/>
              </a:rPr>
              <a:t>, the expectation of complete racemization is </a:t>
            </a:r>
            <a:r>
              <a:rPr lang="en-US" dirty="0" smtClean="0">
                <a:solidFill>
                  <a:schemeClr val="tx1"/>
                </a:solidFill>
                <a:latin typeface="Times New Roman" panose="02020603050405020304" pitchFamily="18" charset="0"/>
                <a:cs typeface="Times New Roman" panose="02020603050405020304" pitchFamily="18" charset="0"/>
              </a:rPr>
              <a:t>not realized</a:t>
            </a:r>
            <a:r>
              <a:rPr lang="en-US" dirty="0">
                <a:solidFill>
                  <a:schemeClr val="tx1"/>
                </a:solidFill>
                <a:latin typeface="Times New Roman" panose="02020603050405020304" pitchFamily="18" charset="0"/>
                <a:cs typeface="Times New Roman" panose="02020603050405020304" pitchFamily="18" charset="0"/>
              </a:rPr>
              <a:t>. </a:t>
            </a:r>
            <a:r>
              <a:rPr lang="en-US" i="1" dirty="0">
                <a:solidFill>
                  <a:schemeClr val="tx1"/>
                </a:solidFill>
                <a:latin typeface="Times New Roman" panose="02020603050405020304" pitchFamily="18" charset="0"/>
                <a:cs typeface="Times New Roman" panose="02020603050405020304" pitchFamily="18" charset="0"/>
              </a:rPr>
              <a:t>In moderately nucleophilic media, such as potassium acetate in acetic acid</a:t>
            </a:r>
            <a:r>
              <a:rPr lang="en-US" dirty="0" smtClean="0">
                <a:solidFill>
                  <a:schemeClr val="tx1"/>
                </a:solidFill>
                <a:latin typeface="Times New Roman" panose="02020603050405020304" pitchFamily="18" charset="0"/>
                <a:cs typeface="Times New Roman" panose="02020603050405020304" pitchFamily="18" charset="0"/>
              </a:rPr>
              <a:t>, this </a:t>
            </a:r>
            <a:r>
              <a:rPr lang="en-US" dirty="0">
                <a:solidFill>
                  <a:schemeClr val="tx1"/>
                </a:solidFill>
                <a:latin typeface="Times New Roman" panose="02020603050405020304" pitchFamily="18" charset="0"/>
                <a:cs typeface="Times New Roman" panose="02020603050405020304" pitchFamily="18" charset="0"/>
              </a:rPr>
              <a:t>ideal is almost achieved, with just a slight excess of inversion. </a:t>
            </a:r>
            <a:endParaRPr lang="en-US" dirty="0" smtClean="0">
              <a:solidFill>
                <a:schemeClr val="tx1"/>
              </a:solidFill>
              <a:latin typeface="Times New Roman" panose="02020603050405020304" pitchFamily="18" charset="0"/>
              <a:cs typeface="Times New Roman" panose="02020603050405020304" pitchFamily="18" charset="0"/>
            </a:endParaRPr>
          </a:p>
          <a:p>
            <a:pPr algn="just"/>
            <a:endParaRPr lang="en-US" dirty="0" smtClean="0">
              <a:solidFill>
                <a:schemeClr val="tx1"/>
              </a:solidFill>
              <a:latin typeface="Times New Roman" panose="02020603050405020304" pitchFamily="18" charset="0"/>
              <a:cs typeface="Times New Roman" panose="02020603050405020304" pitchFamily="18" charset="0"/>
            </a:endParaRPr>
          </a:p>
          <a:p>
            <a:pPr marL="0" indent="0" algn="just">
              <a:buNone/>
            </a:pPr>
            <a:r>
              <a:rPr lang="en-US" dirty="0" smtClean="0">
                <a:solidFill>
                  <a:schemeClr val="tx1"/>
                </a:solidFill>
                <a:latin typeface="Times New Roman" panose="02020603050405020304" pitchFamily="18" charset="0"/>
                <a:cs typeface="Times New Roman" panose="02020603050405020304" pitchFamily="18" charset="0"/>
              </a:rPr>
              <a:t>The </a:t>
            </a:r>
            <a:r>
              <a:rPr lang="en-US" dirty="0">
                <a:solidFill>
                  <a:schemeClr val="tx1"/>
                </a:solidFill>
                <a:latin typeface="Times New Roman" panose="02020603050405020304" pitchFamily="18" charset="0"/>
                <a:cs typeface="Times New Roman" panose="02020603050405020304" pitchFamily="18" charset="0"/>
              </a:rPr>
              <a:t>presence </a:t>
            </a:r>
            <a:r>
              <a:rPr lang="en-US" dirty="0" smtClean="0">
                <a:solidFill>
                  <a:schemeClr val="tx1"/>
                </a:solidFill>
                <a:latin typeface="Times New Roman" panose="02020603050405020304" pitchFamily="18" charset="0"/>
                <a:cs typeface="Times New Roman" panose="02020603050405020304" pitchFamily="18" charset="0"/>
              </a:rPr>
              <a:t>of the </a:t>
            </a:r>
            <a:r>
              <a:rPr lang="en-US" dirty="0">
                <a:solidFill>
                  <a:schemeClr val="tx1"/>
                </a:solidFill>
                <a:latin typeface="Times New Roman" panose="02020603050405020304" pitchFamily="18" charset="0"/>
                <a:cs typeface="Times New Roman" panose="02020603050405020304" pitchFamily="18" charset="0"/>
              </a:rPr>
              <a:t>better nucleophile </a:t>
            </a:r>
            <a:r>
              <a:rPr lang="en-US" dirty="0" err="1">
                <a:solidFill>
                  <a:schemeClr val="tx1"/>
                </a:solidFill>
                <a:latin typeface="Times New Roman" panose="02020603050405020304" pitchFamily="18" charset="0"/>
                <a:cs typeface="Times New Roman" panose="02020603050405020304" pitchFamily="18" charset="0"/>
              </a:rPr>
              <a:t>azide</a:t>
            </a:r>
            <a:r>
              <a:rPr lang="en-US" dirty="0">
                <a:solidFill>
                  <a:schemeClr val="tx1"/>
                </a:solidFill>
                <a:latin typeface="Times New Roman" panose="02020603050405020304" pitchFamily="18" charset="0"/>
                <a:cs typeface="Times New Roman" panose="02020603050405020304" pitchFamily="18" charset="0"/>
              </a:rPr>
              <a:t> ion, however, leads to product with a significant (56</a:t>
            </a:r>
            <a:r>
              <a:rPr lang="en-US" dirty="0" smtClean="0">
                <a:solidFill>
                  <a:schemeClr val="tx1"/>
                </a:solidFill>
                <a:latin typeface="Times New Roman" panose="02020603050405020304" pitchFamily="18" charset="0"/>
                <a:cs typeface="Times New Roman" panose="02020603050405020304" pitchFamily="18" charset="0"/>
              </a:rPr>
              <a:t>%) degree </a:t>
            </a:r>
            <a:r>
              <a:rPr lang="en-US" dirty="0">
                <a:solidFill>
                  <a:schemeClr val="tx1"/>
                </a:solidFill>
                <a:latin typeface="Times New Roman" panose="02020603050405020304" pitchFamily="18" charset="0"/>
                <a:cs typeface="Times New Roman" panose="02020603050405020304" pitchFamily="18" charset="0"/>
              </a:rPr>
              <a:t>of inversion. This result is attributed to nucleophilic attack on an ion </a:t>
            </a:r>
            <a:r>
              <a:rPr lang="en-US" dirty="0" smtClean="0">
                <a:solidFill>
                  <a:schemeClr val="tx1"/>
                </a:solidFill>
                <a:latin typeface="Times New Roman" panose="02020603050405020304" pitchFamily="18" charset="0"/>
                <a:cs typeface="Times New Roman" panose="02020603050405020304" pitchFamily="18" charset="0"/>
              </a:rPr>
              <a:t>pair prior </a:t>
            </a:r>
            <a:r>
              <a:rPr lang="en-US" dirty="0">
                <a:solidFill>
                  <a:schemeClr val="tx1"/>
                </a:solidFill>
                <a:latin typeface="Times New Roman" panose="02020603050405020304" pitchFamily="18" charset="0"/>
                <a:cs typeface="Times New Roman" panose="02020603050405020304" pitchFamily="18" charset="0"/>
              </a:rPr>
              <a:t>to symmetrical solvation</a:t>
            </a:r>
            <a:r>
              <a:rPr lang="en-US" i="1" dirty="0">
                <a:solidFill>
                  <a:schemeClr val="tx1"/>
                </a:solidFill>
                <a:latin typeface="Times New Roman" panose="02020603050405020304" pitchFamily="18" charset="0"/>
                <a:cs typeface="Times New Roman" panose="02020603050405020304" pitchFamily="18" charset="0"/>
              </a:rPr>
              <a:t>. More surprising is the observation of net retention </a:t>
            </a:r>
            <a:r>
              <a:rPr lang="en-US" i="1" dirty="0" smtClean="0">
                <a:solidFill>
                  <a:schemeClr val="tx1"/>
                </a:solidFill>
                <a:latin typeface="Times New Roman" panose="02020603050405020304" pitchFamily="18" charset="0"/>
                <a:cs typeface="Times New Roman" panose="02020603050405020304" pitchFamily="18" charset="0"/>
              </a:rPr>
              <a:t>of configuration </a:t>
            </a:r>
            <a:r>
              <a:rPr lang="en-US" dirty="0">
                <a:solidFill>
                  <a:schemeClr val="tx1"/>
                </a:solidFill>
                <a:latin typeface="Times New Roman" panose="02020603050405020304" pitchFamily="18" charset="0"/>
                <a:cs typeface="Times New Roman" panose="02020603050405020304" pitchFamily="18" charset="0"/>
              </a:rPr>
              <a:t>in the hydrolysis of 2-phenyl-2-butyl p-</a:t>
            </a:r>
            <a:r>
              <a:rPr lang="en-US" dirty="0" err="1">
                <a:solidFill>
                  <a:schemeClr val="tx1"/>
                </a:solidFill>
                <a:latin typeface="Times New Roman" panose="02020603050405020304" pitchFamily="18" charset="0"/>
                <a:cs typeface="Times New Roman" panose="02020603050405020304" pitchFamily="18" charset="0"/>
              </a:rPr>
              <a:t>nitrobenzoate</a:t>
            </a:r>
            <a:r>
              <a:rPr lang="en-US" dirty="0">
                <a:solidFill>
                  <a:schemeClr val="tx1"/>
                </a:solidFill>
                <a:latin typeface="Times New Roman" panose="02020603050405020304" pitchFamily="18" charset="0"/>
                <a:cs typeface="Times New Roman" panose="02020603050405020304" pitchFamily="18" charset="0"/>
              </a:rPr>
              <a:t> in 90% </a:t>
            </a:r>
            <a:r>
              <a:rPr lang="en-US" dirty="0" smtClean="0">
                <a:solidFill>
                  <a:schemeClr val="tx1"/>
                </a:solidFill>
                <a:latin typeface="Times New Roman" panose="02020603050405020304" pitchFamily="18" charset="0"/>
                <a:cs typeface="Times New Roman" panose="02020603050405020304" pitchFamily="18" charset="0"/>
              </a:rPr>
              <a:t>aqueous acetone</a:t>
            </a:r>
            <a:r>
              <a:rPr lang="en-US" dirty="0">
                <a:solidFill>
                  <a:schemeClr val="tx1"/>
                </a:solidFill>
                <a:latin typeface="Times New Roman" panose="02020603050405020304" pitchFamily="18" charset="0"/>
                <a:cs typeface="Times New Roman" panose="02020603050405020304" pitchFamily="18" charset="0"/>
              </a:rPr>
              <a:t>. </a:t>
            </a:r>
            <a:endParaRPr lang="en-US" dirty="0" smtClean="0">
              <a:solidFill>
                <a:schemeClr val="tx1"/>
              </a:solidFill>
              <a:latin typeface="Times New Roman" panose="02020603050405020304" pitchFamily="18" charset="0"/>
              <a:cs typeface="Times New Roman" panose="02020603050405020304" pitchFamily="18" charset="0"/>
            </a:endParaRPr>
          </a:p>
          <a:p>
            <a:pPr algn="just"/>
            <a:endParaRPr lang="en-US" dirty="0" smtClean="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2676698" y="637618"/>
            <a:ext cx="7040880" cy="1725658"/>
          </a:xfrm>
          <a:prstGeom prst="rect">
            <a:avLst/>
          </a:prstGeom>
        </p:spPr>
      </p:pic>
      <p:sp>
        <p:nvSpPr>
          <p:cNvPr id="5" name="Slide Number Placeholder 4"/>
          <p:cNvSpPr>
            <a:spLocks noGrp="1"/>
          </p:cNvSpPr>
          <p:nvPr>
            <p:ph type="sldNum" sz="quarter" idx="12"/>
          </p:nvPr>
        </p:nvSpPr>
        <p:spPr/>
        <p:txBody>
          <a:bodyPr/>
          <a:lstStyle/>
          <a:p>
            <a:fld id="{E97799C9-84D9-46D2-A11E-BCF8A720529D}" type="slidenum">
              <a:rPr lang="en-US" smtClean="0"/>
              <a:t>57</a:t>
            </a:fld>
            <a:endParaRPr lang="en-US" dirty="0"/>
          </a:p>
        </p:txBody>
      </p:sp>
    </p:spTree>
    <p:extLst>
      <p:ext uri="{BB962C8B-B14F-4D97-AF65-F5344CB8AC3E}">
        <p14:creationId xmlns:p14="http://schemas.microsoft.com/office/powerpoint/2010/main" val="111207928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06335" y="2556932"/>
            <a:ext cx="10590414" cy="3702552"/>
          </a:xfrm>
        </p:spPr>
        <p:txBody>
          <a:bodyPr>
            <a:normAutofit fontScale="85000" lnSpcReduction="20000"/>
          </a:bodyPr>
          <a:lstStyle/>
          <a:p>
            <a:pPr algn="just"/>
            <a:r>
              <a:rPr lang="en-US" dirty="0">
                <a:solidFill>
                  <a:schemeClr val="tx1"/>
                </a:solidFill>
                <a:latin typeface="Times New Roman" panose="02020603050405020304" pitchFamily="18" charset="0"/>
                <a:cs typeface="Times New Roman" panose="02020603050405020304" pitchFamily="18" charset="0"/>
              </a:rPr>
              <a:t>It is possible that this is the result of preferential solvent collapse from the front side at the solvent-separated ion pair stage. The bulky tertiary system may </a:t>
            </a:r>
            <a:r>
              <a:rPr lang="en-US" dirty="0" smtClean="0">
                <a:solidFill>
                  <a:schemeClr val="tx1"/>
                </a:solidFill>
                <a:latin typeface="Times New Roman" panose="02020603050405020304" pitchFamily="18" charset="0"/>
                <a:cs typeface="Times New Roman" panose="02020603050405020304" pitchFamily="18" charset="0"/>
              </a:rPr>
              <a:t>hinder solvation </a:t>
            </a:r>
            <a:r>
              <a:rPr lang="en-US" dirty="0">
                <a:solidFill>
                  <a:schemeClr val="tx1"/>
                </a:solidFill>
                <a:latin typeface="Times New Roman" panose="02020603050405020304" pitchFamily="18" charset="0"/>
                <a:cs typeface="Times New Roman" panose="02020603050405020304" pitchFamily="18" charset="0"/>
              </a:rPr>
              <a:t>from the rear side. It is also possible that hydrogen bonding between a water molecule and the anion of the ion pair facilitates capture of a water molecule from the front side of the ion pair</a:t>
            </a:r>
            <a:r>
              <a:rPr lang="en-US" dirty="0" smtClean="0">
                <a:solidFill>
                  <a:schemeClr val="tx1"/>
                </a:solidFill>
                <a:latin typeface="Times New Roman" panose="02020603050405020304" pitchFamily="18" charset="0"/>
                <a:cs typeface="Times New Roman" panose="02020603050405020304" pitchFamily="18" charset="0"/>
              </a:rPr>
              <a:t>.</a:t>
            </a:r>
          </a:p>
          <a:p>
            <a:pPr algn="just"/>
            <a:endParaRPr lang="en-US" dirty="0">
              <a:solidFill>
                <a:schemeClr val="tx1"/>
              </a:solidFill>
              <a:latin typeface="Times New Roman" panose="02020603050405020304" pitchFamily="18" charset="0"/>
              <a:cs typeface="Times New Roman" panose="02020603050405020304" pitchFamily="18" charset="0"/>
            </a:endParaRPr>
          </a:p>
          <a:p>
            <a:pPr algn="just"/>
            <a:r>
              <a:rPr lang="en-US" dirty="0" smtClean="0">
                <a:solidFill>
                  <a:schemeClr val="tx1"/>
                </a:solidFill>
                <a:latin typeface="Times New Roman" panose="02020603050405020304" pitchFamily="18" charset="0"/>
                <a:cs typeface="Times New Roman" panose="02020603050405020304" pitchFamily="18" charset="0"/>
              </a:rPr>
              <a:t>This </a:t>
            </a:r>
            <a:r>
              <a:rPr lang="en-US" dirty="0">
                <a:solidFill>
                  <a:schemeClr val="tx1"/>
                </a:solidFill>
                <a:latin typeface="Times New Roman" panose="02020603050405020304" pitchFamily="18" charset="0"/>
                <a:cs typeface="Times New Roman" panose="02020603050405020304" pitchFamily="18" charset="0"/>
              </a:rPr>
              <a:t>selection of </a:t>
            </a:r>
            <a:r>
              <a:rPr lang="en-US" dirty="0" err="1">
                <a:solidFill>
                  <a:schemeClr val="tx1"/>
                </a:solidFill>
                <a:latin typeface="Times New Roman" panose="02020603050405020304" pitchFamily="18" charset="0"/>
                <a:cs typeface="Times New Roman" panose="02020603050405020304" pitchFamily="18" charset="0"/>
              </a:rPr>
              <a:t>stereochemical</a:t>
            </a:r>
            <a:r>
              <a:rPr lang="en-US" dirty="0">
                <a:solidFill>
                  <a:schemeClr val="tx1"/>
                </a:solidFill>
                <a:latin typeface="Times New Roman" panose="02020603050405020304" pitchFamily="18" charset="0"/>
                <a:cs typeface="Times New Roman" panose="02020603050405020304" pitchFamily="18" charset="0"/>
              </a:rPr>
              <a:t> results points out the relative rarity of </a:t>
            </a:r>
            <a:r>
              <a:rPr lang="en-US" dirty="0" smtClean="0">
                <a:solidFill>
                  <a:schemeClr val="tx1"/>
                </a:solidFill>
                <a:latin typeface="Times New Roman" panose="02020603050405020304" pitchFamily="18" charset="0"/>
                <a:cs typeface="Times New Roman" panose="02020603050405020304" pitchFamily="18" charset="0"/>
              </a:rPr>
              <a:t>the idealized S</a:t>
            </a:r>
            <a:r>
              <a:rPr lang="en-US" baseline="-25000" dirty="0" smtClean="0">
                <a:solidFill>
                  <a:schemeClr val="tx1"/>
                </a:solidFill>
                <a:latin typeface="Times New Roman" panose="02020603050405020304" pitchFamily="18" charset="0"/>
                <a:cs typeface="Times New Roman" panose="02020603050405020304" pitchFamily="18" charset="0"/>
              </a:rPr>
              <a:t>N</a:t>
            </a:r>
            <a:r>
              <a:rPr lang="en-US" dirty="0" smtClean="0">
                <a:solidFill>
                  <a:schemeClr val="tx1"/>
                </a:solidFill>
                <a:latin typeface="Times New Roman" panose="02020603050405020304" pitchFamily="18" charset="0"/>
                <a:cs typeface="Times New Roman" panose="02020603050405020304" pitchFamily="18" charset="0"/>
              </a:rPr>
              <a:t>1 </a:t>
            </a:r>
            <a:r>
              <a:rPr lang="en-US" dirty="0">
                <a:solidFill>
                  <a:schemeClr val="tx1"/>
                </a:solidFill>
                <a:latin typeface="Times New Roman" panose="02020603050405020304" pitchFamily="18" charset="0"/>
                <a:cs typeface="Times New Roman" panose="02020603050405020304" pitchFamily="18" charset="0"/>
              </a:rPr>
              <a:t>stereochemistry of complete racemization. On the other hand, </a:t>
            </a:r>
            <a:r>
              <a:rPr lang="en-US" dirty="0" smtClean="0">
                <a:solidFill>
                  <a:schemeClr val="tx1"/>
                </a:solidFill>
                <a:latin typeface="Times New Roman" panose="02020603050405020304" pitchFamily="18" charset="0"/>
                <a:cs typeface="Times New Roman" panose="02020603050405020304" pitchFamily="18" charset="0"/>
              </a:rPr>
              <a:t>the predicted </a:t>
            </a:r>
            <a:r>
              <a:rPr lang="en-US" dirty="0">
                <a:solidFill>
                  <a:schemeClr val="tx1"/>
                </a:solidFill>
                <a:latin typeface="Times New Roman" panose="02020603050405020304" pitchFamily="18" charset="0"/>
                <a:cs typeface="Times New Roman" panose="02020603050405020304" pitchFamily="18" charset="0"/>
              </a:rPr>
              <a:t>inversion of the </a:t>
            </a:r>
            <a:r>
              <a:rPr lang="en-US" dirty="0" smtClean="0">
                <a:solidFill>
                  <a:schemeClr val="tx1"/>
                </a:solidFill>
                <a:latin typeface="Times New Roman" panose="02020603050405020304" pitchFamily="18" charset="0"/>
                <a:cs typeface="Times New Roman" panose="02020603050405020304" pitchFamily="18" charset="0"/>
              </a:rPr>
              <a:t>S</a:t>
            </a:r>
            <a:r>
              <a:rPr lang="en-US" baseline="-25000" dirty="0" smtClean="0">
                <a:solidFill>
                  <a:schemeClr val="tx1"/>
                </a:solidFill>
                <a:latin typeface="Times New Roman" panose="02020603050405020304" pitchFamily="18" charset="0"/>
                <a:cs typeface="Times New Roman" panose="02020603050405020304" pitchFamily="18" charset="0"/>
              </a:rPr>
              <a:t>N</a:t>
            </a:r>
            <a:r>
              <a:rPr lang="en-US" dirty="0" smtClean="0">
                <a:solidFill>
                  <a:schemeClr val="tx1"/>
                </a:solidFill>
                <a:latin typeface="Times New Roman" panose="02020603050405020304" pitchFamily="18" charset="0"/>
                <a:cs typeface="Times New Roman" panose="02020603050405020304" pitchFamily="18" charset="0"/>
              </a:rPr>
              <a:t>2 </a:t>
            </a:r>
            <a:r>
              <a:rPr lang="en-US" dirty="0">
                <a:solidFill>
                  <a:schemeClr val="tx1"/>
                </a:solidFill>
                <a:latin typeface="Times New Roman" panose="02020603050405020304" pitchFamily="18" charset="0"/>
                <a:cs typeface="Times New Roman" panose="02020603050405020304" pitchFamily="18" charset="0"/>
              </a:rPr>
              <a:t>mechanism is consistently observed, and inversion </a:t>
            </a:r>
            <a:r>
              <a:rPr lang="en-US" dirty="0" smtClean="0">
                <a:solidFill>
                  <a:schemeClr val="tx1"/>
                </a:solidFill>
                <a:latin typeface="Times New Roman" panose="02020603050405020304" pitchFamily="18" charset="0"/>
                <a:cs typeface="Times New Roman" panose="02020603050405020304" pitchFamily="18" charset="0"/>
              </a:rPr>
              <a:t>also characterizes </a:t>
            </a:r>
            <a:r>
              <a:rPr lang="en-US" dirty="0">
                <a:solidFill>
                  <a:schemeClr val="tx1"/>
                </a:solidFill>
                <a:latin typeface="Times New Roman" panose="02020603050405020304" pitchFamily="18" charset="0"/>
                <a:cs typeface="Times New Roman" panose="02020603050405020304" pitchFamily="18" charset="0"/>
              </a:rPr>
              <a:t>the ion pair mechanisms with nucleophile participation. </a:t>
            </a:r>
            <a:endParaRPr lang="en-US" dirty="0" smtClean="0">
              <a:solidFill>
                <a:schemeClr val="tx1"/>
              </a:solidFill>
              <a:latin typeface="Times New Roman" panose="02020603050405020304" pitchFamily="18" charset="0"/>
              <a:cs typeface="Times New Roman" panose="02020603050405020304" pitchFamily="18" charset="0"/>
            </a:endParaRPr>
          </a:p>
          <a:p>
            <a:pPr algn="just"/>
            <a:endParaRPr lang="en-US" dirty="0">
              <a:solidFill>
                <a:schemeClr val="tx1"/>
              </a:solidFill>
              <a:latin typeface="Times New Roman" panose="02020603050405020304" pitchFamily="18" charset="0"/>
              <a:cs typeface="Times New Roman" panose="02020603050405020304" pitchFamily="18" charset="0"/>
            </a:endParaRPr>
          </a:p>
          <a:p>
            <a:pPr algn="just"/>
            <a:r>
              <a:rPr lang="en-US" dirty="0" smtClean="0">
                <a:solidFill>
                  <a:schemeClr val="tx1"/>
                </a:solidFill>
                <a:latin typeface="Times New Roman" panose="02020603050405020304" pitchFamily="18" charset="0"/>
                <a:cs typeface="Times New Roman" panose="02020603050405020304" pitchFamily="18" charset="0"/>
              </a:rPr>
              <a:t>Occasionally net retention </a:t>
            </a:r>
            <a:r>
              <a:rPr lang="en-US" dirty="0">
                <a:solidFill>
                  <a:schemeClr val="tx1"/>
                </a:solidFill>
                <a:latin typeface="Times New Roman" panose="02020603050405020304" pitchFamily="18" charset="0"/>
                <a:cs typeface="Times New Roman" panose="02020603050405020304" pitchFamily="18" charset="0"/>
              </a:rPr>
              <a:t>is observed. The most likely cause of retention is a </a:t>
            </a:r>
            <a:r>
              <a:rPr lang="en-US" dirty="0" smtClean="0">
                <a:solidFill>
                  <a:schemeClr val="tx1"/>
                </a:solidFill>
                <a:latin typeface="Times New Roman" panose="02020603050405020304" pitchFamily="18" charset="0"/>
                <a:cs typeface="Times New Roman" panose="02020603050405020304" pitchFamily="18" charset="0"/>
              </a:rPr>
              <a:t>double-displacement mechanism</a:t>
            </a:r>
            <a:r>
              <a:rPr lang="en-US" dirty="0">
                <a:solidFill>
                  <a:schemeClr val="tx1"/>
                </a:solidFill>
                <a:latin typeface="Times New Roman" panose="02020603050405020304" pitchFamily="18" charset="0"/>
                <a:cs typeface="Times New Roman" panose="02020603050405020304" pitchFamily="18" charset="0"/>
              </a:rPr>
              <a:t>, such as proposed for Entry 4, or selective front-side solvation, as </a:t>
            </a:r>
            <a:r>
              <a:rPr lang="en-US" dirty="0" smtClean="0">
                <a:solidFill>
                  <a:schemeClr val="tx1"/>
                </a:solidFill>
                <a:latin typeface="Times New Roman" panose="02020603050405020304" pitchFamily="18" charset="0"/>
                <a:cs typeface="Times New Roman" panose="02020603050405020304" pitchFamily="18" charset="0"/>
              </a:rPr>
              <a:t>in Entry </a:t>
            </a:r>
            <a:r>
              <a:rPr lang="en-US" dirty="0">
                <a:solidFill>
                  <a:schemeClr val="tx1"/>
                </a:solidFill>
                <a:latin typeface="Times New Roman" panose="02020603050405020304" pitchFamily="18" charset="0"/>
                <a:cs typeface="Times New Roman" panose="02020603050405020304" pitchFamily="18" charset="0"/>
              </a:rPr>
              <a:t>7c.</a:t>
            </a:r>
          </a:p>
        </p:txBody>
      </p:sp>
      <p:pic>
        <p:nvPicPr>
          <p:cNvPr id="4" name="Picture 3"/>
          <p:cNvPicPr>
            <a:picLocks noChangeAspect="1"/>
          </p:cNvPicPr>
          <p:nvPr/>
        </p:nvPicPr>
        <p:blipFill>
          <a:blip r:embed="rId2"/>
          <a:stretch>
            <a:fillRect/>
          </a:stretch>
        </p:blipFill>
        <p:spPr>
          <a:xfrm>
            <a:off x="2580764" y="711199"/>
            <a:ext cx="6978871" cy="1632990"/>
          </a:xfrm>
          <a:prstGeom prst="rect">
            <a:avLst/>
          </a:prstGeom>
        </p:spPr>
      </p:pic>
      <p:sp>
        <p:nvSpPr>
          <p:cNvPr id="5" name="Slide Number Placeholder 4"/>
          <p:cNvSpPr>
            <a:spLocks noGrp="1"/>
          </p:cNvSpPr>
          <p:nvPr>
            <p:ph type="sldNum" sz="quarter" idx="12"/>
          </p:nvPr>
        </p:nvSpPr>
        <p:spPr/>
        <p:txBody>
          <a:bodyPr/>
          <a:lstStyle/>
          <a:p>
            <a:fld id="{E97799C9-84D9-46D2-A11E-BCF8A720529D}" type="slidenum">
              <a:rPr lang="en-US" smtClean="0"/>
              <a:t>58</a:t>
            </a:fld>
            <a:endParaRPr lang="en-US" dirty="0"/>
          </a:p>
        </p:txBody>
      </p:sp>
    </p:spTree>
    <p:extLst>
      <p:ext uri="{BB962C8B-B14F-4D97-AF65-F5344CB8AC3E}">
        <p14:creationId xmlns:p14="http://schemas.microsoft.com/office/powerpoint/2010/main" val="44113144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591435"/>
            <a:ext cx="9601196" cy="830042"/>
          </a:xfrm>
        </p:spPr>
        <p:txBody>
          <a:bodyPr>
            <a:normAutofit/>
          </a:bodyPr>
          <a:lstStyle/>
          <a:p>
            <a:r>
              <a:rPr lang="en-US" sz="3200" b="1" dirty="0"/>
              <a:t>Substitution Reactions of </a:t>
            </a:r>
            <a:r>
              <a:rPr lang="en-US" sz="3200" b="1" dirty="0" err="1"/>
              <a:t>Alkyldiazonium</a:t>
            </a:r>
            <a:r>
              <a:rPr lang="en-US" sz="3200" b="1" dirty="0"/>
              <a:t> Ions</a:t>
            </a:r>
            <a:endParaRPr lang="en-US" sz="3200" dirty="0"/>
          </a:p>
        </p:txBody>
      </p:sp>
      <p:sp>
        <p:nvSpPr>
          <p:cNvPr id="3" name="Content Placeholder 2"/>
          <p:cNvSpPr>
            <a:spLocks noGrp="1"/>
          </p:cNvSpPr>
          <p:nvPr>
            <p:ph idx="1"/>
          </p:nvPr>
        </p:nvSpPr>
        <p:spPr>
          <a:xfrm>
            <a:off x="821574" y="2432240"/>
            <a:ext cx="10548851" cy="3652675"/>
          </a:xfrm>
        </p:spPr>
        <p:txBody>
          <a:bodyPr>
            <a:normAutofit fontScale="85000" lnSpcReduction="20000"/>
          </a:bodyPr>
          <a:lstStyle/>
          <a:p>
            <a:pPr algn="just"/>
            <a:r>
              <a:rPr lang="en-US" dirty="0" smtClean="0">
                <a:solidFill>
                  <a:schemeClr val="tx1"/>
                </a:solidFill>
                <a:latin typeface="Times New Roman" panose="02020603050405020304" pitchFamily="18" charset="0"/>
                <a:cs typeface="Times New Roman" panose="02020603050405020304" pitchFamily="18" charset="0"/>
              </a:rPr>
              <a:t>One of the most reactive leaving groups is N</a:t>
            </a:r>
            <a:r>
              <a:rPr lang="en-US" baseline="-25000" dirty="0" smtClean="0">
                <a:solidFill>
                  <a:schemeClr val="tx1"/>
                </a:solidFill>
                <a:latin typeface="Times New Roman" panose="02020603050405020304" pitchFamily="18" charset="0"/>
                <a:cs typeface="Times New Roman" panose="02020603050405020304" pitchFamily="18" charset="0"/>
              </a:rPr>
              <a:t>2 </a:t>
            </a:r>
            <a:r>
              <a:rPr lang="en-US" dirty="0" smtClean="0">
                <a:solidFill>
                  <a:schemeClr val="tx1"/>
                </a:solidFill>
                <a:latin typeface="Times New Roman" panose="02020603050405020304" pitchFamily="18" charset="0"/>
                <a:cs typeface="Times New Roman" panose="02020603050405020304" pitchFamily="18" charset="0"/>
              </a:rPr>
              <a:t>in alkyl </a:t>
            </a:r>
            <a:r>
              <a:rPr lang="en-US" dirty="0" err="1" smtClean="0">
                <a:solidFill>
                  <a:schemeClr val="tx1"/>
                </a:solidFill>
                <a:latin typeface="Times New Roman" panose="02020603050405020304" pitchFamily="18" charset="0"/>
                <a:cs typeface="Times New Roman" panose="02020603050405020304" pitchFamily="18" charset="0"/>
              </a:rPr>
              <a:t>diazonium</a:t>
            </a:r>
            <a:r>
              <a:rPr lang="en-US" dirty="0" smtClean="0">
                <a:solidFill>
                  <a:schemeClr val="tx1"/>
                </a:solidFill>
                <a:latin typeface="Times New Roman" panose="02020603050405020304" pitchFamily="18" charset="0"/>
                <a:cs typeface="Times New Roman" panose="02020603050405020304" pitchFamily="18" charset="0"/>
              </a:rPr>
              <a:t> ions. Alkyl </a:t>
            </a:r>
            <a:r>
              <a:rPr lang="en-US" dirty="0" err="1" smtClean="0">
                <a:solidFill>
                  <a:schemeClr val="tx1"/>
                </a:solidFill>
                <a:latin typeface="Times New Roman" panose="02020603050405020304" pitchFamily="18" charset="0"/>
                <a:cs typeface="Times New Roman" panose="02020603050405020304" pitchFamily="18" charset="0"/>
              </a:rPr>
              <a:t>diazonium</a:t>
            </a:r>
            <a:r>
              <a:rPr lang="en-US" dirty="0" smtClean="0">
                <a:solidFill>
                  <a:schemeClr val="tx1"/>
                </a:solidFill>
                <a:latin typeface="Times New Roman" panose="02020603050405020304" pitchFamily="18" charset="0"/>
                <a:cs typeface="Times New Roman" panose="02020603050405020304" pitchFamily="18" charset="0"/>
              </a:rPr>
              <a:t> ions rapidly decompose to a carbocation and molecular nitrogen. Nucleophilic substitution reactions under diazotization conditions often differ significantly in stereochemistry, as compared with halide or sulfonate </a:t>
            </a:r>
            <a:r>
              <a:rPr lang="en-US" dirty="0" err="1" smtClean="0">
                <a:solidFill>
                  <a:schemeClr val="tx1"/>
                </a:solidFill>
                <a:latin typeface="Times New Roman" panose="02020603050405020304" pitchFamily="18" charset="0"/>
                <a:cs typeface="Times New Roman" panose="02020603050405020304" pitchFamily="18" charset="0"/>
              </a:rPr>
              <a:t>solvolysis</a:t>
            </a:r>
            <a:r>
              <a:rPr lang="en-US" dirty="0" smtClean="0">
                <a:solidFill>
                  <a:schemeClr val="tx1"/>
                </a:solidFill>
                <a:latin typeface="Times New Roman" panose="02020603050405020304" pitchFamily="18" charset="0"/>
                <a:cs typeface="Times New Roman" panose="02020603050405020304" pitchFamily="18" charset="0"/>
              </a:rPr>
              <a:t>. The nitrogen is only weakly bonded to the reacting carbon. </a:t>
            </a:r>
          </a:p>
          <a:p>
            <a:pPr algn="just"/>
            <a:r>
              <a:rPr lang="en-US" dirty="0" smtClean="0">
                <a:solidFill>
                  <a:schemeClr val="tx1"/>
                </a:solidFill>
                <a:latin typeface="Times New Roman" panose="02020603050405020304" pitchFamily="18" charset="0"/>
                <a:cs typeface="Times New Roman" panose="02020603050405020304" pitchFamily="18" charset="0"/>
              </a:rPr>
              <a:t>In </a:t>
            </a:r>
            <a:r>
              <a:rPr lang="en-US" dirty="0">
                <a:solidFill>
                  <a:schemeClr val="tx1"/>
                </a:solidFill>
                <a:latin typeface="Times New Roman" panose="02020603050405020304" pitchFamily="18" charset="0"/>
                <a:cs typeface="Times New Roman" panose="02020603050405020304" pitchFamily="18" charset="0"/>
              </a:rPr>
              <a:t>contrast to an ionization process from a neutral substrate, which </a:t>
            </a:r>
            <a:r>
              <a:rPr lang="en-US" dirty="0" smtClean="0">
                <a:solidFill>
                  <a:schemeClr val="tx1"/>
                </a:solidFill>
                <a:latin typeface="Times New Roman" panose="02020603050405020304" pitchFamily="18" charset="0"/>
                <a:cs typeface="Times New Roman" panose="02020603050405020304" pitchFamily="18" charset="0"/>
              </a:rPr>
              <a:t>initially generates </a:t>
            </a:r>
            <a:r>
              <a:rPr lang="en-US" dirty="0">
                <a:solidFill>
                  <a:schemeClr val="tx1"/>
                </a:solidFill>
                <a:latin typeface="Times New Roman" panose="02020603050405020304" pitchFamily="18" charset="0"/>
                <a:cs typeface="Times New Roman" panose="02020603050405020304" pitchFamily="18" charset="0"/>
              </a:rPr>
              <a:t>a contact ion pair, deamination reactions generate a cation that does not </a:t>
            </a:r>
            <a:r>
              <a:rPr lang="en-US" dirty="0" smtClean="0">
                <a:solidFill>
                  <a:schemeClr val="tx1"/>
                </a:solidFill>
                <a:latin typeface="Times New Roman" panose="02020603050405020304" pitchFamily="18" charset="0"/>
                <a:cs typeface="Times New Roman" panose="02020603050405020304" pitchFamily="18" charset="0"/>
              </a:rPr>
              <a:t>have a </a:t>
            </a:r>
            <a:r>
              <a:rPr lang="en-US" dirty="0">
                <a:solidFill>
                  <a:schemeClr val="tx1"/>
                </a:solidFill>
                <a:latin typeface="Times New Roman" panose="02020603050405020304" pitchFamily="18" charset="0"/>
                <a:cs typeface="Times New Roman" panose="02020603050405020304" pitchFamily="18" charset="0"/>
              </a:rPr>
              <a:t>closely associated anion. Furthermore, since the leaving group is very reactive, </a:t>
            </a:r>
            <a:r>
              <a:rPr lang="en-US" dirty="0" smtClean="0">
                <a:solidFill>
                  <a:schemeClr val="tx1"/>
                </a:solidFill>
                <a:latin typeface="Times New Roman" panose="02020603050405020304" pitchFamily="18" charset="0"/>
                <a:cs typeface="Times New Roman" panose="02020603050405020304" pitchFamily="18" charset="0"/>
              </a:rPr>
              <a:t>nucleophilic participation </a:t>
            </a:r>
            <a:r>
              <a:rPr lang="en-US" dirty="0">
                <a:solidFill>
                  <a:schemeClr val="tx1"/>
                </a:solidFill>
                <a:latin typeface="Times New Roman" panose="02020603050405020304" pitchFamily="18" charset="0"/>
                <a:cs typeface="Times New Roman" panose="02020603050405020304" pitchFamily="18" charset="0"/>
              </a:rPr>
              <a:t>is not needed for bond cleavage. </a:t>
            </a:r>
            <a:endParaRPr lang="en-US" dirty="0" smtClean="0">
              <a:solidFill>
                <a:schemeClr val="tx1"/>
              </a:solidFill>
              <a:latin typeface="Times New Roman" panose="02020603050405020304" pitchFamily="18" charset="0"/>
              <a:cs typeface="Times New Roman" panose="02020603050405020304" pitchFamily="18" charset="0"/>
            </a:endParaRPr>
          </a:p>
          <a:p>
            <a:pPr algn="just"/>
            <a:r>
              <a:rPr lang="en-US" dirty="0" smtClean="0">
                <a:solidFill>
                  <a:schemeClr val="tx1"/>
                </a:solidFill>
                <a:latin typeface="Times New Roman" panose="02020603050405020304" pitchFamily="18" charset="0"/>
                <a:cs typeface="Times New Roman" panose="02020603050405020304" pitchFamily="18" charset="0"/>
              </a:rPr>
              <a:t>The </a:t>
            </a:r>
            <a:r>
              <a:rPr lang="en-US" dirty="0">
                <a:solidFill>
                  <a:schemeClr val="tx1"/>
                </a:solidFill>
                <a:latin typeface="Times New Roman" panose="02020603050405020304" pitchFamily="18" charset="0"/>
                <a:cs typeface="Times New Roman" panose="02020603050405020304" pitchFamily="18" charset="0"/>
              </a:rPr>
              <a:t>leaving group, </a:t>
            </a:r>
            <a:r>
              <a:rPr lang="en-US" dirty="0" smtClean="0">
                <a:solidFill>
                  <a:schemeClr val="tx1"/>
                </a:solidFill>
                <a:latin typeface="Times New Roman" panose="02020603050405020304" pitchFamily="18" charset="0"/>
                <a:cs typeface="Times New Roman" panose="02020603050405020304" pitchFamily="18" charset="0"/>
              </a:rPr>
              <a:t>molecular nitrogen, is quite hard, and has no electrostatic attraction to the carbocation. As a result, the </a:t>
            </a:r>
            <a:r>
              <a:rPr lang="en-US" dirty="0" err="1" smtClean="0">
                <a:solidFill>
                  <a:schemeClr val="tx1"/>
                </a:solidFill>
                <a:latin typeface="Times New Roman" panose="02020603050405020304" pitchFamily="18" charset="0"/>
                <a:cs typeface="Times New Roman" panose="02020603050405020304" pitchFamily="18" charset="0"/>
              </a:rPr>
              <a:t>carbocations</a:t>
            </a:r>
            <a:r>
              <a:rPr lang="en-US" dirty="0" smtClean="0">
                <a:solidFill>
                  <a:schemeClr val="tx1"/>
                </a:solidFill>
                <a:latin typeface="Times New Roman" panose="02020603050405020304" pitchFamily="18" charset="0"/>
                <a:cs typeface="Times New Roman" panose="02020603050405020304" pitchFamily="18" charset="0"/>
              </a:rPr>
              <a:t> generated by </a:t>
            </a:r>
            <a:r>
              <a:rPr lang="en-US" dirty="0" err="1" smtClean="0">
                <a:solidFill>
                  <a:schemeClr val="tx1"/>
                </a:solidFill>
                <a:latin typeface="Times New Roman" panose="02020603050405020304" pitchFamily="18" charset="0"/>
                <a:cs typeface="Times New Roman" panose="02020603050405020304" pitchFamily="18" charset="0"/>
              </a:rPr>
              <a:t>diazonium</a:t>
            </a:r>
            <a:r>
              <a:rPr lang="en-US" dirty="0" smtClean="0">
                <a:solidFill>
                  <a:schemeClr val="tx1"/>
                </a:solidFill>
                <a:latin typeface="Times New Roman" panose="02020603050405020304" pitchFamily="18" charset="0"/>
                <a:cs typeface="Times New Roman" panose="02020603050405020304" pitchFamily="18" charset="0"/>
              </a:rPr>
              <a:t> ion decomposition frequently exhibit rather different behavior from those generated from halides or sulfonates under </a:t>
            </a:r>
            <a:r>
              <a:rPr lang="en-US" dirty="0" err="1" smtClean="0">
                <a:solidFill>
                  <a:schemeClr val="tx1"/>
                </a:solidFill>
                <a:latin typeface="Times New Roman" panose="02020603050405020304" pitchFamily="18" charset="0"/>
                <a:cs typeface="Times New Roman" panose="02020603050405020304" pitchFamily="18" charset="0"/>
              </a:rPr>
              <a:t>solvolytic</a:t>
            </a:r>
            <a:r>
              <a:rPr lang="en-US" dirty="0">
                <a:solidFill>
                  <a:schemeClr val="tx1"/>
                </a:solidFill>
                <a:latin typeface="Times New Roman" panose="02020603050405020304" pitchFamily="18" charset="0"/>
                <a:cs typeface="Times New Roman" panose="02020603050405020304" pitchFamily="18" charset="0"/>
              </a:rPr>
              <a:t> </a:t>
            </a:r>
            <a:r>
              <a:rPr lang="en-US" dirty="0" smtClean="0">
                <a:solidFill>
                  <a:schemeClr val="tx1"/>
                </a:solidFill>
                <a:latin typeface="Times New Roman" panose="02020603050405020304" pitchFamily="18" charset="0"/>
                <a:cs typeface="Times New Roman" panose="02020603050405020304" pitchFamily="18" charset="0"/>
              </a:rPr>
              <a:t>conditions</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918853" y="1695796"/>
            <a:ext cx="8354291" cy="684106"/>
          </a:xfrm>
          <a:prstGeom prst="rect">
            <a:avLst/>
          </a:prstGeom>
        </p:spPr>
      </p:pic>
      <p:sp>
        <p:nvSpPr>
          <p:cNvPr id="5" name="Slide Number Placeholder 4"/>
          <p:cNvSpPr>
            <a:spLocks noGrp="1"/>
          </p:cNvSpPr>
          <p:nvPr>
            <p:ph type="sldNum" sz="quarter" idx="12"/>
          </p:nvPr>
        </p:nvSpPr>
        <p:spPr/>
        <p:txBody>
          <a:bodyPr/>
          <a:lstStyle/>
          <a:p>
            <a:fld id="{E97799C9-84D9-46D2-A11E-BCF8A720529D}" type="slidenum">
              <a:rPr lang="en-US" smtClean="0"/>
              <a:t>59</a:t>
            </a:fld>
            <a:endParaRPr lang="en-US" dirty="0"/>
          </a:p>
        </p:txBody>
      </p:sp>
    </p:spTree>
    <p:extLst>
      <p:ext uri="{BB962C8B-B14F-4D97-AF65-F5344CB8AC3E}">
        <p14:creationId xmlns:p14="http://schemas.microsoft.com/office/powerpoint/2010/main" val="14691133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Times New Roman" panose="02020603050405020304" pitchFamily="18" charset="0"/>
                <a:cs typeface="Times New Roman" panose="02020603050405020304" pitchFamily="18" charset="0"/>
              </a:rPr>
              <a:t>Substitution by the Ionization S</a:t>
            </a:r>
            <a:r>
              <a:rPr lang="en-US" sz="3200" b="1" i="1" baseline="-25000" dirty="0">
                <a:latin typeface="Times New Roman" panose="02020603050405020304" pitchFamily="18" charset="0"/>
                <a:cs typeface="Times New Roman" panose="02020603050405020304" pitchFamily="18" charset="0"/>
              </a:rPr>
              <a:t>N</a:t>
            </a:r>
            <a:r>
              <a:rPr lang="en-US" sz="3200" b="1" dirty="0">
                <a:latin typeface="Times New Roman" panose="02020603050405020304" pitchFamily="18" charset="0"/>
                <a:cs typeface="Times New Roman" panose="02020603050405020304" pitchFamily="18" charset="0"/>
              </a:rPr>
              <a:t>1</a:t>
            </a:r>
            <a:r>
              <a:rPr lang="en-US" sz="3200" dirty="0">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Mechanism</a:t>
            </a: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81148" y="2556931"/>
            <a:ext cx="10457411" cy="3760741"/>
          </a:xfrm>
        </p:spPr>
        <p:txBody>
          <a:bodyPr>
            <a:normAutofit/>
          </a:bodyPr>
          <a:lstStyle/>
          <a:p>
            <a:r>
              <a:rPr lang="en-US" sz="2000" dirty="0" err="1" smtClean="0">
                <a:latin typeface="Times New Roman" panose="02020603050405020304" pitchFamily="18" charset="0"/>
                <a:cs typeface="Times New Roman" panose="02020603050405020304" pitchFamily="18" charset="0"/>
              </a:rPr>
              <a:t>Heterolytic</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dissociation of the reactant to a </a:t>
            </a:r>
            <a:r>
              <a:rPr lang="en-US" sz="2000" dirty="0" err="1">
                <a:latin typeface="Times New Roman" panose="02020603050405020304" pitchFamily="18" charset="0"/>
                <a:cs typeface="Times New Roman" panose="02020603050405020304" pitchFamily="18" charset="0"/>
              </a:rPr>
              <a:t>tricoordinate</a:t>
            </a:r>
            <a:r>
              <a:rPr lang="en-US" sz="2000" dirty="0">
                <a:latin typeface="Times New Roman" panose="02020603050405020304" pitchFamily="18" charset="0"/>
                <a:cs typeface="Times New Roman" panose="02020603050405020304" pitchFamily="18" charset="0"/>
              </a:rPr>
              <a:t> </a:t>
            </a:r>
            <a:r>
              <a:rPr lang="en-US" sz="2000" i="1" dirty="0" smtClean="0">
                <a:latin typeface="Times New Roman" panose="02020603050405020304" pitchFamily="18" charset="0"/>
                <a:cs typeface="Times New Roman" panose="02020603050405020304" pitchFamily="18" charset="0"/>
              </a:rPr>
              <a:t>carbocation </a:t>
            </a:r>
            <a:r>
              <a:rPr lang="en-US" sz="2000" dirty="0" smtClean="0">
                <a:latin typeface="Times New Roman" panose="02020603050405020304" pitchFamily="18" charset="0"/>
                <a:cs typeface="Times New Roman" panose="02020603050405020304" pitchFamily="18" charset="0"/>
              </a:rPr>
              <a:t>and </a:t>
            </a:r>
            <a:r>
              <a:rPr lang="en-US" sz="2000" dirty="0">
                <a:latin typeface="Times New Roman" panose="02020603050405020304" pitchFamily="18" charset="0"/>
                <a:cs typeface="Times New Roman" panose="02020603050405020304" pitchFamily="18" charset="0"/>
              </a:rPr>
              <a:t>the </a:t>
            </a:r>
            <a:r>
              <a:rPr lang="en-US" sz="2000" i="1" dirty="0">
                <a:latin typeface="Times New Roman" panose="02020603050405020304" pitchFamily="18" charset="0"/>
                <a:cs typeface="Times New Roman" panose="02020603050405020304" pitchFamily="18" charset="0"/>
              </a:rPr>
              <a:t>leaving group</a:t>
            </a:r>
            <a:r>
              <a:rPr lang="en-US" sz="2000" dirty="0" smtClean="0">
                <a:latin typeface="Times New Roman" panose="02020603050405020304" pitchFamily="18" charset="0"/>
                <a:cs typeface="Times New Roman" panose="02020603050405020304" pitchFamily="18" charset="0"/>
              </a:rPr>
              <a:t>.</a:t>
            </a:r>
          </a:p>
          <a:p>
            <a:r>
              <a:rPr lang="en-US" sz="2000" dirty="0">
                <a:latin typeface="Times New Roman" panose="02020603050405020304" pitchFamily="18" charset="0"/>
                <a:cs typeface="Times New Roman" panose="02020603050405020304" pitchFamily="18" charset="0"/>
              </a:rPr>
              <a:t>The </a:t>
            </a:r>
            <a:r>
              <a:rPr lang="en-US" sz="2000" dirty="0" smtClean="0">
                <a:latin typeface="Times New Roman" panose="02020603050405020304" pitchFamily="18" charset="0"/>
                <a:cs typeface="Times New Roman" panose="02020603050405020304" pitchFamily="18" charset="0"/>
              </a:rPr>
              <a:t>ionization step </a:t>
            </a:r>
            <a:r>
              <a:rPr lang="en-US" sz="2000" dirty="0">
                <a:latin typeface="Times New Roman" panose="02020603050405020304" pitchFamily="18" charset="0"/>
                <a:cs typeface="Times New Roman" panose="02020603050405020304" pitchFamily="18" charset="0"/>
              </a:rPr>
              <a:t>is rate determining </a:t>
            </a:r>
            <a:endParaRPr lang="en-US" sz="2000" dirty="0" smtClean="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Exhibits </a:t>
            </a:r>
            <a:r>
              <a:rPr lang="en-US" sz="2000" dirty="0">
                <a:latin typeface="Times New Roman" panose="02020603050405020304" pitchFamily="18" charset="0"/>
                <a:cs typeface="Times New Roman" panose="02020603050405020304" pitchFamily="18" charset="0"/>
              </a:rPr>
              <a:t>first-order </a:t>
            </a:r>
            <a:r>
              <a:rPr lang="en-US" sz="2000" dirty="0" smtClean="0">
                <a:latin typeface="Times New Roman" panose="02020603050405020304" pitchFamily="18" charset="0"/>
                <a:cs typeface="Times New Roman" panose="02020603050405020304" pitchFamily="18" charset="0"/>
              </a:rPr>
              <a:t>kinetics</a:t>
            </a:r>
          </a:p>
          <a:p>
            <a:r>
              <a:rPr lang="en-US" sz="2000" dirty="0" smtClean="0">
                <a:latin typeface="Times New Roman" panose="02020603050405020304" pitchFamily="18" charset="0"/>
                <a:cs typeface="Times New Roman" panose="02020603050405020304" pitchFamily="18" charset="0"/>
              </a:rPr>
              <a:t>The rate of </a:t>
            </a:r>
            <a:r>
              <a:rPr lang="en-US" sz="2000" dirty="0">
                <a:latin typeface="Times New Roman" panose="02020603050405020304" pitchFamily="18" charset="0"/>
                <a:cs typeface="Times New Roman" panose="02020603050405020304" pitchFamily="18" charset="0"/>
              </a:rPr>
              <a:t>decomposition of the reactant being </a:t>
            </a:r>
            <a:r>
              <a:rPr lang="en-US" sz="2000" i="1" dirty="0">
                <a:latin typeface="Times New Roman" panose="02020603050405020304" pitchFamily="18" charset="0"/>
                <a:cs typeface="Times New Roman" panose="02020603050405020304" pitchFamily="18" charset="0"/>
              </a:rPr>
              <a:t>independent of the concentration and </a:t>
            </a:r>
            <a:r>
              <a:rPr lang="en-US" sz="2000" i="1" dirty="0" err="1" smtClean="0">
                <a:latin typeface="Times New Roman" panose="02020603050405020304" pitchFamily="18" charset="0"/>
                <a:cs typeface="Times New Roman" panose="02020603050405020304" pitchFamily="18" charset="0"/>
              </a:rPr>
              <a:t>identityof</a:t>
            </a:r>
            <a:r>
              <a:rPr lang="en-US" sz="2000" i="1" dirty="0" smtClean="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the nucleophile</a:t>
            </a:r>
            <a:r>
              <a:rPr lang="en-US" sz="2000" dirty="0">
                <a:latin typeface="Times New Roman" panose="02020603050405020304" pitchFamily="18" charset="0"/>
                <a:cs typeface="Times New Roman" panose="02020603050405020304" pitchFamily="18" charset="0"/>
              </a:rPr>
              <a:t>. </a:t>
            </a:r>
            <a:endParaRPr lang="en-US" sz="2000" dirty="0" smtClean="0">
              <a:latin typeface="Times New Roman" panose="02020603050405020304" pitchFamily="18" charset="0"/>
              <a:cs typeface="Times New Roman" panose="02020603050405020304" pitchFamily="18" charset="0"/>
            </a:endParaRPr>
          </a:p>
          <a:p>
            <a:r>
              <a:rPr lang="en-US" sz="2000" dirty="0" err="1" smtClean="0">
                <a:latin typeface="Times New Roman" panose="02020603050405020304" pitchFamily="18" charset="0"/>
                <a:cs typeface="Times New Roman" panose="02020603050405020304" pitchFamily="18" charset="0"/>
              </a:rPr>
              <a:t>Carbonium</a:t>
            </a:r>
            <a:r>
              <a:rPr lang="en-US" sz="2000" dirty="0" smtClean="0">
                <a:latin typeface="Times New Roman" panose="02020603050405020304" pitchFamily="18" charset="0"/>
                <a:cs typeface="Times New Roman" panose="02020603050405020304" pitchFamily="18" charset="0"/>
              </a:rPr>
              <a:t> ions (Carbocation)</a:t>
            </a:r>
          </a:p>
          <a:p>
            <a:r>
              <a:rPr lang="en-US" sz="2000" dirty="0" smtClean="0">
                <a:latin typeface="Times New Roman" panose="02020603050405020304" pitchFamily="18" charset="0"/>
                <a:cs typeface="Times New Roman" panose="02020603050405020304" pitchFamily="18" charset="0"/>
              </a:rPr>
              <a:t>S</a:t>
            </a:r>
            <a:r>
              <a:rPr lang="en-US" sz="2000" baseline="-25000" dirty="0" smtClean="0">
                <a:latin typeface="Times New Roman" panose="02020603050405020304" pitchFamily="18" charset="0"/>
                <a:cs typeface="Times New Roman" panose="02020603050405020304" pitchFamily="18" charset="0"/>
              </a:rPr>
              <a:t>N</a:t>
            </a:r>
            <a:r>
              <a:rPr lang="en-US" sz="2000" dirty="0" smtClean="0">
                <a:latin typeface="Times New Roman" panose="02020603050405020304" pitchFamily="18" charset="0"/>
                <a:cs typeface="Times New Roman" panose="02020603050405020304" pitchFamily="18" charset="0"/>
              </a:rPr>
              <a:t>1</a:t>
            </a:r>
            <a:r>
              <a:rPr lang="en-US" sz="2000" dirty="0">
                <a:latin typeface="Times New Roman" panose="02020603050405020304" pitchFamily="18" charset="0"/>
                <a:cs typeface="Times New Roman" panose="02020603050405020304" pitchFamily="18" charset="0"/>
              </a:rPr>
              <a:t>, for </a:t>
            </a:r>
            <a:r>
              <a:rPr lang="en-US" sz="2000" i="1" dirty="0">
                <a:latin typeface="Times New Roman" panose="02020603050405020304" pitchFamily="18" charset="0"/>
                <a:cs typeface="Times New Roman" panose="02020603050405020304" pitchFamily="18" charset="0"/>
              </a:rPr>
              <a:t>substitution</a:t>
            </a:r>
            <a:r>
              <a:rPr lang="en-US" sz="2000" dirty="0" smtClean="0">
                <a:latin typeface="Times New Roman" panose="02020603050405020304" pitchFamily="18" charset="0"/>
                <a:cs typeface="Times New Roman" panose="02020603050405020304" pitchFamily="18" charset="0"/>
              </a:rPr>
              <a:t>, </a:t>
            </a:r>
            <a:r>
              <a:rPr lang="en-US" sz="2000" i="1" dirty="0" smtClean="0">
                <a:latin typeface="Times New Roman" panose="02020603050405020304" pitchFamily="18" charset="0"/>
                <a:cs typeface="Times New Roman" panose="02020603050405020304" pitchFamily="18" charset="0"/>
              </a:rPr>
              <a:t>nucleophilic</a:t>
            </a:r>
            <a:r>
              <a:rPr lang="en-US" sz="2000" dirty="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unimolecular</a:t>
            </a:r>
            <a:r>
              <a:rPr lang="en-US" sz="2000" i="1" dirty="0" smtClean="0">
                <a:latin typeface="Times New Roman" panose="02020603050405020304" pitchFamily="18" charset="0"/>
                <a:cs typeface="Times New Roman" panose="02020603050405020304" pitchFamily="18" charset="0"/>
              </a:rPr>
              <a:t> </a:t>
            </a: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E97799C9-84D9-46D2-A11E-BCF8A720529D}" type="slidenum">
              <a:rPr lang="en-US" smtClean="0"/>
              <a:t>6</a:t>
            </a:fld>
            <a:endParaRPr lang="en-US" dirty="0"/>
          </a:p>
        </p:txBody>
      </p:sp>
    </p:spTree>
    <p:extLst>
      <p:ext uri="{BB962C8B-B14F-4D97-AF65-F5344CB8AC3E}">
        <p14:creationId xmlns:p14="http://schemas.microsoft.com/office/powerpoint/2010/main" val="351365110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9585" y="869447"/>
            <a:ext cx="10515599" cy="5090778"/>
          </a:xfrm>
        </p:spPr>
        <p:txBody>
          <a:bodyPr>
            <a:normAutofit fontScale="92500" lnSpcReduction="10000"/>
          </a:bodyPr>
          <a:lstStyle/>
          <a:p>
            <a:pPr algn="just"/>
            <a:r>
              <a:rPr lang="en-US" dirty="0">
                <a:solidFill>
                  <a:schemeClr val="tx1"/>
                </a:solidFill>
                <a:latin typeface="Times New Roman" panose="02020603050405020304" pitchFamily="18" charset="0"/>
                <a:cs typeface="Times New Roman" panose="02020603050405020304" pitchFamily="18" charset="0"/>
              </a:rPr>
              <a:t>Table 4.1 shows </a:t>
            </a:r>
            <a:r>
              <a:rPr lang="en-US" dirty="0" smtClean="0">
                <a:solidFill>
                  <a:schemeClr val="tx1"/>
                </a:solidFill>
                <a:latin typeface="Times New Roman" panose="02020603050405020304" pitchFamily="18" charset="0"/>
                <a:cs typeface="Times New Roman" panose="02020603050405020304" pitchFamily="18" charset="0"/>
              </a:rPr>
              <a:t>displacement </a:t>
            </a:r>
            <a:r>
              <a:rPr lang="en-US" dirty="0">
                <a:solidFill>
                  <a:schemeClr val="tx1"/>
                </a:solidFill>
                <a:latin typeface="Times New Roman" panose="02020603050405020304" pitchFamily="18" charset="0"/>
                <a:cs typeface="Times New Roman" panose="02020603050405020304" pitchFamily="18" charset="0"/>
              </a:rPr>
              <a:t>at the primary 1-butyl system occurs mainly by </a:t>
            </a:r>
            <a:r>
              <a:rPr lang="en-US" dirty="0" smtClean="0">
                <a:solidFill>
                  <a:schemeClr val="tx1"/>
                </a:solidFill>
                <a:latin typeface="Times New Roman" panose="02020603050405020304" pitchFamily="18" charset="0"/>
                <a:cs typeface="Times New Roman" panose="02020603050405020304" pitchFamily="18" charset="0"/>
              </a:rPr>
              <a:t>inversion (</a:t>
            </a:r>
            <a:r>
              <a:rPr lang="en-US" dirty="0">
                <a:solidFill>
                  <a:schemeClr val="tx1"/>
                </a:solidFill>
                <a:latin typeface="Times New Roman" panose="02020603050405020304" pitchFamily="18" charset="0"/>
                <a:cs typeface="Times New Roman" panose="02020603050405020304" pitchFamily="18" charset="0"/>
              </a:rPr>
              <a:t>Entry 1). However, there is also extensive formation of a rearranged product</a:t>
            </a:r>
            <a:r>
              <a:rPr lang="en-US" dirty="0" smtClean="0">
                <a:solidFill>
                  <a:schemeClr val="tx1"/>
                </a:solidFill>
                <a:latin typeface="Times New Roman" panose="02020603050405020304" pitchFamily="18" charset="0"/>
                <a:cs typeface="Times New Roman" panose="02020603050405020304" pitchFamily="18" charset="0"/>
              </a:rPr>
              <a:t>, 2-butanol </a:t>
            </a:r>
            <a:r>
              <a:rPr lang="en-US" dirty="0">
                <a:solidFill>
                  <a:schemeClr val="tx1"/>
                </a:solidFill>
                <a:latin typeface="Times New Roman" panose="02020603050405020304" pitchFamily="18" charset="0"/>
                <a:cs typeface="Times New Roman" panose="02020603050405020304" pitchFamily="18" charset="0"/>
              </a:rPr>
              <a:t>(not shown in the table). Similarly, the 2-butyl </a:t>
            </a:r>
            <a:r>
              <a:rPr lang="en-US" dirty="0" err="1">
                <a:solidFill>
                  <a:schemeClr val="tx1"/>
                </a:solidFill>
                <a:latin typeface="Times New Roman" panose="02020603050405020304" pitchFamily="18" charset="0"/>
                <a:cs typeface="Times New Roman" panose="02020603050405020304" pitchFamily="18" charset="0"/>
              </a:rPr>
              <a:t>diazonium</a:t>
            </a:r>
            <a:r>
              <a:rPr lang="en-US" dirty="0">
                <a:solidFill>
                  <a:schemeClr val="tx1"/>
                </a:solidFill>
                <a:latin typeface="Times New Roman" panose="02020603050405020304" pitchFamily="18" charset="0"/>
                <a:cs typeface="Times New Roman" panose="02020603050405020304" pitchFamily="18" charset="0"/>
              </a:rPr>
              <a:t> ion gives 28</a:t>
            </a:r>
            <a:r>
              <a:rPr lang="en-US" dirty="0" smtClean="0">
                <a:solidFill>
                  <a:schemeClr val="tx1"/>
                </a:solidFill>
                <a:latin typeface="Times New Roman" panose="02020603050405020304" pitchFamily="18" charset="0"/>
                <a:cs typeface="Times New Roman" panose="02020603050405020304" pitchFamily="18" charset="0"/>
              </a:rPr>
              <a:t>% inversion </a:t>
            </a:r>
            <a:r>
              <a:rPr lang="en-US" dirty="0">
                <a:solidFill>
                  <a:schemeClr val="tx1"/>
                </a:solidFill>
                <a:latin typeface="Times New Roman" panose="02020603050405020304" pitchFamily="18" charset="0"/>
                <a:cs typeface="Times New Roman" panose="02020603050405020304" pitchFamily="18" charset="0"/>
              </a:rPr>
              <a:t>in the </a:t>
            </a:r>
            <a:r>
              <a:rPr lang="en-US" dirty="0" err="1">
                <a:solidFill>
                  <a:schemeClr val="tx1"/>
                </a:solidFill>
                <a:latin typeface="Times New Roman" panose="02020603050405020304" pitchFamily="18" charset="0"/>
                <a:cs typeface="Times New Roman" panose="02020603050405020304" pitchFamily="18" charset="0"/>
              </a:rPr>
              <a:t>unrearranged</a:t>
            </a:r>
            <a:r>
              <a:rPr lang="en-US" dirty="0">
                <a:solidFill>
                  <a:schemeClr val="tx1"/>
                </a:solidFill>
                <a:latin typeface="Times New Roman" panose="02020603050405020304" pitchFamily="18" charset="0"/>
                <a:cs typeface="Times New Roman" panose="02020603050405020304" pitchFamily="18" charset="0"/>
              </a:rPr>
              <a:t> </a:t>
            </a:r>
            <a:r>
              <a:rPr lang="en-US" dirty="0" smtClean="0">
                <a:solidFill>
                  <a:schemeClr val="tx1"/>
                </a:solidFill>
                <a:latin typeface="Times New Roman" panose="02020603050405020304" pitchFamily="18" charset="0"/>
                <a:cs typeface="Times New Roman" panose="02020603050405020304" pitchFamily="18" charset="0"/>
              </a:rPr>
              <a:t>product (</a:t>
            </a:r>
            <a:r>
              <a:rPr lang="en-US" dirty="0">
                <a:solidFill>
                  <a:schemeClr val="tx1"/>
                </a:solidFill>
                <a:latin typeface="Times New Roman" panose="02020603050405020304" pitchFamily="18" charset="0"/>
                <a:cs typeface="Times New Roman" panose="02020603050405020304" pitchFamily="18" charset="0"/>
              </a:rPr>
              <a:t>Entry 2</a:t>
            </a:r>
            <a:r>
              <a:rPr lang="en-US" dirty="0" smtClean="0">
                <a:solidFill>
                  <a:schemeClr val="tx1"/>
                </a:solidFill>
                <a:latin typeface="Times New Roman" panose="02020603050405020304" pitchFamily="18" charset="0"/>
                <a:cs typeface="Times New Roman" panose="02020603050405020304" pitchFamily="18" charset="0"/>
              </a:rPr>
              <a:t>).</a:t>
            </a:r>
          </a:p>
          <a:p>
            <a:pPr marL="0" indent="0" algn="just">
              <a:buNone/>
            </a:pPr>
            <a:r>
              <a:rPr lang="en-US" dirty="0" smtClean="0">
                <a:solidFill>
                  <a:schemeClr val="tx1"/>
                </a:solidFill>
                <a:latin typeface="Times New Roman" panose="02020603050405020304" pitchFamily="18" charset="0"/>
                <a:cs typeface="Times New Roman" panose="02020603050405020304" pitchFamily="18" charset="0"/>
              </a:rPr>
              <a:t> </a:t>
            </a:r>
          </a:p>
          <a:p>
            <a:pPr algn="just"/>
            <a:r>
              <a:rPr lang="en-US" dirty="0" smtClean="0">
                <a:solidFill>
                  <a:schemeClr val="tx1"/>
                </a:solidFill>
                <a:latin typeface="Times New Roman" panose="02020603050405020304" pitchFamily="18" charset="0"/>
                <a:cs typeface="Times New Roman" panose="02020603050405020304" pitchFamily="18" charset="0"/>
              </a:rPr>
              <a:t>These </a:t>
            </a:r>
            <a:r>
              <a:rPr lang="en-US" dirty="0">
                <a:solidFill>
                  <a:schemeClr val="tx1"/>
                </a:solidFill>
                <a:latin typeface="Times New Roman" panose="02020603050405020304" pitchFamily="18" charset="0"/>
                <a:cs typeface="Times New Roman" panose="02020603050405020304" pitchFamily="18" charset="0"/>
              </a:rPr>
              <a:t>results indicate competition between </a:t>
            </a:r>
            <a:r>
              <a:rPr lang="en-US" i="1" dirty="0">
                <a:solidFill>
                  <a:schemeClr val="tx1"/>
                </a:solidFill>
                <a:latin typeface="Times New Roman" panose="02020603050405020304" pitchFamily="18" charset="0"/>
                <a:cs typeface="Times New Roman" panose="02020603050405020304" pitchFamily="18" charset="0"/>
              </a:rPr>
              <a:t>concerted rearrangement and dissociation</a:t>
            </a:r>
            <a:r>
              <a:rPr lang="en-US" dirty="0" smtClean="0">
                <a:solidFill>
                  <a:schemeClr val="tx1"/>
                </a:solidFill>
                <a:latin typeface="Times New Roman" panose="02020603050405020304" pitchFamily="18" charset="0"/>
                <a:cs typeface="Times New Roman" panose="02020603050405020304" pitchFamily="18" charset="0"/>
              </a:rPr>
              <a:t>. Several </a:t>
            </a:r>
            <a:r>
              <a:rPr lang="en-US" dirty="0">
                <a:solidFill>
                  <a:schemeClr val="tx1"/>
                </a:solidFill>
                <a:latin typeface="Times New Roman" panose="02020603050405020304" pitchFamily="18" charset="0"/>
                <a:cs typeface="Times New Roman" panose="02020603050405020304" pitchFamily="18" charset="0"/>
              </a:rPr>
              <a:t>secondary </a:t>
            </a:r>
            <a:r>
              <a:rPr lang="en-US" dirty="0" err="1">
                <a:solidFill>
                  <a:schemeClr val="tx1"/>
                </a:solidFill>
                <a:latin typeface="Times New Roman" panose="02020603050405020304" pitchFamily="18" charset="0"/>
                <a:cs typeface="Times New Roman" panose="02020603050405020304" pitchFamily="18" charset="0"/>
              </a:rPr>
              <a:t>diazonium</a:t>
            </a:r>
            <a:r>
              <a:rPr lang="en-US" dirty="0">
                <a:solidFill>
                  <a:schemeClr val="tx1"/>
                </a:solidFill>
                <a:latin typeface="Times New Roman" panose="02020603050405020304" pitchFamily="18" charset="0"/>
                <a:cs typeface="Times New Roman" panose="02020603050405020304" pitchFamily="18" charset="0"/>
              </a:rPr>
              <a:t> ions were observed to give alcohol with </a:t>
            </a:r>
            <a:r>
              <a:rPr lang="en-US" dirty="0" smtClean="0">
                <a:solidFill>
                  <a:schemeClr val="tx1"/>
                </a:solidFill>
                <a:latin typeface="Times New Roman" panose="02020603050405020304" pitchFamily="18" charset="0"/>
                <a:cs typeface="Times New Roman" panose="02020603050405020304" pitchFamily="18" charset="0"/>
              </a:rPr>
              <a:t>predominate retention </a:t>
            </a:r>
            <a:r>
              <a:rPr lang="en-US" dirty="0">
                <a:solidFill>
                  <a:schemeClr val="tx1"/>
                </a:solidFill>
                <a:latin typeface="Times New Roman" panose="02020603050405020304" pitchFamily="18" charset="0"/>
                <a:cs typeface="Times New Roman" panose="02020603050405020304" pitchFamily="18" charset="0"/>
              </a:rPr>
              <a:t>when the reaction was done in acetic </a:t>
            </a:r>
            <a:r>
              <a:rPr lang="en-US" dirty="0" smtClean="0">
                <a:solidFill>
                  <a:schemeClr val="tx1"/>
                </a:solidFill>
                <a:latin typeface="Times New Roman" panose="02020603050405020304" pitchFamily="18" charset="0"/>
                <a:cs typeface="Times New Roman" panose="02020603050405020304" pitchFamily="18" charset="0"/>
              </a:rPr>
              <a:t>acid </a:t>
            </a:r>
            <a:r>
              <a:rPr lang="en-US" dirty="0">
                <a:solidFill>
                  <a:schemeClr val="tx1"/>
                </a:solidFill>
                <a:latin typeface="Times New Roman" panose="02020603050405020304" pitchFamily="18" charset="0"/>
                <a:cs typeface="Times New Roman" panose="02020603050405020304" pitchFamily="18" charset="0"/>
              </a:rPr>
              <a:t>(Entry 3). However, the </a:t>
            </a:r>
            <a:r>
              <a:rPr lang="en-US" dirty="0" smtClean="0">
                <a:solidFill>
                  <a:schemeClr val="tx1"/>
                </a:solidFill>
                <a:latin typeface="Times New Roman" panose="02020603050405020304" pitchFamily="18" charset="0"/>
                <a:cs typeface="Times New Roman" panose="02020603050405020304" pitchFamily="18" charset="0"/>
              </a:rPr>
              <a:t>acetate esters </a:t>
            </a:r>
            <a:r>
              <a:rPr lang="en-US" dirty="0">
                <a:solidFill>
                  <a:schemeClr val="tx1"/>
                </a:solidFill>
                <a:latin typeface="Times New Roman" panose="02020603050405020304" pitchFamily="18" charset="0"/>
                <a:cs typeface="Times New Roman" panose="02020603050405020304" pitchFamily="18" charset="0"/>
              </a:rPr>
              <a:t>formed in these reactions is largely racemic. </a:t>
            </a:r>
            <a:endParaRPr lang="en-US" dirty="0" smtClean="0">
              <a:solidFill>
                <a:schemeClr val="tx1"/>
              </a:solidFill>
              <a:latin typeface="Times New Roman" panose="02020603050405020304" pitchFamily="18" charset="0"/>
              <a:cs typeface="Times New Roman" panose="02020603050405020304" pitchFamily="18" charset="0"/>
            </a:endParaRPr>
          </a:p>
          <a:p>
            <a:pPr algn="just"/>
            <a:endParaRPr lang="en-US" dirty="0" smtClean="0">
              <a:solidFill>
                <a:schemeClr val="tx1"/>
              </a:solidFill>
              <a:latin typeface="Times New Roman" panose="02020603050405020304" pitchFamily="18" charset="0"/>
              <a:cs typeface="Times New Roman" panose="02020603050405020304" pitchFamily="18" charset="0"/>
            </a:endParaRPr>
          </a:p>
          <a:p>
            <a:pPr algn="just"/>
            <a:r>
              <a:rPr lang="en-US" dirty="0" smtClean="0">
                <a:solidFill>
                  <a:schemeClr val="tx1"/>
                </a:solidFill>
                <a:latin typeface="Times New Roman" panose="02020603050405020304" pitchFamily="18" charset="0"/>
                <a:cs typeface="Times New Roman" panose="02020603050405020304" pitchFamily="18" charset="0"/>
              </a:rPr>
              <a:t>Small </a:t>
            </a:r>
            <a:r>
              <a:rPr lang="en-US" dirty="0">
                <a:solidFill>
                  <a:schemeClr val="tx1"/>
                </a:solidFill>
                <a:latin typeface="Times New Roman" panose="02020603050405020304" pitchFamily="18" charset="0"/>
                <a:cs typeface="Times New Roman" panose="02020603050405020304" pitchFamily="18" charset="0"/>
              </a:rPr>
              <a:t>net retention was </a:t>
            </a:r>
            <a:r>
              <a:rPr lang="en-US" dirty="0" smtClean="0">
                <a:solidFill>
                  <a:schemeClr val="tx1"/>
                </a:solidFill>
                <a:latin typeface="Times New Roman" panose="02020603050405020304" pitchFamily="18" charset="0"/>
                <a:cs typeface="Times New Roman" panose="02020603050405020304" pitchFamily="18" charset="0"/>
              </a:rPr>
              <a:t>seen in </a:t>
            </a:r>
            <a:r>
              <a:rPr lang="en-US" dirty="0">
                <a:solidFill>
                  <a:schemeClr val="tx1"/>
                </a:solidFill>
                <a:latin typeface="Times New Roman" panose="02020603050405020304" pitchFamily="18" charset="0"/>
                <a:cs typeface="Times New Roman" panose="02020603050405020304" pitchFamily="18" charset="0"/>
              </a:rPr>
              <a:t>the deamination of 1-phenylpropylamine (Entry 4). The tertiary benzylic amine</a:t>
            </a:r>
            <a:r>
              <a:rPr lang="en-US" dirty="0" smtClean="0">
                <a:solidFill>
                  <a:schemeClr val="tx1"/>
                </a:solidFill>
                <a:latin typeface="Times New Roman" panose="02020603050405020304" pitchFamily="18" charset="0"/>
                <a:cs typeface="Times New Roman" panose="02020603050405020304" pitchFamily="18" charset="0"/>
              </a:rPr>
              <a:t>, 2-phenyl-2-butylamine</a:t>
            </a:r>
            <a:r>
              <a:rPr lang="en-US" dirty="0">
                <a:solidFill>
                  <a:schemeClr val="tx1"/>
                </a:solidFill>
                <a:latin typeface="Times New Roman" panose="02020603050405020304" pitchFamily="18" charset="0"/>
                <a:cs typeface="Times New Roman" panose="02020603050405020304" pitchFamily="18" charset="0"/>
              </a:rPr>
              <a:t>, reacts with 24% net retention (Entry 5). </a:t>
            </a:r>
            <a:r>
              <a:rPr lang="en-US" i="1" dirty="0">
                <a:solidFill>
                  <a:schemeClr val="tx1"/>
                </a:solidFill>
                <a:latin typeface="Times New Roman" panose="02020603050405020304" pitchFamily="18" charset="0"/>
                <a:cs typeface="Times New Roman" panose="02020603050405020304" pitchFamily="18" charset="0"/>
              </a:rPr>
              <a:t>These results </a:t>
            </a:r>
            <a:r>
              <a:rPr lang="en-US" i="1" dirty="0" smtClean="0">
                <a:solidFill>
                  <a:schemeClr val="tx1"/>
                </a:solidFill>
                <a:latin typeface="Times New Roman" panose="02020603050405020304" pitchFamily="18" charset="0"/>
                <a:cs typeface="Times New Roman" panose="02020603050405020304" pitchFamily="18" charset="0"/>
              </a:rPr>
              <a:t>indicate that </a:t>
            </a:r>
            <a:r>
              <a:rPr lang="en-US" i="1" dirty="0">
                <a:solidFill>
                  <a:schemeClr val="tx1"/>
                </a:solidFill>
                <a:latin typeface="Times New Roman" panose="02020603050405020304" pitchFamily="18" charset="0"/>
                <a:cs typeface="Times New Roman" panose="02020603050405020304" pitchFamily="18" charset="0"/>
              </a:rPr>
              <a:t>the composition of the product is determined by collapse of the solvent shell</a:t>
            </a:r>
            <a:r>
              <a:rPr lang="en-US" i="1" dirty="0" smtClean="0">
                <a:solidFill>
                  <a:schemeClr val="tx1"/>
                </a:solidFill>
                <a:latin typeface="Times New Roman" panose="02020603050405020304" pitchFamily="18" charset="0"/>
                <a:cs typeface="Times New Roman" panose="02020603050405020304" pitchFamily="18" charset="0"/>
              </a:rPr>
              <a:t>. </a:t>
            </a:r>
          </a:p>
          <a:p>
            <a:pPr algn="just"/>
            <a:endParaRPr lang="en-US" dirty="0" smtClean="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E97799C9-84D9-46D2-A11E-BCF8A720529D}" type="slidenum">
              <a:rPr lang="en-US" smtClean="0"/>
              <a:t>60</a:t>
            </a:fld>
            <a:endParaRPr lang="en-US" dirty="0"/>
          </a:p>
        </p:txBody>
      </p:sp>
    </p:spTree>
    <p:extLst>
      <p:ext uri="{BB962C8B-B14F-4D97-AF65-F5344CB8AC3E}">
        <p14:creationId xmlns:p14="http://schemas.microsoft.com/office/powerpoint/2010/main" val="343893485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194560" y="822960"/>
            <a:ext cx="7631084" cy="5444835"/>
          </a:xfrm>
          <a:prstGeom prst="rect">
            <a:avLst/>
          </a:prstGeom>
        </p:spPr>
      </p:pic>
      <p:sp>
        <p:nvSpPr>
          <p:cNvPr id="3" name="Slide Number Placeholder 2"/>
          <p:cNvSpPr>
            <a:spLocks noGrp="1"/>
          </p:cNvSpPr>
          <p:nvPr>
            <p:ph type="sldNum" sz="quarter" idx="12"/>
          </p:nvPr>
        </p:nvSpPr>
        <p:spPr/>
        <p:txBody>
          <a:bodyPr/>
          <a:lstStyle/>
          <a:p>
            <a:fld id="{E97799C9-84D9-46D2-A11E-BCF8A720529D}" type="slidenum">
              <a:rPr lang="en-US" smtClean="0"/>
              <a:t>61</a:t>
            </a:fld>
            <a:endParaRPr lang="en-US" dirty="0"/>
          </a:p>
        </p:txBody>
      </p:sp>
    </p:spTree>
    <p:extLst>
      <p:ext uri="{BB962C8B-B14F-4D97-AF65-F5344CB8AC3E}">
        <p14:creationId xmlns:p14="http://schemas.microsoft.com/office/powerpoint/2010/main" val="339790202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lnSpcReduction="10000"/>
          </a:bodyPr>
          <a:lstStyle/>
          <a:p>
            <a:pPr algn="just"/>
            <a:r>
              <a:rPr lang="en-US" dirty="0" smtClean="0">
                <a:solidFill>
                  <a:schemeClr val="tx1"/>
                </a:solidFill>
                <a:latin typeface="Times New Roman" panose="02020603050405020304" pitchFamily="18" charset="0"/>
                <a:cs typeface="Times New Roman" panose="02020603050405020304" pitchFamily="18" charset="0"/>
              </a:rPr>
              <a:t>Considerable solvent dependence has been observed in deamination reactions. Water favors formation of a carbocation with extensive racemization, whereas less polar solvents, including acetic acid, lead to more extensive inversion as the result of solvent participation.</a:t>
            </a:r>
          </a:p>
          <a:p>
            <a:endParaRPr lang="en-US" dirty="0" smtClean="0">
              <a:latin typeface="Times New Roman" panose="02020603050405020304" pitchFamily="18" charset="0"/>
              <a:cs typeface="Times New Roman" panose="02020603050405020304" pitchFamily="18" charset="0"/>
            </a:endParaRPr>
          </a:p>
          <a:p>
            <a:r>
              <a:rPr lang="en-US" dirty="0" smtClean="0">
                <a:solidFill>
                  <a:schemeClr val="tx1"/>
                </a:solidFill>
                <a:latin typeface="Times New Roman" panose="02020603050405020304" pitchFamily="18" charset="0"/>
                <a:cs typeface="Times New Roman" panose="02020603050405020304" pitchFamily="18" charset="0"/>
              </a:rPr>
              <a:t> </a:t>
            </a:r>
            <a:r>
              <a:rPr lang="en-US" dirty="0">
                <a:solidFill>
                  <a:schemeClr val="tx1"/>
                </a:solidFill>
                <a:latin typeface="Times New Roman" panose="02020603050405020304" pitchFamily="18" charset="0"/>
                <a:cs typeface="Times New Roman" panose="02020603050405020304" pitchFamily="18" charset="0"/>
              </a:rPr>
              <a:t>An analysis of the stereochemistry of deamination has also been done using 4-t-butylcyclohexylamines and the </a:t>
            </a:r>
            <a:r>
              <a:rPr lang="en-US" dirty="0" err="1" smtClean="0">
                <a:solidFill>
                  <a:schemeClr val="tx1"/>
                </a:solidFill>
                <a:latin typeface="Times New Roman" panose="02020603050405020304" pitchFamily="18" charset="0"/>
                <a:cs typeface="Times New Roman" panose="02020603050405020304" pitchFamily="18" charset="0"/>
              </a:rPr>
              <a:t>conformationally</a:t>
            </a:r>
            <a:r>
              <a:rPr lang="en-US" dirty="0" smtClean="0">
                <a:solidFill>
                  <a:schemeClr val="tx1"/>
                </a:solidFill>
                <a:latin typeface="Times New Roman" panose="02020603050405020304" pitchFamily="18" charset="0"/>
                <a:cs typeface="Times New Roman" panose="02020603050405020304" pitchFamily="18" charset="0"/>
              </a:rPr>
              <a:t> </a:t>
            </a:r>
            <a:r>
              <a:rPr lang="en-US" dirty="0">
                <a:solidFill>
                  <a:schemeClr val="tx1"/>
                </a:solidFill>
                <a:latin typeface="Times New Roman" panose="02020603050405020304" pitchFamily="18" charset="0"/>
                <a:cs typeface="Times New Roman" panose="02020603050405020304" pitchFamily="18" charset="0"/>
              </a:rPr>
              <a:t>rigid 2-decalylamines. The results are summarized in Table 4.2.</a:t>
            </a:r>
          </a:p>
          <a:p>
            <a:endParaRPr lang="en-US" dirty="0">
              <a:solidFill>
                <a:schemeClr val="tx1"/>
              </a:solidFill>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2"/>
          </p:nvPr>
        </p:nvSpPr>
        <p:spPr/>
        <p:txBody>
          <a:bodyPr/>
          <a:lstStyle/>
          <a:p>
            <a:fld id="{E97799C9-84D9-46D2-A11E-BCF8A720529D}" type="slidenum">
              <a:rPr lang="en-US" smtClean="0"/>
              <a:t>62</a:t>
            </a:fld>
            <a:endParaRPr lang="en-US" dirty="0"/>
          </a:p>
        </p:txBody>
      </p:sp>
    </p:spTree>
    <p:extLst>
      <p:ext uri="{BB962C8B-B14F-4D97-AF65-F5344CB8AC3E}">
        <p14:creationId xmlns:p14="http://schemas.microsoft.com/office/powerpoint/2010/main" val="11958625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854765" y="725557"/>
            <a:ext cx="10267122" cy="5442487"/>
          </a:xfrm>
          <a:prstGeom prst="rect">
            <a:avLst/>
          </a:prstGeom>
        </p:spPr>
      </p:pic>
      <p:sp>
        <p:nvSpPr>
          <p:cNvPr id="3" name="Slide Number Placeholder 2"/>
          <p:cNvSpPr>
            <a:spLocks noGrp="1"/>
          </p:cNvSpPr>
          <p:nvPr>
            <p:ph type="sldNum" sz="quarter" idx="12"/>
          </p:nvPr>
        </p:nvSpPr>
        <p:spPr/>
        <p:txBody>
          <a:bodyPr/>
          <a:lstStyle/>
          <a:p>
            <a:fld id="{E97799C9-84D9-46D2-A11E-BCF8A720529D}" type="slidenum">
              <a:rPr lang="en-US" smtClean="0"/>
              <a:t>63</a:t>
            </a:fld>
            <a:endParaRPr lang="en-US" dirty="0"/>
          </a:p>
        </p:txBody>
      </p:sp>
    </p:spTree>
    <p:extLst>
      <p:ext uri="{BB962C8B-B14F-4D97-AF65-F5344CB8AC3E}">
        <p14:creationId xmlns:p14="http://schemas.microsoft.com/office/powerpoint/2010/main" val="67070588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812175" y="1634065"/>
            <a:ext cx="8104908" cy="3333283"/>
          </a:xfrm>
          <a:prstGeom prst="rect">
            <a:avLst/>
          </a:prstGeom>
        </p:spPr>
      </p:pic>
      <p:sp>
        <p:nvSpPr>
          <p:cNvPr id="2" name="Slide Number Placeholder 1"/>
          <p:cNvSpPr>
            <a:spLocks noGrp="1"/>
          </p:cNvSpPr>
          <p:nvPr>
            <p:ph type="sldNum" sz="quarter" idx="12"/>
          </p:nvPr>
        </p:nvSpPr>
        <p:spPr/>
        <p:txBody>
          <a:bodyPr/>
          <a:lstStyle/>
          <a:p>
            <a:fld id="{E97799C9-84D9-46D2-A11E-BCF8A720529D}" type="slidenum">
              <a:rPr lang="en-US" smtClean="0"/>
              <a:t>64</a:t>
            </a:fld>
            <a:endParaRPr lang="en-US" dirty="0"/>
          </a:p>
        </p:txBody>
      </p:sp>
    </p:spTree>
    <p:extLst>
      <p:ext uri="{BB962C8B-B14F-4D97-AF65-F5344CB8AC3E}">
        <p14:creationId xmlns:p14="http://schemas.microsoft.com/office/powerpoint/2010/main" val="251860750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4950" y="2440552"/>
            <a:ext cx="10582100" cy="3752429"/>
          </a:xfrm>
        </p:spPr>
        <p:txBody>
          <a:bodyPr>
            <a:normAutofit fontScale="92500" lnSpcReduction="10000"/>
          </a:bodyPr>
          <a:lstStyle/>
          <a:p>
            <a:pPr marL="0" indent="0" algn="just">
              <a:buNone/>
            </a:pPr>
            <a:r>
              <a:rPr lang="en-US" dirty="0" smtClean="0">
                <a:latin typeface="Times New Roman" panose="02020603050405020304" pitchFamily="18" charset="0"/>
                <a:cs typeface="Times New Roman" panose="02020603050405020304" pitchFamily="18" charset="0"/>
              </a:rPr>
              <a:t> </a:t>
            </a:r>
          </a:p>
          <a:p>
            <a:pPr algn="just"/>
            <a:r>
              <a:rPr lang="en-US" dirty="0" smtClean="0">
                <a:latin typeface="Times New Roman" panose="02020603050405020304" pitchFamily="18" charset="0"/>
                <a:cs typeface="Times New Roman" panose="02020603050405020304" pitchFamily="18" charset="0"/>
              </a:rPr>
              <a:t>In </a:t>
            </a:r>
            <a:r>
              <a:rPr lang="en-US" dirty="0">
                <a:latin typeface="Times New Roman" panose="02020603050405020304" pitchFamily="18" charset="0"/>
                <a:cs typeface="Times New Roman" panose="02020603050405020304" pitchFamily="18" charset="0"/>
              </a:rPr>
              <a:t>solvent systems containing low concentrations of water in acetic acid, </a:t>
            </a:r>
            <a:r>
              <a:rPr lang="en-US" dirty="0" err="1">
                <a:latin typeface="Times New Roman" panose="02020603050405020304" pitchFamily="18" charset="0"/>
                <a:cs typeface="Times New Roman" panose="02020603050405020304" pitchFamily="18" charset="0"/>
              </a:rPr>
              <a:t>dioxane</a:t>
            </a:r>
            <a:r>
              <a:rPr lang="en-US" dirty="0" smtClean="0">
                <a:latin typeface="Times New Roman" panose="02020603050405020304" pitchFamily="18" charset="0"/>
                <a:cs typeface="Times New Roman" panose="02020603050405020304" pitchFamily="18" charset="0"/>
              </a:rPr>
              <a:t>, or </a:t>
            </a:r>
            <a:r>
              <a:rPr lang="en-US" dirty="0" err="1">
                <a:latin typeface="Times New Roman" panose="02020603050405020304" pitchFamily="18" charset="0"/>
                <a:cs typeface="Times New Roman" panose="02020603050405020304" pitchFamily="18" charset="0"/>
              </a:rPr>
              <a:t>sulfolane</a:t>
            </a:r>
            <a:r>
              <a:rPr lang="en-US" dirty="0">
                <a:latin typeface="Times New Roman" panose="02020603050405020304" pitchFamily="18" charset="0"/>
                <a:cs typeface="Times New Roman" panose="02020603050405020304" pitchFamily="18" charset="0"/>
              </a:rPr>
              <a:t>, the alcohol is formed by capture of water with net retention of configuration</a:t>
            </a:r>
            <a:r>
              <a:rPr lang="en-US" dirty="0" smtClean="0">
                <a:latin typeface="Times New Roman" panose="02020603050405020304" pitchFamily="18" charset="0"/>
                <a:cs typeface="Times New Roman" panose="02020603050405020304" pitchFamily="18" charset="0"/>
              </a:rPr>
              <a:t>. This </a:t>
            </a:r>
            <a:r>
              <a:rPr lang="en-US" dirty="0">
                <a:latin typeface="Times New Roman" panose="02020603050405020304" pitchFamily="18" charset="0"/>
                <a:cs typeface="Times New Roman" panose="02020603050405020304" pitchFamily="18" charset="0"/>
              </a:rPr>
              <a:t>result has been explained as involving a solvent-separated ion pair </a:t>
            </a:r>
            <a:r>
              <a:rPr lang="en-US" dirty="0" smtClean="0">
                <a:latin typeface="Times New Roman" panose="02020603050405020304" pitchFamily="18" charset="0"/>
                <a:cs typeface="Times New Roman" panose="02020603050405020304" pitchFamily="18" charset="0"/>
              </a:rPr>
              <a:t>that arises </a:t>
            </a:r>
            <a:r>
              <a:rPr lang="en-US" dirty="0">
                <a:latin typeface="Times New Roman" panose="02020603050405020304" pitchFamily="18" charset="0"/>
                <a:cs typeface="Times New Roman" panose="02020603050405020304" pitchFamily="18" charset="0"/>
              </a:rPr>
              <a:t>by concerted proton transfer and nitrogen </a:t>
            </a:r>
            <a:r>
              <a:rPr lang="en-US" dirty="0" smtClean="0">
                <a:latin typeface="Times New Roman" panose="02020603050405020304" pitchFamily="18" charset="0"/>
                <a:cs typeface="Times New Roman" panose="02020603050405020304" pitchFamily="18" charset="0"/>
              </a:rPr>
              <a:t>elimination. </a:t>
            </a:r>
          </a:p>
          <a:p>
            <a:pPr algn="just"/>
            <a:endParaRPr lang="en-US" dirty="0" smtClean="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water </a:t>
            </a:r>
            <a:r>
              <a:rPr lang="en-US" dirty="0" smtClean="0">
                <a:latin typeface="Times New Roman" panose="02020603050405020304" pitchFamily="18" charset="0"/>
                <a:cs typeface="Times New Roman" panose="02020603050405020304" pitchFamily="18" charset="0"/>
              </a:rPr>
              <a:t>molecule formed </a:t>
            </a:r>
            <a:r>
              <a:rPr lang="en-US" dirty="0">
                <a:latin typeface="Times New Roman" panose="02020603050405020304" pitchFamily="18" charset="0"/>
                <a:cs typeface="Times New Roman" panose="02020603050405020304" pitchFamily="18" charset="0"/>
              </a:rPr>
              <a:t>in the elimination step is captured preferentially from the front side, </a:t>
            </a:r>
            <a:r>
              <a:rPr lang="en-US" dirty="0" smtClean="0">
                <a:latin typeface="Times New Roman" panose="02020603050405020304" pitchFamily="18" charset="0"/>
                <a:cs typeface="Times New Roman" panose="02020603050405020304" pitchFamily="18" charset="0"/>
              </a:rPr>
              <a:t>leading to </a:t>
            </a:r>
            <a:r>
              <a:rPr lang="en-US" dirty="0">
                <a:latin typeface="Times New Roman" panose="02020603050405020304" pitchFamily="18" charset="0"/>
                <a:cs typeface="Times New Roman" panose="02020603050405020304" pitchFamily="18" charset="0"/>
              </a:rPr>
              <a:t>net retention of configuration for the alcohol. For the ester product, the extent </a:t>
            </a:r>
            <a:r>
              <a:rPr lang="en-US" dirty="0" smtClean="0">
                <a:latin typeface="Times New Roman" panose="02020603050405020304" pitchFamily="18" charset="0"/>
                <a:cs typeface="Times New Roman" panose="02020603050405020304" pitchFamily="18" charset="0"/>
              </a:rPr>
              <a:t>of retention </a:t>
            </a:r>
            <a:r>
              <a:rPr lang="en-US" dirty="0">
                <a:latin typeface="Times New Roman" panose="02020603050405020304" pitchFamily="18" charset="0"/>
                <a:cs typeface="Times New Roman" panose="02020603050405020304" pitchFamily="18" charset="0"/>
              </a:rPr>
              <a:t>and inversion is more balanced, although it varies among the four </a:t>
            </a:r>
            <a:r>
              <a:rPr lang="en-US" dirty="0" smtClean="0">
                <a:latin typeface="Times New Roman" panose="02020603050405020304" pitchFamily="18" charset="0"/>
                <a:cs typeface="Times New Roman" panose="02020603050405020304" pitchFamily="18" charset="0"/>
              </a:rPr>
              <a:t>systems.</a:t>
            </a:r>
          </a:p>
          <a:p>
            <a:endParaRPr lang="en-US" dirty="0"/>
          </a:p>
        </p:txBody>
      </p:sp>
      <p:pic>
        <p:nvPicPr>
          <p:cNvPr id="5" name="Picture 4"/>
          <p:cNvPicPr>
            <a:picLocks noChangeAspect="1"/>
          </p:cNvPicPr>
          <p:nvPr/>
        </p:nvPicPr>
        <p:blipFill>
          <a:blip r:embed="rId2"/>
          <a:stretch>
            <a:fillRect/>
          </a:stretch>
        </p:blipFill>
        <p:spPr>
          <a:xfrm>
            <a:off x="1803862" y="754587"/>
            <a:ext cx="8321039" cy="1685965"/>
          </a:xfrm>
          <a:prstGeom prst="rect">
            <a:avLst/>
          </a:prstGeom>
        </p:spPr>
      </p:pic>
      <p:sp>
        <p:nvSpPr>
          <p:cNvPr id="2" name="Slide Number Placeholder 1"/>
          <p:cNvSpPr>
            <a:spLocks noGrp="1"/>
          </p:cNvSpPr>
          <p:nvPr>
            <p:ph type="sldNum" sz="quarter" idx="12"/>
          </p:nvPr>
        </p:nvSpPr>
        <p:spPr/>
        <p:txBody>
          <a:bodyPr/>
          <a:lstStyle/>
          <a:p>
            <a:fld id="{E97799C9-84D9-46D2-A11E-BCF8A720529D}" type="slidenum">
              <a:rPr lang="en-US" smtClean="0"/>
              <a:t>65</a:t>
            </a:fld>
            <a:endParaRPr lang="en-US" dirty="0"/>
          </a:p>
        </p:txBody>
      </p:sp>
    </p:spTree>
    <p:extLst>
      <p:ext uri="{BB962C8B-B14F-4D97-AF65-F5344CB8AC3E}">
        <p14:creationId xmlns:p14="http://schemas.microsoft.com/office/powerpoint/2010/main" val="102221888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9709" y="1285085"/>
            <a:ext cx="10590415" cy="5057526"/>
          </a:xfrm>
        </p:spPr>
        <p:txBody>
          <a:bodyPr>
            <a:normAutofit/>
          </a:bodyPr>
          <a:lstStyle/>
          <a:p>
            <a:pPr algn="just"/>
            <a:r>
              <a:rPr lang="en-US" dirty="0">
                <a:latin typeface="Times New Roman" panose="02020603050405020304" pitchFamily="18" charset="0"/>
                <a:cs typeface="Times New Roman" panose="02020603050405020304" pitchFamily="18" charset="0"/>
              </a:rPr>
              <a:t>It is clear from the data in Table 4.2 that the two pairs of </a:t>
            </a:r>
            <a:r>
              <a:rPr lang="en-US" dirty="0" smtClean="0">
                <a:latin typeface="Times New Roman" panose="02020603050405020304" pitchFamily="18" charset="0"/>
                <a:cs typeface="Times New Roman" panose="02020603050405020304" pitchFamily="18" charset="0"/>
              </a:rPr>
              <a:t>stereo isomeric cyclic amines </a:t>
            </a:r>
            <a:r>
              <a:rPr lang="en-US" i="1" dirty="0">
                <a:latin typeface="Times New Roman" panose="02020603050405020304" pitchFamily="18" charset="0"/>
                <a:cs typeface="Times New Roman" panose="02020603050405020304" pitchFamily="18" charset="0"/>
              </a:rPr>
              <a:t>do not form the same intermediate</a:t>
            </a:r>
            <a:r>
              <a:rPr lang="en-US" dirty="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pPr algn="just"/>
            <a:endParaRPr lang="en-US" dirty="0" smtClean="0">
              <a:latin typeface="Times New Roman" panose="02020603050405020304" pitchFamily="18" charset="0"/>
              <a:cs typeface="Times New Roman" panose="02020603050405020304" pitchFamily="18" charset="0"/>
            </a:endParaRPr>
          </a:p>
          <a:p>
            <a:pPr marL="0" indent="0" algn="just">
              <a:buNone/>
            </a:pPr>
            <a:r>
              <a:rPr lang="en-US" dirty="0" smtClean="0">
                <a:latin typeface="Times New Roman" panose="02020603050405020304" pitchFamily="18" charset="0"/>
                <a:cs typeface="Times New Roman" panose="02020603050405020304" pitchFamily="18" charset="0"/>
              </a:rPr>
              <a:t> </a:t>
            </a:r>
          </a:p>
          <a:p>
            <a:pPr algn="just"/>
            <a:r>
              <a:rPr lang="en-US" dirty="0" smtClean="0">
                <a:latin typeface="Times New Roman" panose="02020603050405020304" pitchFamily="18" charset="0"/>
                <a:cs typeface="Times New Roman" panose="02020603050405020304" pitchFamily="18" charset="0"/>
              </a:rPr>
              <a:t>There are similar </a:t>
            </a:r>
            <a:r>
              <a:rPr lang="en-US" dirty="0">
                <a:latin typeface="Times New Roman" panose="02020603050405020304" pitchFamily="18" charset="0"/>
                <a:cs typeface="Times New Roman" panose="02020603050405020304" pitchFamily="18" charset="0"/>
              </a:rPr>
              <a:t>behavior </a:t>
            </a:r>
            <a:r>
              <a:rPr lang="en-US" dirty="0" smtClean="0">
                <a:latin typeface="Times New Roman" panose="02020603050405020304" pitchFamily="18" charset="0"/>
                <a:cs typeface="Times New Roman" panose="02020603050405020304" pitchFamily="18" charset="0"/>
              </a:rPr>
              <a:t>for </a:t>
            </a:r>
            <a:r>
              <a:rPr lang="en-US" i="1" dirty="0" smtClean="0">
                <a:latin typeface="Times New Roman" panose="02020603050405020304" pitchFamily="18" charset="0"/>
                <a:cs typeface="Times New Roman" panose="02020603050405020304" pitchFamily="18" charset="0"/>
              </a:rPr>
              <a:t>all </a:t>
            </a:r>
            <a:r>
              <a:rPr lang="en-US" i="1" dirty="0">
                <a:latin typeface="Times New Roman" panose="02020603050405020304" pitchFamily="18" charset="0"/>
                <a:cs typeface="Times New Roman" panose="02020603050405020304" pitchFamily="18" charset="0"/>
              </a:rPr>
              <a:t>alkyl </a:t>
            </a:r>
            <a:r>
              <a:rPr lang="en-US" i="1" dirty="0" err="1">
                <a:latin typeface="Times New Roman" panose="02020603050405020304" pitchFamily="18" charset="0"/>
                <a:cs typeface="Times New Roman" panose="02020603050405020304" pitchFamily="18" charset="0"/>
              </a:rPr>
              <a:t>diazonium</a:t>
            </a:r>
            <a:r>
              <a:rPr lang="en-US" i="1" dirty="0">
                <a:latin typeface="Times New Roman" panose="02020603050405020304" pitchFamily="18" charset="0"/>
                <a:cs typeface="Times New Roman" panose="02020603050405020304" pitchFamily="18" charset="0"/>
              </a:rPr>
              <a:t> ion decompositions. The low activation energy for d</a:t>
            </a:r>
            <a:r>
              <a:rPr lang="en-US" dirty="0">
                <a:latin typeface="Times New Roman" panose="02020603050405020304" pitchFamily="18" charset="0"/>
                <a:cs typeface="Times New Roman" panose="02020603050405020304" pitchFamily="18" charset="0"/>
              </a:rPr>
              <a:t>issociation </a:t>
            </a:r>
            <a:r>
              <a:rPr lang="en-US" dirty="0" smtClean="0">
                <a:latin typeface="Times New Roman" panose="02020603050405020304" pitchFamily="18" charset="0"/>
                <a:cs typeface="Times New Roman" panose="02020603050405020304" pitchFamily="18" charset="0"/>
              </a:rPr>
              <a:t>and the </a:t>
            </a:r>
            <a:r>
              <a:rPr lang="en-US" dirty="0">
                <a:latin typeface="Times New Roman" panose="02020603050405020304" pitchFamily="18" charset="0"/>
                <a:cs typeface="Times New Roman" panose="02020603050405020304" pitchFamily="18" charset="0"/>
              </a:rPr>
              <a:t>neutral and hard character of the leaving group result in a carbocation that is </a:t>
            </a:r>
            <a:r>
              <a:rPr lang="en-US" dirty="0" smtClean="0">
                <a:latin typeface="Times New Roman" panose="02020603050405020304" pitchFamily="18" charset="0"/>
                <a:cs typeface="Times New Roman" panose="02020603050405020304" pitchFamily="18" charset="0"/>
              </a:rPr>
              <a:t>free of </a:t>
            </a:r>
            <a:r>
              <a:rPr lang="en-US" dirty="0">
                <a:latin typeface="Times New Roman" panose="02020603050405020304" pitchFamily="18" charset="0"/>
                <a:cs typeface="Times New Roman" panose="02020603050405020304" pitchFamily="18" charset="0"/>
              </a:rPr>
              <a:t>direct interaction with the leaving group. </a:t>
            </a:r>
            <a:endParaRPr lang="en-US" dirty="0" smtClean="0">
              <a:latin typeface="Times New Roman" panose="02020603050405020304" pitchFamily="18" charset="0"/>
              <a:cs typeface="Times New Roman" panose="02020603050405020304" pitchFamily="18" charset="0"/>
            </a:endParaRPr>
          </a:p>
          <a:p>
            <a:pPr algn="just"/>
            <a:endParaRPr lang="en-US" dirty="0" smtClean="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Product </a:t>
            </a:r>
            <a:r>
              <a:rPr lang="en-US" dirty="0">
                <a:latin typeface="Times New Roman" panose="02020603050405020304" pitchFamily="18" charset="0"/>
                <a:cs typeface="Times New Roman" panose="02020603050405020304" pitchFamily="18" charset="0"/>
              </a:rPr>
              <a:t>composition and </a:t>
            </a:r>
            <a:r>
              <a:rPr lang="en-US" dirty="0" smtClean="0">
                <a:latin typeface="Times New Roman" panose="02020603050405020304" pitchFamily="18" charset="0"/>
                <a:cs typeface="Times New Roman" panose="02020603050405020304" pitchFamily="18" charset="0"/>
              </a:rPr>
              <a:t>stereochemistry is </a:t>
            </a:r>
            <a:r>
              <a:rPr lang="en-US" dirty="0">
                <a:latin typeface="Times New Roman" panose="02020603050405020304" pitchFamily="18" charset="0"/>
                <a:cs typeface="Times New Roman" panose="02020603050405020304" pitchFamily="18" charset="0"/>
              </a:rPr>
              <a:t>determined by the details of the collapse of the solvent shell.</a:t>
            </a:r>
          </a:p>
        </p:txBody>
      </p:sp>
      <p:sp>
        <p:nvSpPr>
          <p:cNvPr id="2" name="Slide Number Placeholder 1"/>
          <p:cNvSpPr>
            <a:spLocks noGrp="1"/>
          </p:cNvSpPr>
          <p:nvPr>
            <p:ph type="sldNum" sz="quarter" idx="12"/>
          </p:nvPr>
        </p:nvSpPr>
        <p:spPr/>
        <p:txBody>
          <a:bodyPr/>
          <a:lstStyle/>
          <a:p>
            <a:fld id="{E97799C9-84D9-46D2-A11E-BCF8A720529D}" type="slidenum">
              <a:rPr lang="en-US" smtClean="0"/>
              <a:t>66</a:t>
            </a:fld>
            <a:endParaRPr lang="en-US" dirty="0"/>
          </a:p>
        </p:txBody>
      </p:sp>
    </p:spTree>
    <p:extLst>
      <p:ext uri="{BB962C8B-B14F-4D97-AF65-F5344CB8AC3E}">
        <p14:creationId xmlns:p14="http://schemas.microsoft.com/office/powerpoint/2010/main" val="197261400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Characteristics of </a:t>
            </a:r>
            <a:r>
              <a:rPr lang="en-US" b="1" dirty="0" err="1">
                <a:latin typeface="Times New Roman" panose="02020603050405020304" pitchFamily="18" charset="0"/>
                <a:cs typeface="Times New Roman" panose="02020603050405020304" pitchFamily="18" charset="0"/>
              </a:rPr>
              <a:t>Nucleophilicity</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72836" y="2556932"/>
            <a:ext cx="10424160" cy="3318936"/>
          </a:xfrm>
        </p:spPr>
        <p:txBody>
          <a:bodyPr>
            <a:normAutofit fontScale="70000" lnSpcReduction="20000"/>
          </a:bodyPr>
          <a:lstStyle/>
          <a:p>
            <a:pPr marL="0" indent="0" algn="just">
              <a:buNone/>
            </a:pPr>
            <a:r>
              <a:rPr lang="en-US" sz="2900" b="1" dirty="0">
                <a:latin typeface="Times New Roman" panose="02020603050405020304" pitchFamily="18" charset="0"/>
                <a:cs typeface="Times New Roman" panose="02020603050405020304" pitchFamily="18" charset="0"/>
              </a:rPr>
              <a:t>The factors that influence </a:t>
            </a:r>
            <a:r>
              <a:rPr lang="en-US" sz="2900" b="1" dirty="0" err="1">
                <a:latin typeface="Times New Roman" panose="02020603050405020304" pitchFamily="18" charset="0"/>
                <a:cs typeface="Times New Roman" panose="02020603050405020304" pitchFamily="18" charset="0"/>
              </a:rPr>
              <a:t>nucleophilicity</a:t>
            </a:r>
            <a:r>
              <a:rPr lang="en-US" sz="2900" b="1" dirty="0">
                <a:latin typeface="Times New Roman" panose="02020603050405020304" pitchFamily="18" charset="0"/>
                <a:cs typeface="Times New Roman" panose="02020603050405020304" pitchFamily="18" charset="0"/>
              </a:rPr>
              <a:t>:</a:t>
            </a:r>
          </a:p>
          <a:p>
            <a:pPr algn="just"/>
            <a:r>
              <a:rPr lang="en-US" sz="2900" dirty="0">
                <a:latin typeface="Times New Roman" panose="02020603050405020304" pitchFamily="18" charset="0"/>
                <a:cs typeface="Times New Roman" panose="02020603050405020304" pitchFamily="18" charset="0"/>
              </a:rPr>
              <a:t>(1) the solvation energy of the nucleophile</a:t>
            </a:r>
          </a:p>
          <a:p>
            <a:pPr marL="0" indent="0" algn="just">
              <a:buNone/>
            </a:pPr>
            <a:r>
              <a:rPr lang="en-US" sz="2900" dirty="0">
                <a:latin typeface="Times New Roman" panose="02020603050405020304" pitchFamily="18" charset="0"/>
                <a:cs typeface="Times New Roman" panose="02020603050405020304" pitchFamily="18" charset="0"/>
              </a:rPr>
              <a:t>Strong solvation lowers the energy of an anionic nucleophile relative to the TS, in which the charge is more diffuse, and results in an increased E</a:t>
            </a:r>
            <a:r>
              <a:rPr lang="en-US" sz="2900" baseline="-25000" dirty="0">
                <a:latin typeface="Times New Roman" panose="02020603050405020304" pitchFamily="18" charset="0"/>
                <a:cs typeface="Times New Roman" panose="02020603050405020304" pitchFamily="18" charset="0"/>
              </a:rPr>
              <a:t>a</a:t>
            </a:r>
            <a:r>
              <a:rPr lang="en-US" sz="2900" dirty="0">
                <a:latin typeface="Times New Roman" panose="02020603050405020304" pitchFamily="18" charset="0"/>
                <a:cs typeface="Times New Roman" panose="02020603050405020304" pitchFamily="18" charset="0"/>
              </a:rPr>
              <a:t>. Viewed from another perspective, the solvation shell must be disrupted to attain the TS and this </a:t>
            </a:r>
            <a:r>
              <a:rPr lang="en-US" sz="2900" dirty="0" err="1" smtClean="0">
                <a:latin typeface="Times New Roman" panose="02020603050405020304" pitchFamily="18" charset="0"/>
                <a:cs typeface="Times New Roman" panose="02020603050405020304" pitchFamily="18" charset="0"/>
              </a:rPr>
              <a:t>dessolvation</a:t>
            </a:r>
            <a:r>
              <a:rPr lang="en-US" sz="2900" dirty="0" smtClean="0">
                <a:latin typeface="Times New Roman" panose="02020603050405020304" pitchFamily="18" charset="0"/>
                <a:cs typeface="Times New Roman" panose="02020603050405020304" pitchFamily="18" charset="0"/>
              </a:rPr>
              <a:t> </a:t>
            </a:r>
            <a:r>
              <a:rPr lang="en-US" sz="2900" dirty="0">
                <a:latin typeface="Times New Roman" panose="02020603050405020304" pitchFamily="18" charset="0"/>
                <a:cs typeface="Times New Roman" panose="02020603050405020304" pitchFamily="18" charset="0"/>
              </a:rPr>
              <a:t>contributes to the activation energy.</a:t>
            </a:r>
          </a:p>
          <a:p>
            <a:pPr marL="0" indent="0" algn="just">
              <a:buNone/>
            </a:pPr>
            <a:endParaRPr lang="en-US" sz="2900" dirty="0">
              <a:latin typeface="Times New Roman" panose="02020603050405020304" pitchFamily="18" charset="0"/>
              <a:cs typeface="Times New Roman" panose="02020603050405020304" pitchFamily="18" charset="0"/>
            </a:endParaRPr>
          </a:p>
          <a:p>
            <a:pPr algn="just"/>
            <a:r>
              <a:rPr lang="en-US" sz="2900" dirty="0">
                <a:latin typeface="Times New Roman" panose="02020603050405020304" pitchFamily="18" charset="0"/>
                <a:cs typeface="Times New Roman" panose="02020603050405020304" pitchFamily="18" charset="0"/>
              </a:rPr>
              <a:t>(2) the strength of the bond being formed to carbon</a:t>
            </a:r>
          </a:p>
          <a:p>
            <a:pPr marL="0" indent="0" algn="just">
              <a:buNone/>
            </a:pPr>
            <a:r>
              <a:rPr lang="en-US" sz="2900" dirty="0">
                <a:latin typeface="Times New Roman" panose="02020603050405020304" pitchFamily="18" charset="0"/>
                <a:cs typeface="Times New Roman" panose="02020603050405020304" pitchFamily="18" charset="0"/>
              </a:rPr>
              <a:t>Because the S</a:t>
            </a:r>
            <a:r>
              <a:rPr lang="en-US" sz="2900" baseline="-25000" dirty="0">
                <a:latin typeface="Times New Roman" panose="02020603050405020304" pitchFamily="18" charset="0"/>
                <a:cs typeface="Times New Roman" panose="02020603050405020304" pitchFamily="18" charset="0"/>
              </a:rPr>
              <a:t>N</a:t>
            </a:r>
            <a:r>
              <a:rPr lang="en-US" sz="2900" dirty="0">
                <a:latin typeface="Times New Roman" panose="02020603050405020304" pitchFamily="18" charset="0"/>
                <a:cs typeface="Times New Roman" panose="02020603050405020304" pitchFamily="18" charset="0"/>
              </a:rPr>
              <a:t>2 process is concerted, the strength of the partially formed new bond is reflected in the TS. A stronger bond between the nucleophilic atom and carbon results in a more stable TS and a reduced activation energy.</a:t>
            </a:r>
          </a:p>
          <a:p>
            <a:endParaRPr lang="en-US" dirty="0"/>
          </a:p>
        </p:txBody>
      </p:sp>
      <p:sp>
        <p:nvSpPr>
          <p:cNvPr id="4" name="Slide Number Placeholder 3"/>
          <p:cNvSpPr>
            <a:spLocks noGrp="1"/>
          </p:cNvSpPr>
          <p:nvPr>
            <p:ph type="sldNum" sz="quarter" idx="12"/>
          </p:nvPr>
        </p:nvSpPr>
        <p:spPr/>
        <p:txBody>
          <a:bodyPr/>
          <a:lstStyle/>
          <a:p>
            <a:fld id="{E97799C9-84D9-46D2-A11E-BCF8A720529D}" type="slidenum">
              <a:rPr lang="en-US" smtClean="0"/>
              <a:t>67</a:t>
            </a:fld>
            <a:endParaRPr lang="en-US" dirty="0"/>
          </a:p>
        </p:txBody>
      </p:sp>
    </p:spTree>
    <p:extLst>
      <p:ext uri="{BB962C8B-B14F-4D97-AF65-F5344CB8AC3E}">
        <p14:creationId xmlns:p14="http://schemas.microsoft.com/office/powerpoint/2010/main" val="17687090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5130" y="616226"/>
            <a:ext cx="10595113" cy="5259642"/>
          </a:xfrm>
        </p:spPr>
        <p:txBody>
          <a:bodyPr>
            <a:normAutofit/>
          </a:bodyPr>
          <a:lstStyle/>
          <a:p>
            <a:pPr algn="just"/>
            <a:r>
              <a:rPr lang="en-US" dirty="0">
                <a:latin typeface="Times New Roman" panose="02020603050405020304" pitchFamily="18" charset="0"/>
                <a:cs typeface="Times New Roman" panose="02020603050405020304" pitchFamily="18" charset="0"/>
              </a:rPr>
              <a:t>(3) the electronegativity of the attacking atom</a:t>
            </a:r>
          </a:p>
          <a:p>
            <a:pPr marL="0" indent="0" algn="just">
              <a:buNone/>
            </a:pPr>
            <a:r>
              <a:rPr lang="en-US" dirty="0">
                <a:latin typeface="Times New Roman" panose="02020603050405020304" pitchFamily="18" charset="0"/>
                <a:cs typeface="Times New Roman" panose="02020603050405020304" pitchFamily="18" charset="0"/>
              </a:rPr>
              <a:t> A more electronegative atom binds its electrons more tightly than a less electronegative one. The S</a:t>
            </a:r>
            <a:r>
              <a:rPr lang="en-US" baseline="-25000" dirty="0">
                <a:latin typeface="Times New Roman" panose="02020603050405020304" pitchFamily="18" charset="0"/>
                <a:cs typeface="Times New Roman" panose="02020603050405020304" pitchFamily="18" charset="0"/>
              </a:rPr>
              <a:t>N</a:t>
            </a:r>
            <a:r>
              <a:rPr lang="en-US" dirty="0">
                <a:latin typeface="Times New Roman" panose="02020603050405020304" pitchFamily="18" charset="0"/>
                <a:cs typeface="Times New Roman" panose="02020603050405020304" pitchFamily="18" charset="0"/>
              </a:rPr>
              <a:t>2 process requires donation of electron density to an antibonding orbital of the reactant, and high electronegativity is unfavorable</a:t>
            </a:r>
            <a:r>
              <a:rPr lang="en-US" dirty="0" smtClean="0">
                <a:latin typeface="Times New Roman" panose="02020603050405020304" pitchFamily="18" charset="0"/>
                <a:cs typeface="Times New Roman" panose="02020603050405020304" pitchFamily="18" charset="0"/>
              </a:rPr>
              <a:t>.</a:t>
            </a:r>
          </a:p>
          <a:p>
            <a:pPr marL="0" indent="0" algn="just">
              <a:buNone/>
            </a:pPr>
            <a:endParaRPr lang="en-US" dirty="0">
              <a:latin typeface="Times New Roman" panose="02020603050405020304" pitchFamily="18" charset="0"/>
              <a:cs typeface="Times New Roman" panose="02020603050405020304" pitchFamily="18" charset="0"/>
            </a:endParaRPr>
          </a:p>
          <a:p>
            <a:pPr algn="just"/>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(4) the polarizability of the attacking atom</a:t>
            </a:r>
          </a:p>
          <a:p>
            <a:pPr marL="0" indent="0" algn="just">
              <a:buNone/>
            </a:pPr>
            <a:r>
              <a:rPr lang="en-US" dirty="0">
                <a:latin typeface="Times New Roman" panose="02020603050405020304" pitchFamily="18" charset="0"/>
                <a:cs typeface="Times New Roman" panose="02020603050405020304" pitchFamily="18" charset="0"/>
              </a:rPr>
              <a:t>Polarizability describes the ease of distortion of the electron density of the nucleophile. Again, because the S</a:t>
            </a:r>
            <a:r>
              <a:rPr lang="en-US" baseline="-25000" dirty="0">
                <a:latin typeface="Times New Roman" panose="02020603050405020304" pitchFamily="18" charset="0"/>
                <a:cs typeface="Times New Roman" panose="02020603050405020304" pitchFamily="18" charset="0"/>
              </a:rPr>
              <a:t>N</a:t>
            </a:r>
            <a:r>
              <a:rPr lang="en-US" dirty="0">
                <a:latin typeface="Times New Roman" panose="02020603050405020304" pitchFamily="18" charset="0"/>
                <a:cs typeface="Times New Roman" panose="02020603050405020304" pitchFamily="18" charset="0"/>
              </a:rPr>
              <a:t>2 process requires bond formation by an electron pair from the nucleophile, the more easily distorted the attacking atom, the better its </a:t>
            </a:r>
            <a:r>
              <a:rPr lang="en-US" dirty="0" err="1">
                <a:latin typeface="Times New Roman" panose="02020603050405020304" pitchFamily="18" charset="0"/>
                <a:cs typeface="Times New Roman" panose="02020603050405020304" pitchFamily="18" charset="0"/>
              </a:rPr>
              <a:t>nucleophilicity</a:t>
            </a:r>
            <a:r>
              <a:rPr lang="en-US" dirty="0">
                <a:latin typeface="Times New Roman" panose="02020603050405020304" pitchFamily="18" charset="0"/>
                <a:cs typeface="Times New Roman" panose="02020603050405020304" pitchFamily="18" charset="0"/>
              </a:rPr>
              <a:t>.</a:t>
            </a:r>
          </a:p>
        </p:txBody>
      </p:sp>
      <p:sp>
        <p:nvSpPr>
          <p:cNvPr id="4" name="Slide Number Placeholder 3"/>
          <p:cNvSpPr>
            <a:spLocks noGrp="1"/>
          </p:cNvSpPr>
          <p:nvPr>
            <p:ph type="sldNum" sz="quarter" idx="12"/>
          </p:nvPr>
        </p:nvSpPr>
        <p:spPr/>
        <p:txBody>
          <a:bodyPr/>
          <a:lstStyle/>
          <a:p>
            <a:fld id="{E97799C9-84D9-46D2-A11E-BCF8A720529D}" type="slidenum">
              <a:rPr lang="en-US" smtClean="0"/>
              <a:t>68</a:t>
            </a:fld>
            <a:endParaRPr lang="en-US" dirty="0"/>
          </a:p>
        </p:txBody>
      </p:sp>
    </p:spTree>
    <p:extLst>
      <p:ext uri="{BB962C8B-B14F-4D97-AF65-F5344CB8AC3E}">
        <p14:creationId xmlns:p14="http://schemas.microsoft.com/office/powerpoint/2010/main" val="80818604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(5) the steric bulk of the nucleophile</a:t>
            </a:r>
          </a:p>
          <a:p>
            <a:endParaRPr lang="en-US" dirty="0">
              <a:latin typeface="Times New Roman" panose="02020603050405020304" pitchFamily="18" charset="0"/>
              <a:cs typeface="Times New Roman" panose="02020603050405020304" pitchFamily="18" charset="0"/>
            </a:endParaRPr>
          </a:p>
          <a:p>
            <a:pPr marL="0" indent="0" algn="just">
              <a:buNone/>
            </a:pPr>
            <a:r>
              <a:rPr lang="en-US" dirty="0">
                <a:latin typeface="Times New Roman" panose="02020603050405020304" pitchFamily="18" charset="0"/>
                <a:cs typeface="Times New Roman" panose="02020603050405020304" pitchFamily="18" charset="0"/>
              </a:rPr>
              <a:t>A sterically congested nucleophile is less reactive than a less hindered one because of </a:t>
            </a:r>
            <a:r>
              <a:rPr lang="en-US" dirty="0" err="1">
                <a:latin typeface="Times New Roman" panose="02020603050405020304" pitchFamily="18" charset="0"/>
                <a:cs typeface="Times New Roman" panose="02020603050405020304" pitchFamily="18" charset="0"/>
              </a:rPr>
              <a:t>nonbonded</a:t>
            </a:r>
            <a:r>
              <a:rPr lang="en-US" dirty="0">
                <a:latin typeface="Times New Roman" panose="02020603050405020304" pitchFamily="18" charset="0"/>
                <a:cs typeface="Times New Roman" panose="02020603050405020304" pitchFamily="18" charset="0"/>
              </a:rPr>
              <a:t> repulsions that develop in the TS. The trigonal </a:t>
            </a:r>
            <a:r>
              <a:rPr lang="en-US" dirty="0" err="1">
                <a:latin typeface="Times New Roman" panose="02020603050405020304" pitchFamily="18" charset="0"/>
                <a:cs typeface="Times New Roman" panose="02020603050405020304" pitchFamily="18" charset="0"/>
              </a:rPr>
              <a:t>bipyramidal</a:t>
            </a:r>
            <a:r>
              <a:rPr lang="en-US" dirty="0">
                <a:latin typeface="Times New Roman" panose="02020603050405020304" pitchFamily="18" charset="0"/>
                <a:cs typeface="Times New Roman" panose="02020603050405020304" pitchFamily="18" charset="0"/>
              </a:rPr>
              <a:t> geometry of the S</a:t>
            </a:r>
            <a:r>
              <a:rPr lang="en-US" baseline="-25000" dirty="0">
                <a:latin typeface="Times New Roman" panose="02020603050405020304" pitchFamily="18" charset="0"/>
                <a:cs typeface="Times New Roman" panose="02020603050405020304" pitchFamily="18" charset="0"/>
              </a:rPr>
              <a:t>N</a:t>
            </a:r>
            <a:r>
              <a:rPr lang="en-US" dirty="0">
                <a:latin typeface="Times New Roman" panose="02020603050405020304" pitchFamily="18" charset="0"/>
                <a:cs typeface="Times New Roman" panose="02020603050405020304" pitchFamily="18" charset="0"/>
              </a:rPr>
              <a:t>2 transition state is sterically more demanding than the tetrahedral reactant so steric interactions increase as the TS is approached.</a:t>
            </a:r>
          </a:p>
          <a:p>
            <a:endParaRPr lang="en-US" dirty="0"/>
          </a:p>
        </p:txBody>
      </p:sp>
      <p:sp>
        <p:nvSpPr>
          <p:cNvPr id="4" name="Slide Number Placeholder 3"/>
          <p:cNvSpPr>
            <a:spLocks noGrp="1"/>
          </p:cNvSpPr>
          <p:nvPr>
            <p:ph type="sldNum" sz="quarter" idx="12"/>
          </p:nvPr>
        </p:nvSpPr>
        <p:spPr/>
        <p:txBody>
          <a:bodyPr/>
          <a:lstStyle/>
          <a:p>
            <a:fld id="{E97799C9-84D9-46D2-A11E-BCF8A720529D}" type="slidenum">
              <a:rPr lang="en-US" smtClean="0"/>
              <a:t>69</a:t>
            </a:fld>
            <a:endParaRPr lang="en-US" dirty="0"/>
          </a:p>
        </p:txBody>
      </p:sp>
    </p:spTree>
    <p:extLst>
      <p:ext uri="{BB962C8B-B14F-4D97-AF65-F5344CB8AC3E}">
        <p14:creationId xmlns:p14="http://schemas.microsoft.com/office/powerpoint/2010/main" val="34822261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Grp="1" noChangeAspect="1" noChangeArrowheads="1"/>
          </p:cNvPicPr>
          <p:nvPr>
            <p:ph idx="1"/>
          </p:nvPr>
        </p:nvPicPr>
        <p:blipFill>
          <a:blip r:embed="rId2" cstate="print"/>
          <a:srcRect l="3723" r="14374"/>
          <a:stretch>
            <a:fillRect/>
          </a:stretch>
        </p:blipFill>
        <p:spPr bwMode="auto">
          <a:xfrm>
            <a:off x="5244270" y="699874"/>
            <a:ext cx="4922377" cy="4166180"/>
          </a:xfrm>
          <a:prstGeom prst="rect">
            <a:avLst/>
          </a:prstGeom>
          <a:noFill/>
          <a:ln w="9525">
            <a:noFill/>
            <a:miter lim="800000"/>
            <a:headEnd/>
            <a:tailEnd/>
          </a:ln>
          <a:effectLst/>
        </p:spPr>
      </p:pic>
      <p:sp>
        <p:nvSpPr>
          <p:cNvPr id="5" name="Rectangle 4"/>
          <p:cNvSpPr/>
          <p:nvPr/>
        </p:nvSpPr>
        <p:spPr>
          <a:xfrm>
            <a:off x="5116081" y="4866054"/>
            <a:ext cx="6472015" cy="1343766"/>
          </a:xfrm>
          <a:prstGeom prst="rect">
            <a:avLst/>
          </a:prstGeom>
        </p:spPr>
        <p:txBody>
          <a:bodyPr wrap="square">
            <a:spAutoFit/>
          </a:bodyPr>
          <a:lstStyle/>
          <a:p>
            <a:pPr>
              <a:lnSpc>
                <a:spcPct val="107000"/>
              </a:lnSpc>
            </a:pPr>
            <a:r>
              <a:rPr lang="en-US" sz="2000" dirty="0">
                <a:latin typeface="Times New Roman" panose="02020603050405020304" pitchFamily="18" charset="0"/>
                <a:ea typeface="Calibri" panose="020F0502020204030204" pitchFamily="34" charset="0"/>
                <a:cs typeface="Times New Roman" panose="02020603050405020304" pitchFamily="18" charset="0"/>
              </a:rPr>
              <a:t>Fig. 4.1. Reaction energy profile for nucleophilic substitution by </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the ionization </a:t>
            </a:r>
            <a:r>
              <a:rPr lang="en-US" sz="2000" dirty="0">
                <a:latin typeface="Times New Roman" panose="02020603050405020304" pitchFamily="18" charset="0"/>
                <a:ea typeface="Calibri" panose="020F0502020204030204" pitchFamily="34" charset="0"/>
                <a:cs typeface="Times New Roman" panose="02020603050405020304" pitchFamily="18" charset="0"/>
              </a:rPr>
              <a:t>(S</a:t>
            </a:r>
            <a:r>
              <a:rPr lang="en-US" sz="2000" baseline="-25000" dirty="0">
                <a:latin typeface="Times New Roman" panose="02020603050405020304" pitchFamily="18" charset="0"/>
                <a:ea typeface="Calibri" panose="020F0502020204030204" pitchFamily="34" charset="0"/>
                <a:cs typeface="Times New Roman" panose="02020603050405020304" pitchFamily="18" charset="0"/>
              </a:rPr>
              <a:t>N</a:t>
            </a:r>
            <a:r>
              <a:rPr lang="en-US" sz="2000" dirty="0">
                <a:latin typeface="Times New Roman" panose="02020603050405020304" pitchFamily="18" charset="0"/>
                <a:ea typeface="Calibri" panose="020F0502020204030204" pitchFamily="34" charset="0"/>
                <a:cs typeface="Times New Roman" panose="02020603050405020304" pitchFamily="18" charset="0"/>
              </a:rPr>
              <a:t> 1) mechanism.</a:t>
            </a:r>
          </a:p>
          <a:p>
            <a:pPr>
              <a:lnSpc>
                <a:spcPct val="107000"/>
              </a:lnSpc>
            </a:pPr>
            <a:r>
              <a:rPr lang="en-US" sz="3600" dirty="0">
                <a:latin typeface="Times New Roman" panose="02020603050405020304" pitchFamily="18" charset="0"/>
                <a:ea typeface="Calibri" panose="020F0502020204030204" pitchFamily="34" charset="0"/>
                <a:cs typeface="Arial" panose="020B0604020202020204" pitchFamily="34" charset="0"/>
              </a:rPr>
              <a:t> </a:t>
            </a:r>
            <a:endParaRPr lang="en-US" sz="32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6" name="Picture 5"/>
          <p:cNvPicPr>
            <a:picLocks noChangeAspect="1"/>
          </p:cNvPicPr>
          <p:nvPr/>
        </p:nvPicPr>
        <p:blipFill>
          <a:blip r:embed="rId3"/>
          <a:stretch>
            <a:fillRect/>
          </a:stretch>
        </p:blipFill>
        <p:spPr>
          <a:xfrm>
            <a:off x="1380859" y="1354793"/>
            <a:ext cx="3735222" cy="1824242"/>
          </a:xfrm>
          <a:prstGeom prst="rect">
            <a:avLst/>
          </a:prstGeom>
        </p:spPr>
      </p:pic>
      <p:sp>
        <p:nvSpPr>
          <p:cNvPr id="2" name="Slide Number Placeholder 1"/>
          <p:cNvSpPr>
            <a:spLocks noGrp="1"/>
          </p:cNvSpPr>
          <p:nvPr>
            <p:ph type="sldNum" sz="quarter" idx="12"/>
          </p:nvPr>
        </p:nvSpPr>
        <p:spPr/>
        <p:txBody>
          <a:bodyPr/>
          <a:lstStyle/>
          <a:p>
            <a:fld id="{E97799C9-84D9-46D2-A11E-BCF8A720529D}" type="slidenum">
              <a:rPr lang="en-US" smtClean="0"/>
              <a:t>7</a:t>
            </a:fld>
            <a:endParaRPr lang="en-US" dirty="0"/>
          </a:p>
        </p:txBody>
      </p:sp>
    </p:spTree>
    <p:extLst>
      <p:ext uri="{BB962C8B-B14F-4D97-AF65-F5344CB8AC3E}">
        <p14:creationId xmlns:p14="http://schemas.microsoft.com/office/powerpoint/2010/main" val="775207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5070" y="586409"/>
            <a:ext cx="10515600" cy="5490194"/>
          </a:xfrm>
        </p:spPr>
        <p:txBody>
          <a:bodyPr>
            <a:normAutofit/>
          </a:bodyPr>
          <a:lstStyle/>
          <a:p>
            <a:pPr algn="just"/>
            <a:r>
              <a:rPr lang="en-US" dirty="0">
                <a:latin typeface="Times New Roman" panose="02020603050405020304" pitchFamily="18" charset="0"/>
                <a:cs typeface="Times New Roman" panose="02020603050405020304" pitchFamily="18" charset="0"/>
              </a:rPr>
              <a:t>Empirical measures of </a:t>
            </a:r>
            <a:r>
              <a:rPr lang="en-US" dirty="0" err="1">
                <a:latin typeface="Times New Roman" panose="02020603050405020304" pitchFamily="18" charset="0"/>
                <a:cs typeface="Times New Roman" panose="02020603050405020304" pitchFamily="18" charset="0"/>
              </a:rPr>
              <a:t>nucleophilicity</a:t>
            </a:r>
            <a:r>
              <a:rPr lang="en-US" dirty="0">
                <a:latin typeface="Times New Roman" panose="02020603050405020304" pitchFamily="18" charset="0"/>
                <a:cs typeface="Times New Roman" panose="02020603050405020304" pitchFamily="18" charset="0"/>
              </a:rPr>
              <a:t> are obtained by comparing relative </a:t>
            </a:r>
            <a:r>
              <a:rPr lang="en-US" dirty="0" smtClean="0">
                <a:latin typeface="Times New Roman" panose="02020603050405020304" pitchFamily="18" charset="0"/>
                <a:cs typeface="Times New Roman" panose="02020603050405020304" pitchFamily="18" charset="0"/>
              </a:rPr>
              <a:t>rates of </a:t>
            </a:r>
            <a:r>
              <a:rPr lang="en-US" dirty="0">
                <a:latin typeface="Times New Roman" panose="02020603050405020304" pitchFamily="18" charset="0"/>
                <a:cs typeface="Times New Roman" panose="02020603050405020304" pitchFamily="18" charset="0"/>
              </a:rPr>
              <a:t>reaction of a standard reactant with various nucleophiles. </a:t>
            </a:r>
            <a:r>
              <a:rPr lang="en-US" i="1" dirty="0">
                <a:latin typeface="Times New Roman" panose="02020603050405020304" pitchFamily="18" charset="0"/>
                <a:cs typeface="Times New Roman" panose="02020603050405020304" pitchFamily="18" charset="0"/>
              </a:rPr>
              <a:t>One measure of </a:t>
            </a:r>
            <a:r>
              <a:rPr lang="en-US" i="1" dirty="0" err="1" smtClean="0">
                <a:solidFill>
                  <a:schemeClr val="tx1"/>
                </a:solidFill>
                <a:latin typeface="Times New Roman" panose="02020603050405020304" pitchFamily="18" charset="0"/>
                <a:cs typeface="Times New Roman" panose="02020603050405020304" pitchFamily="18" charset="0"/>
              </a:rPr>
              <a:t>nucleophilicity</a:t>
            </a:r>
            <a:r>
              <a:rPr lang="en-US" i="1" dirty="0">
                <a:solidFill>
                  <a:schemeClr val="tx1"/>
                </a:solidFill>
                <a:latin typeface="Times New Roman" panose="02020603050405020304" pitchFamily="18" charset="0"/>
                <a:cs typeface="Times New Roman" panose="02020603050405020304" pitchFamily="18" charset="0"/>
              </a:rPr>
              <a:t> </a:t>
            </a:r>
            <a:r>
              <a:rPr lang="en-US" i="1" dirty="0" smtClean="0">
                <a:solidFill>
                  <a:schemeClr val="tx1"/>
                </a:solidFill>
                <a:latin typeface="Times New Roman" panose="02020603050405020304" pitchFamily="18" charset="0"/>
                <a:cs typeface="Times New Roman" panose="02020603050405020304" pitchFamily="18" charset="0"/>
              </a:rPr>
              <a:t>is </a:t>
            </a:r>
            <a:r>
              <a:rPr lang="en-US" i="1" dirty="0">
                <a:solidFill>
                  <a:schemeClr val="tx1"/>
                </a:solidFill>
                <a:latin typeface="Times New Roman" panose="02020603050405020304" pitchFamily="18" charset="0"/>
                <a:cs typeface="Times New Roman" panose="02020603050405020304" pitchFamily="18" charset="0"/>
              </a:rPr>
              <a:t>the nucleophilic constant n, </a:t>
            </a:r>
            <a:r>
              <a:rPr lang="en-US" dirty="0">
                <a:latin typeface="Times New Roman" panose="02020603050405020304" pitchFamily="18" charset="0"/>
                <a:cs typeface="Times New Roman" panose="02020603050405020304" pitchFamily="18" charset="0"/>
              </a:rPr>
              <a:t>originally defined by Swain and </a:t>
            </a:r>
            <a:r>
              <a:rPr lang="en-US" dirty="0" smtClean="0">
                <a:latin typeface="Times New Roman" panose="02020603050405020304" pitchFamily="18" charset="0"/>
                <a:cs typeface="Times New Roman" panose="02020603050405020304" pitchFamily="18" charset="0"/>
              </a:rPr>
              <a:t>Scott. Taking </a:t>
            </a:r>
            <a:r>
              <a:rPr lang="en-US" i="1" dirty="0" err="1">
                <a:latin typeface="Times New Roman" panose="02020603050405020304" pitchFamily="18" charset="0"/>
                <a:cs typeface="Times New Roman" panose="02020603050405020304" pitchFamily="18" charset="0"/>
              </a:rPr>
              <a:t>methanolysis</a:t>
            </a:r>
            <a:r>
              <a:rPr lang="en-US" i="1" dirty="0">
                <a:latin typeface="Times New Roman" panose="02020603050405020304" pitchFamily="18" charset="0"/>
                <a:cs typeface="Times New Roman" panose="02020603050405020304" pitchFamily="18" charset="0"/>
              </a:rPr>
              <a:t> of methyl</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iodide as the standard reaction</a:t>
            </a:r>
            <a:r>
              <a:rPr lang="en-US" dirty="0">
                <a:latin typeface="Times New Roman" panose="02020603050405020304" pitchFamily="18" charset="0"/>
                <a:cs typeface="Times New Roman" panose="02020603050405020304" pitchFamily="18" charset="0"/>
              </a:rPr>
              <a:t>, they defined n </a:t>
            </a:r>
            <a:r>
              <a:rPr lang="en-US" dirty="0" smtClean="0">
                <a:latin typeface="Times New Roman" panose="02020603050405020304" pitchFamily="18" charset="0"/>
                <a:cs typeface="Times New Roman" panose="02020603050405020304" pitchFamily="18" charset="0"/>
              </a:rPr>
              <a:t>as: </a:t>
            </a:r>
          </a:p>
          <a:p>
            <a:pPr algn="just"/>
            <a:endParaRPr lang="en-US" dirty="0" smtClean="0">
              <a:latin typeface="Times New Roman" panose="02020603050405020304" pitchFamily="18" charset="0"/>
              <a:cs typeface="Times New Roman" panose="02020603050405020304" pitchFamily="18" charset="0"/>
            </a:endParaRPr>
          </a:p>
          <a:p>
            <a:pPr algn="just"/>
            <a:endParaRPr lang="en-US" sz="2000" dirty="0" smtClean="0">
              <a:latin typeface="Times New Roman" panose="02020603050405020304" pitchFamily="18" charset="0"/>
              <a:cs typeface="Times New Roman" panose="02020603050405020304" pitchFamily="18" charset="0"/>
            </a:endParaRPr>
          </a:p>
          <a:p>
            <a:pPr marL="0" indent="0" algn="just">
              <a:buNone/>
            </a:pPr>
            <a:endParaRPr lang="en-US" sz="2000" dirty="0" smtClean="0">
              <a:latin typeface="Times New Roman" panose="02020603050405020304" pitchFamily="18" charset="0"/>
              <a:cs typeface="Times New Roman" panose="02020603050405020304" pitchFamily="18" charset="0"/>
            </a:endParaRPr>
          </a:p>
          <a:p>
            <a:pPr marL="0" indent="0" algn="just">
              <a:buNone/>
            </a:pPr>
            <a:endParaRPr lang="en-US" sz="2000" dirty="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Table </a:t>
            </a:r>
            <a:r>
              <a:rPr lang="en-US" dirty="0">
                <a:latin typeface="Times New Roman" panose="02020603050405020304" pitchFamily="18" charset="0"/>
                <a:cs typeface="Times New Roman" panose="02020603050405020304" pitchFamily="18" charset="0"/>
              </a:rPr>
              <a:t>4.3 lists the nucleophilic constants for a number of species according to </a:t>
            </a:r>
            <a:r>
              <a:rPr lang="en-US" dirty="0" smtClean="0">
                <a:latin typeface="Times New Roman" panose="02020603050405020304" pitchFamily="18" charset="0"/>
                <a:cs typeface="Times New Roman" panose="02020603050405020304" pitchFamily="18" charset="0"/>
              </a:rPr>
              <a:t>this definition. It </a:t>
            </a:r>
            <a:r>
              <a:rPr lang="en-US" dirty="0">
                <a:latin typeface="Times New Roman" panose="02020603050405020304" pitchFamily="18" charset="0"/>
                <a:cs typeface="Times New Roman" panose="02020603050405020304" pitchFamily="18" charset="0"/>
              </a:rPr>
              <a:t>is </a:t>
            </a:r>
            <a:r>
              <a:rPr lang="en-US" dirty="0" smtClean="0">
                <a:latin typeface="Times New Roman" panose="02020603050405020304" pitchFamily="18" charset="0"/>
                <a:cs typeface="Times New Roman" panose="02020603050405020304" pitchFamily="18" charset="0"/>
              </a:rPr>
              <a:t>apparent that </a:t>
            </a:r>
            <a:r>
              <a:rPr lang="en-US" i="1" dirty="0" err="1">
                <a:latin typeface="Times New Roman" panose="02020603050405020304" pitchFamily="18" charset="0"/>
                <a:cs typeface="Times New Roman" panose="02020603050405020304" pitchFamily="18" charset="0"/>
              </a:rPr>
              <a:t>nucleophilicity</a:t>
            </a:r>
            <a:r>
              <a:rPr lang="en-US" i="1" dirty="0">
                <a:latin typeface="Times New Roman" panose="02020603050405020304" pitchFamily="18" charset="0"/>
                <a:cs typeface="Times New Roman" panose="02020603050405020304" pitchFamily="18" charset="0"/>
              </a:rPr>
              <a:t> toward methyl iodide does </a:t>
            </a:r>
            <a:r>
              <a:rPr lang="en-US" i="1" dirty="0" smtClean="0">
                <a:latin typeface="Times New Roman" panose="02020603050405020304" pitchFamily="18" charset="0"/>
                <a:cs typeface="Times New Roman" panose="02020603050405020304" pitchFamily="18" charset="0"/>
              </a:rPr>
              <a:t>not correlate </a:t>
            </a:r>
            <a:r>
              <a:rPr lang="en-US" i="1" dirty="0">
                <a:latin typeface="Times New Roman" panose="02020603050405020304" pitchFamily="18" charset="0"/>
                <a:cs typeface="Times New Roman" panose="02020603050405020304" pitchFamily="18" charset="0"/>
              </a:rPr>
              <a:t>directly with aqueous basicity</a:t>
            </a:r>
            <a:r>
              <a:rPr lang="en-US" dirty="0">
                <a:latin typeface="Times New Roman" panose="02020603050405020304" pitchFamily="18" charset="0"/>
                <a:cs typeface="Times New Roman" panose="02020603050405020304" pitchFamily="18" charset="0"/>
              </a:rPr>
              <a:t>. </a:t>
            </a:r>
          </a:p>
        </p:txBody>
      </p:sp>
      <p:pic>
        <p:nvPicPr>
          <p:cNvPr id="4" name="Picture 3"/>
          <p:cNvPicPr>
            <a:picLocks noChangeAspect="1"/>
          </p:cNvPicPr>
          <p:nvPr/>
        </p:nvPicPr>
        <p:blipFill>
          <a:blip r:embed="rId2"/>
          <a:stretch>
            <a:fillRect/>
          </a:stretch>
        </p:blipFill>
        <p:spPr>
          <a:xfrm>
            <a:off x="2532731" y="2906745"/>
            <a:ext cx="7126537" cy="1048304"/>
          </a:xfrm>
          <a:prstGeom prst="rect">
            <a:avLst/>
          </a:prstGeom>
        </p:spPr>
      </p:pic>
      <p:sp>
        <p:nvSpPr>
          <p:cNvPr id="5" name="Slide Number Placeholder 4"/>
          <p:cNvSpPr>
            <a:spLocks noGrp="1"/>
          </p:cNvSpPr>
          <p:nvPr>
            <p:ph type="sldNum" sz="quarter" idx="12"/>
          </p:nvPr>
        </p:nvSpPr>
        <p:spPr/>
        <p:txBody>
          <a:bodyPr/>
          <a:lstStyle/>
          <a:p>
            <a:fld id="{E97799C9-84D9-46D2-A11E-BCF8A720529D}" type="slidenum">
              <a:rPr lang="en-US" smtClean="0"/>
              <a:t>70</a:t>
            </a:fld>
            <a:endParaRPr lang="en-US" dirty="0"/>
          </a:p>
        </p:txBody>
      </p:sp>
    </p:spTree>
    <p:extLst>
      <p:ext uri="{BB962C8B-B14F-4D97-AF65-F5344CB8AC3E}">
        <p14:creationId xmlns:p14="http://schemas.microsoft.com/office/powerpoint/2010/main" val="320475787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89462" y="715618"/>
            <a:ext cx="10424160" cy="5452426"/>
          </a:xfrm>
        </p:spPr>
        <p:txBody>
          <a:bodyPr>
            <a:normAutofit/>
          </a:bodyPr>
          <a:lstStyle/>
          <a:p>
            <a:pPr algn="just"/>
            <a:r>
              <a:rPr lang="en-US" dirty="0" err="1" smtClean="0">
                <a:latin typeface="Times New Roman" panose="02020603050405020304" pitchFamily="18" charset="0"/>
                <a:cs typeface="Times New Roman" panose="02020603050405020304" pitchFamily="18" charset="0"/>
              </a:rPr>
              <a:t>Azide</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phenoxide</a:t>
            </a:r>
            <a:r>
              <a:rPr lang="en-US" dirty="0" smtClean="0">
                <a:latin typeface="Times New Roman" panose="02020603050405020304" pitchFamily="18" charset="0"/>
                <a:cs typeface="Times New Roman" panose="02020603050405020304" pitchFamily="18" charset="0"/>
              </a:rPr>
              <a:t>, and bromide ions are equivalent in </a:t>
            </a:r>
            <a:r>
              <a:rPr lang="en-US" dirty="0" err="1" smtClean="0">
                <a:latin typeface="Times New Roman" panose="02020603050405020304" pitchFamily="18" charset="0"/>
                <a:cs typeface="Times New Roman" panose="02020603050405020304" pitchFamily="18" charset="0"/>
              </a:rPr>
              <a:t>nucleophilicity</a:t>
            </a:r>
            <a:r>
              <a:rPr lang="en-US" dirty="0" smtClean="0">
                <a:latin typeface="Times New Roman" panose="02020603050405020304" pitchFamily="18" charset="0"/>
                <a:cs typeface="Times New Roman" panose="02020603050405020304" pitchFamily="18" charset="0"/>
              </a:rPr>
              <a:t>, but differ greatly in basicity. </a:t>
            </a:r>
          </a:p>
          <a:p>
            <a:pPr algn="just"/>
            <a:r>
              <a:rPr lang="en-US" dirty="0" smtClean="0">
                <a:latin typeface="Times New Roman" panose="02020603050405020304" pitchFamily="18" charset="0"/>
                <a:cs typeface="Times New Roman" panose="02020603050405020304" pitchFamily="18" charset="0"/>
              </a:rPr>
              <a:t>Conversely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azide</a:t>
            </a:r>
            <a:r>
              <a:rPr lang="en-US" dirty="0">
                <a:latin typeface="Times New Roman" panose="02020603050405020304" pitchFamily="18" charset="0"/>
                <a:cs typeface="Times New Roman" panose="02020603050405020304" pitchFamily="18" charset="0"/>
              </a:rPr>
              <a:t> ion and acetate ion are nearly identical in basicity, but </a:t>
            </a:r>
            <a:r>
              <a:rPr lang="en-US" dirty="0" err="1">
                <a:latin typeface="Times New Roman" panose="02020603050405020304" pitchFamily="18" charset="0"/>
                <a:cs typeface="Times New Roman" panose="02020603050405020304" pitchFamily="18" charset="0"/>
              </a:rPr>
              <a:t>azide</a:t>
            </a:r>
            <a:r>
              <a:rPr lang="en-US" dirty="0">
                <a:latin typeface="Times New Roman" panose="02020603050405020304" pitchFamily="18" charset="0"/>
                <a:cs typeface="Times New Roman" panose="02020603050405020304" pitchFamily="18" charset="0"/>
              </a:rPr>
              <a:t> ion is 70 times </a:t>
            </a:r>
            <a:r>
              <a:rPr lang="en-US" dirty="0" smtClean="0">
                <a:latin typeface="Times New Roman" panose="02020603050405020304" pitchFamily="18" charset="0"/>
                <a:cs typeface="Times New Roman" panose="02020603050405020304" pitchFamily="18" charset="0"/>
              </a:rPr>
              <a:t>more </a:t>
            </a:r>
            <a:r>
              <a:rPr lang="en-US" dirty="0">
                <a:latin typeface="Times New Roman" panose="02020603050405020304" pitchFamily="18" charset="0"/>
                <a:cs typeface="Times New Roman" panose="02020603050405020304" pitchFamily="18" charset="0"/>
              </a:rPr>
              <a:t>nucleophilic. </a:t>
            </a:r>
          </a:p>
          <a:p>
            <a:pPr algn="just"/>
            <a:r>
              <a:rPr lang="en-US" dirty="0" smtClean="0">
                <a:latin typeface="Times New Roman" panose="02020603050405020304" pitchFamily="18" charset="0"/>
                <a:cs typeface="Times New Roman" panose="02020603050405020304" pitchFamily="18" charset="0"/>
              </a:rPr>
              <a:t>While </a:t>
            </a:r>
            <a:r>
              <a:rPr lang="en-US" dirty="0" err="1">
                <a:latin typeface="Times New Roman" panose="02020603050405020304" pitchFamily="18" charset="0"/>
                <a:cs typeface="Times New Roman" panose="02020603050405020304" pitchFamily="18" charset="0"/>
              </a:rPr>
              <a:t>triethylamine</a:t>
            </a:r>
            <a:r>
              <a:rPr lang="en-US" dirty="0">
                <a:latin typeface="Times New Roman" panose="02020603050405020304" pitchFamily="18" charset="0"/>
                <a:cs typeface="Times New Roman" panose="02020603050405020304" pitchFamily="18" charset="0"/>
              </a:rPr>
              <a:t> is </a:t>
            </a:r>
            <a:r>
              <a:rPr lang="en-US" i="1" dirty="0">
                <a:latin typeface="Times New Roman" panose="02020603050405020304" pitchFamily="18" charset="0"/>
                <a:cs typeface="Times New Roman" panose="02020603050405020304" pitchFamily="18" charset="0"/>
              </a:rPr>
              <a:t>100 times more basic </a:t>
            </a:r>
            <a:r>
              <a:rPr lang="en-US" dirty="0">
                <a:latin typeface="Times New Roman" panose="02020603050405020304" pitchFamily="18" charset="0"/>
                <a:cs typeface="Times New Roman" panose="02020603050405020304" pitchFamily="18" charset="0"/>
              </a:rPr>
              <a:t>than </a:t>
            </a:r>
            <a:r>
              <a:rPr lang="en-US" dirty="0" err="1">
                <a:latin typeface="Times New Roman" panose="02020603050405020304" pitchFamily="18" charset="0"/>
                <a:cs typeface="Times New Roman" panose="02020603050405020304" pitchFamily="18" charset="0"/>
              </a:rPr>
              <a:t>triethylphosphine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a:t>
            </a:r>
            <a:r>
              <a:rPr lang="en-US" i="1" dirty="0" err="1">
                <a:latin typeface="Times New Roman" panose="02020603050405020304" pitchFamily="18" charset="0"/>
                <a:cs typeface="Times New Roman" panose="02020603050405020304" pitchFamily="18" charset="0"/>
              </a:rPr>
              <a:t>Ka</a:t>
            </a:r>
            <a:r>
              <a:rPr lang="en-US" i="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of the conjugate acid is 10.7 versus 8.7), the phosphine is more nucleophilic (n is 8.7 versus 6.7), by a factor of 100 in the opposite direction.</a:t>
            </a:r>
          </a:p>
          <a:p>
            <a:pPr algn="just"/>
            <a:endParaRPr lang="en-US" dirty="0">
              <a:latin typeface="Times New Roman" panose="02020603050405020304" pitchFamily="18" charset="0"/>
              <a:cs typeface="Times New Roman" panose="02020603050405020304" pitchFamily="18" charset="0"/>
            </a:endParaRPr>
          </a:p>
          <a:p>
            <a:pPr algn="just"/>
            <a:r>
              <a:rPr lang="en-US" b="1" i="1" dirty="0">
                <a:latin typeface="Times New Roman" panose="02020603050405020304" pitchFamily="18" charset="0"/>
                <a:cs typeface="Times New Roman" panose="02020603050405020304" pitchFamily="18" charset="0"/>
              </a:rPr>
              <a:t>Correlation with basicity is better if the attacking atom is the same</a:t>
            </a:r>
            <a:r>
              <a:rPr lang="en-US" dirty="0">
                <a:latin typeface="Times New Roman" panose="02020603050405020304" pitchFamily="18" charset="0"/>
                <a:cs typeface="Times New Roman" panose="02020603050405020304" pitchFamily="18" charset="0"/>
              </a:rPr>
              <a:t>. </a:t>
            </a:r>
          </a:p>
          <a:p>
            <a:pPr algn="just"/>
            <a:r>
              <a:rPr lang="en-US" dirty="0">
                <a:latin typeface="Times New Roman" panose="02020603050405020304" pitchFamily="18" charset="0"/>
                <a:cs typeface="Times New Roman" panose="02020603050405020304" pitchFamily="18" charset="0"/>
              </a:rPr>
              <a:t>Thus for the series of oxygen nucleophiles CH</a:t>
            </a:r>
            <a:r>
              <a:rPr lang="en-US" baseline="-25000" dirty="0">
                <a:latin typeface="Times New Roman" panose="02020603050405020304" pitchFamily="18" charset="0"/>
                <a:cs typeface="Times New Roman" panose="02020603050405020304" pitchFamily="18" charset="0"/>
              </a:rPr>
              <a:t>3</a:t>
            </a:r>
            <a:r>
              <a:rPr lang="en-US" dirty="0">
                <a:latin typeface="Times New Roman" panose="02020603050405020304" pitchFamily="18" charset="0"/>
                <a:cs typeface="Times New Roman" panose="02020603050405020304" pitchFamily="18" charset="0"/>
              </a:rPr>
              <a:t>O</a:t>
            </a:r>
            <a:r>
              <a:rPr lang="en-US" baseline="30000"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&gt; C</a:t>
            </a:r>
            <a:r>
              <a:rPr lang="en-US" baseline="-25000" dirty="0">
                <a:latin typeface="Times New Roman" panose="02020603050405020304" pitchFamily="18" charset="0"/>
                <a:cs typeface="Times New Roman" panose="02020603050405020304" pitchFamily="18" charset="0"/>
              </a:rPr>
              <a:t>6</a:t>
            </a:r>
            <a:r>
              <a:rPr lang="en-US" dirty="0">
                <a:latin typeface="Times New Roman" panose="02020603050405020304" pitchFamily="18" charset="0"/>
                <a:cs typeface="Times New Roman" panose="02020603050405020304" pitchFamily="18" charset="0"/>
              </a:rPr>
              <a:t>H</a:t>
            </a:r>
            <a:r>
              <a:rPr lang="en-US" baseline="-25000" dirty="0">
                <a:latin typeface="Times New Roman" panose="02020603050405020304" pitchFamily="18" charset="0"/>
                <a:cs typeface="Times New Roman" panose="02020603050405020304" pitchFamily="18" charset="0"/>
              </a:rPr>
              <a:t>5</a:t>
            </a:r>
            <a:r>
              <a:rPr lang="en-US" dirty="0">
                <a:latin typeface="Times New Roman" panose="02020603050405020304" pitchFamily="18" charset="0"/>
                <a:cs typeface="Times New Roman" panose="02020603050405020304" pitchFamily="18" charset="0"/>
              </a:rPr>
              <a:t>O</a:t>
            </a:r>
            <a:r>
              <a:rPr lang="en-US" baseline="30000"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&gt; CH</a:t>
            </a:r>
            <a:r>
              <a:rPr lang="en-US" baseline="-25000" dirty="0">
                <a:latin typeface="Times New Roman" panose="02020603050405020304" pitchFamily="18" charset="0"/>
                <a:cs typeface="Times New Roman" panose="02020603050405020304" pitchFamily="18" charset="0"/>
              </a:rPr>
              <a:t>3</a:t>
            </a:r>
            <a:r>
              <a:rPr lang="en-US" dirty="0">
                <a:latin typeface="Times New Roman" panose="02020603050405020304" pitchFamily="18" charset="0"/>
                <a:cs typeface="Times New Roman" panose="02020603050405020304" pitchFamily="18" charset="0"/>
              </a:rPr>
              <a:t>CO</a:t>
            </a:r>
            <a:r>
              <a:rPr lang="en-US" baseline="-25000" dirty="0">
                <a:latin typeface="Times New Roman" panose="02020603050405020304" pitchFamily="18" charset="0"/>
                <a:cs typeface="Times New Roman" panose="02020603050405020304" pitchFamily="18" charset="0"/>
              </a:rPr>
              <a:t>2</a:t>
            </a:r>
            <a:r>
              <a:rPr lang="en-US" baseline="30000"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&gt; NO</a:t>
            </a:r>
            <a:r>
              <a:rPr lang="en-US" baseline="-25000" dirty="0">
                <a:latin typeface="Times New Roman" panose="02020603050405020304" pitchFamily="18" charset="0"/>
                <a:cs typeface="Times New Roman" panose="02020603050405020304" pitchFamily="18" charset="0"/>
              </a:rPr>
              <a:t>3</a:t>
            </a:r>
            <a:r>
              <a:rPr lang="en-US" baseline="30000"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pPr marL="0" indent="0" algn="just">
              <a:buNone/>
            </a:pP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nucleophilicity</a:t>
            </a:r>
            <a:r>
              <a:rPr lang="en-US" dirty="0">
                <a:latin typeface="Times New Roman" panose="02020603050405020304" pitchFamily="18" charset="0"/>
                <a:cs typeface="Times New Roman" panose="02020603050405020304" pitchFamily="18" charset="0"/>
              </a:rPr>
              <a:t> parallels basicity.</a:t>
            </a:r>
          </a:p>
        </p:txBody>
      </p:sp>
      <p:sp>
        <p:nvSpPr>
          <p:cNvPr id="4" name="Slide Number Placeholder 3"/>
          <p:cNvSpPr>
            <a:spLocks noGrp="1"/>
          </p:cNvSpPr>
          <p:nvPr>
            <p:ph type="sldNum" sz="quarter" idx="12"/>
          </p:nvPr>
        </p:nvSpPr>
        <p:spPr/>
        <p:txBody>
          <a:bodyPr/>
          <a:lstStyle/>
          <a:p>
            <a:fld id="{E97799C9-84D9-46D2-A11E-BCF8A720529D}" type="slidenum">
              <a:rPr lang="en-US" smtClean="0"/>
              <a:t>71</a:t>
            </a:fld>
            <a:endParaRPr lang="en-US" dirty="0"/>
          </a:p>
        </p:txBody>
      </p:sp>
    </p:spTree>
    <p:extLst>
      <p:ext uri="{BB962C8B-B14F-4D97-AF65-F5344CB8AC3E}">
        <p14:creationId xmlns:p14="http://schemas.microsoft.com/office/powerpoint/2010/main" val="64032134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302626" y="739832"/>
            <a:ext cx="7414953" cy="5503026"/>
          </a:xfrm>
          <a:prstGeom prst="rect">
            <a:avLst/>
          </a:prstGeom>
        </p:spPr>
      </p:pic>
      <p:sp>
        <p:nvSpPr>
          <p:cNvPr id="3" name="Slide Number Placeholder 2"/>
          <p:cNvSpPr>
            <a:spLocks noGrp="1"/>
          </p:cNvSpPr>
          <p:nvPr>
            <p:ph type="sldNum" sz="quarter" idx="12"/>
          </p:nvPr>
        </p:nvSpPr>
        <p:spPr/>
        <p:txBody>
          <a:bodyPr/>
          <a:lstStyle/>
          <a:p>
            <a:fld id="{E97799C9-84D9-46D2-A11E-BCF8A720529D}" type="slidenum">
              <a:rPr lang="en-US" smtClean="0"/>
              <a:t>72</a:t>
            </a:fld>
            <a:endParaRPr lang="en-US" dirty="0"/>
          </a:p>
        </p:txBody>
      </p:sp>
    </p:spTree>
    <p:extLst>
      <p:ext uri="{BB962C8B-B14F-4D97-AF65-F5344CB8AC3E}">
        <p14:creationId xmlns:p14="http://schemas.microsoft.com/office/powerpoint/2010/main" val="412060924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0793" y="2440554"/>
            <a:ext cx="10590413" cy="3868806"/>
          </a:xfrm>
        </p:spPr>
        <p:txBody>
          <a:bodyPr>
            <a:normAutofit/>
          </a:bodyPr>
          <a:lstStyle/>
          <a:p>
            <a:pPr marL="0" indent="0" algn="just">
              <a:buNone/>
            </a:pPr>
            <a:r>
              <a:rPr lang="en-US" dirty="0" err="1" smtClean="0">
                <a:latin typeface="Times New Roman" panose="02020603050405020304" pitchFamily="18" charset="0"/>
                <a:cs typeface="Times New Roman" panose="02020603050405020304" pitchFamily="18" charset="0"/>
              </a:rPr>
              <a:t>Nucleophilicity</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usually decreases going across a row in the periodic table. </a:t>
            </a:r>
            <a:r>
              <a:rPr lang="en-US" dirty="0" smtClean="0">
                <a:latin typeface="Times New Roman" panose="02020603050405020304" pitchFamily="18" charset="0"/>
                <a:cs typeface="Times New Roman" panose="02020603050405020304" pitchFamily="18" charset="0"/>
              </a:rPr>
              <a:t>For example</a:t>
            </a:r>
            <a:r>
              <a:rPr lang="en-US" dirty="0">
                <a:latin typeface="Times New Roman" panose="02020603050405020304" pitchFamily="18" charset="0"/>
                <a:cs typeface="Times New Roman" panose="02020603050405020304" pitchFamily="18" charset="0"/>
              </a:rPr>
              <a:t>, H</a:t>
            </a:r>
            <a:r>
              <a:rPr lang="en-US" baseline="-25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N</a:t>
            </a:r>
            <a:r>
              <a:rPr lang="en-US" baseline="30000"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&gt; HO</a:t>
            </a:r>
            <a:r>
              <a:rPr lang="en-US" baseline="30000"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&gt; </a:t>
            </a:r>
            <a:r>
              <a:rPr lang="en-US" dirty="0">
                <a:latin typeface="Times New Roman" panose="02020603050405020304" pitchFamily="18" charset="0"/>
                <a:cs typeface="Times New Roman" panose="02020603050405020304" pitchFamily="18" charset="0"/>
              </a:rPr>
              <a:t>F</a:t>
            </a:r>
            <a:r>
              <a:rPr lang="en-US" baseline="30000"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or C</a:t>
            </a:r>
            <a:r>
              <a:rPr lang="en-US" baseline="-25000" dirty="0">
                <a:latin typeface="Times New Roman" panose="02020603050405020304" pitchFamily="18" charset="0"/>
                <a:cs typeface="Times New Roman" panose="02020603050405020304" pitchFamily="18" charset="0"/>
              </a:rPr>
              <a:t>6</a:t>
            </a:r>
            <a:r>
              <a:rPr lang="en-US" dirty="0">
                <a:latin typeface="Times New Roman" panose="02020603050405020304" pitchFamily="18" charset="0"/>
                <a:cs typeface="Times New Roman" panose="02020603050405020304" pitchFamily="18" charset="0"/>
              </a:rPr>
              <a:t>H</a:t>
            </a:r>
            <a:r>
              <a:rPr lang="en-US" baseline="-25000" dirty="0">
                <a:latin typeface="Times New Roman" panose="02020603050405020304" pitchFamily="18" charset="0"/>
                <a:cs typeface="Times New Roman" panose="02020603050405020304" pitchFamily="18" charset="0"/>
              </a:rPr>
              <a:t>5</a:t>
            </a:r>
            <a:r>
              <a:rPr lang="en-US" dirty="0">
                <a:latin typeface="Times New Roman" panose="02020603050405020304" pitchFamily="18" charset="0"/>
                <a:cs typeface="Times New Roman" panose="02020603050405020304" pitchFamily="18" charset="0"/>
              </a:rPr>
              <a:t>S</a:t>
            </a:r>
            <a:r>
              <a:rPr lang="en-US" baseline="30000"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&gt; Cl−. This order is primarily determined </a:t>
            </a:r>
            <a:r>
              <a:rPr lang="en-US" dirty="0" smtClean="0">
                <a:latin typeface="Times New Roman" panose="02020603050405020304" pitchFamily="18" charset="0"/>
                <a:cs typeface="Times New Roman" panose="02020603050405020304" pitchFamily="18" charset="0"/>
              </a:rPr>
              <a:t>by electronegativity </a:t>
            </a:r>
            <a:r>
              <a:rPr lang="en-US" dirty="0">
                <a:latin typeface="Times New Roman" panose="02020603050405020304" pitchFamily="18" charset="0"/>
                <a:cs typeface="Times New Roman" panose="02020603050405020304" pitchFamily="18" charset="0"/>
              </a:rPr>
              <a:t>and polarizability. </a:t>
            </a:r>
            <a:endParaRPr lang="en-US" dirty="0" smtClean="0">
              <a:latin typeface="Times New Roman" panose="02020603050405020304" pitchFamily="18" charset="0"/>
              <a:cs typeface="Times New Roman" panose="02020603050405020304" pitchFamily="18" charset="0"/>
            </a:endParaRPr>
          </a:p>
          <a:p>
            <a:pPr algn="just"/>
            <a:endParaRPr lang="en-US" dirty="0" smtClean="0">
              <a:latin typeface="Times New Roman" panose="02020603050405020304" pitchFamily="18" charset="0"/>
              <a:cs typeface="Times New Roman" panose="02020603050405020304" pitchFamily="18" charset="0"/>
            </a:endParaRPr>
          </a:p>
          <a:p>
            <a:pPr marL="0" indent="0" algn="just">
              <a:buNone/>
            </a:pPr>
            <a:r>
              <a:rPr lang="en-US" dirty="0" err="1" smtClean="0">
                <a:latin typeface="Times New Roman" panose="02020603050405020304" pitchFamily="18" charset="0"/>
                <a:cs typeface="Times New Roman" panose="02020603050405020304" pitchFamily="18" charset="0"/>
              </a:rPr>
              <a:t>Nucleophilicity</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increases going down the </a:t>
            </a:r>
            <a:r>
              <a:rPr lang="en-US" dirty="0" smtClean="0">
                <a:latin typeface="Times New Roman" panose="02020603050405020304" pitchFamily="18" charset="0"/>
                <a:cs typeface="Times New Roman" panose="02020603050405020304" pitchFamily="18" charset="0"/>
              </a:rPr>
              <a:t>periodic table</a:t>
            </a:r>
            <a:r>
              <a:rPr lang="en-US" dirty="0">
                <a:latin typeface="Times New Roman" panose="02020603050405020304" pitchFamily="18" charset="0"/>
                <a:cs typeface="Times New Roman" panose="02020603050405020304" pitchFamily="18" charset="0"/>
              </a:rPr>
              <a:t>, as, e.g., I</a:t>
            </a:r>
            <a:r>
              <a:rPr lang="en-US" baseline="30000"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&gt; Br</a:t>
            </a:r>
            <a:r>
              <a:rPr lang="en-US" baseline="30000"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&gt; Cl</a:t>
            </a:r>
            <a:r>
              <a:rPr lang="en-US" baseline="30000"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&gt; </a:t>
            </a:r>
            <a:r>
              <a:rPr lang="en-US" dirty="0">
                <a:latin typeface="Times New Roman" panose="02020603050405020304" pitchFamily="18" charset="0"/>
                <a:cs typeface="Times New Roman" panose="02020603050405020304" pitchFamily="18" charset="0"/>
              </a:rPr>
              <a:t>F</a:t>
            </a:r>
            <a:r>
              <a:rPr lang="en-US" baseline="30000"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and C</a:t>
            </a:r>
            <a:r>
              <a:rPr lang="en-US" baseline="-25000" dirty="0">
                <a:latin typeface="Times New Roman" panose="02020603050405020304" pitchFamily="18" charset="0"/>
                <a:cs typeface="Times New Roman" panose="02020603050405020304" pitchFamily="18" charset="0"/>
              </a:rPr>
              <a:t>6</a:t>
            </a:r>
            <a:r>
              <a:rPr lang="en-US" dirty="0">
                <a:latin typeface="Times New Roman" panose="02020603050405020304" pitchFamily="18" charset="0"/>
                <a:cs typeface="Times New Roman" panose="02020603050405020304" pitchFamily="18" charset="0"/>
              </a:rPr>
              <a:t>H</a:t>
            </a:r>
            <a:r>
              <a:rPr lang="en-US" baseline="-25000" dirty="0">
                <a:latin typeface="Times New Roman" panose="02020603050405020304" pitchFamily="18" charset="0"/>
                <a:cs typeface="Times New Roman" panose="02020603050405020304" pitchFamily="18" charset="0"/>
              </a:rPr>
              <a:t>5</a:t>
            </a:r>
            <a:r>
              <a:rPr lang="en-US" dirty="0">
                <a:latin typeface="Times New Roman" panose="02020603050405020304" pitchFamily="18" charset="0"/>
                <a:cs typeface="Times New Roman" panose="02020603050405020304" pitchFamily="18" charset="0"/>
              </a:rPr>
              <a:t>Se</a:t>
            </a:r>
            <a:r>
              <a:rPr lang="en-US" baseline="30000"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&gt; </a:t>
            </a:r>
            <a:r>
              <a:rPr lang="en-US" dirty="0">
                <a:latin typeface="Times New Roman" panose="02020603050405020304" pitchFamily="18" charset="0"/>
                <a:cs typeface="Times New Roman" panose="02020603050405020304" pitchFamily="18" charset="0"/>
              </a:rPr>
              <a:t>C</a:t>
            </a:r>
            <a:r>
              <a:rPr lang="en-US" baseline="-25000" dirty="0">
                <a:latin typeface="Times New Roman" panose="02020603050405020304" pitchFamily="18" charset="0"/>
                <a:cs typeface="Times New Roman" panose="02020603050405020304" pitchFamily="18" charset="0"/>
              </a:rPr>
              <a:t>6</a:t>
            </a:r>
            <a:r>
              <a:rPr lang="en-US" dirty="0">
                <a:latin typeface="Times New Roman" panose="02020603050405020304" pitchFamily="18" charset="0"/>
                <a:cs typeface="Times New Roman" panose="02020603050405020304" pitchFamily="18" charset="0"/>
              </a:rPr>
              <a:t>H</a:t>
            </a:r>
            <a:r>
              <a:rPr lang="en-US" baseline="-25000" dirty="0">
                <a:latin typeface="Times New Roman" panose="02020603050405020304" pitchFamily="18" charset="0"/>
                <a:cs typeface="Times New Roman" panose="02020603050405020304" pitchFamily="18" charset="0"/>
              </a:rPr>
              <a:t>5</a:t>
            </a:r>
            <a:r>
              <a:rPr lang="en-US" dirty="0">
                <a:latin typeface="Times New Roman" panose="02020603050405020304" pitchFamily="18" charset="0"/>
                <a:cs typeface="Times New Roman" panose="02020603050405020304" pitchFamily="18" charset="0"/>
              </a:rPr>
              <a:t>S</a:t>
            </a:r>
            <a:r>
              <a:rPr lang="en-US" baseline="30000"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&gt; C</a:t>
            </a:r>
            <a:r>
              <a:rPr lang="en-US" baseline="-25000" dirty="0">
                <a:latin typeface="Times New Roman" panose="02020603050405020304" pitchFamily="18" charset="0"/>
                <a:cs typeface="Times New Roman" panose="02020603050405020304" pitchFamily="18" charset="0"/>
              </a:rPr>
              <a:t>6</a:t>
            </a:r>
            <a:r>
              <a:rPr lang="en-US" dirty="0">
                <a:latin typeface="Times New Roman" panose="02020603050405020304" pitchFamily="18" charset="0"/>
                <a:cs typeface="Times New Roman" panose="02020603050405020304" pitchFamily="18" charset="0"/>
              </a:rPr>
              <a:t>H</a:t>
            </a:r>
            <a:r>
              <a:rPr lang="en-US" baseline="-25000" dirty="0">
                <a:latin typeface="Times New Roman" panose="02020603050405020304" pitchFamily="18" charset="0"/>
                <a:cs typeface="Times New Roman" panose="02020603050405020304" pitchFamily="18" charset="0"/>
              </a:rPr>
              <a:t>5</a:t>
            </a:r>
            <a:r>
              <a:rPr lang="en-US" dirty="0">
                <a:latin typeface="Times New Roman" panose="02020603050405020304" pitchFamily="18" charset="0"/>
                <a:cs typeface="Times New Roman" panose="02020603050405020304" pitchFamily="18" charset="0"/>
              </a:rPr>
              <a:t>O</a:t>
            </a:r>
            <a:r>
              <a:rPr lang="en-US" baseline="30000"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pPr algn="just"/>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E97799C9-84D9-46D2-A11E-BCF8A720529D}" type="slidenum">
              <a:rPr lang="en-US" smtClean="0"/>
              <a:t>73</a:t>
            </a:fld>
            <a:endParaRPr lang="en-US" dirty="0"/>
          </a:p>
        </p:txBody>
      </p:sp>
    </p:spTree>
    <p:extLst>
      <p:ext uri="{BB962C8B-B14F-4D97-AF65-F5344CB8AC3E}">
        <p14:creationId xmlns:p14="http://schemas.microsoft.com/office/powerpoint/2010/main" val="89148764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algn="just"/>
            <a:r>
              <a:rPr lang="en-US" dirty="0">
                <a:latin typeface="Times New Roman" panose="02020603050405020304" pitchFamily="18" charset="0"/>
                <a:cs typeface="Times New Roman" panose="02020603050405020304" pitchFamily="18" charset="0"/>
              </a:rPr>
              <a:t>Three factors work together to determine this order: </a:t>
            </a:r>
          </a:p>
          <a:p>
            <a:pPr algn="just"/>
            <a:r>
              <a:rPr lang="en-US" dirty="0">
                <a:latin typeface="Times New Roman" panose="02020603050405020304" pitchFamily="18" charset="0"/>
                <a:cs typeface="Times New Roman" panose="02020603050405020304" pitchFamily="18" charset="0"/>
              </a:rPr>
              <a:t>1-Electronegativity decreases going down the periodic table. </a:t>
            </a:r>
          </a:p>
          <a:p>
            <a:pPr algn="just"/>
            <a:r>
              <a:rPr lang="en-US" dirty="0">
                <a:latin typeface="Times New Roman" panose="02020603050405020304" pitchFamily="18" charset="0"/>
                <a:cs typeface="Times New Roman" panose="02020603050405020304" pitchFamily="18" charset="0"/>
              </a:rPr>
              <a:t>2-The greater polarizability of the heavier ions </a:t>
            </a:r>
          </a:p>
          <a:p>
            <a:pPr algn="just"/>
            <a:r>
              <a:rPr lang="en-US" dirty="0">
                <a:latin typeface="Times New Roman" panose="02020603050405020304" pitchFamily="18" charset="0"/>
                <a:cs typeface="Times New Roman" panose="02020603050405020304" pitchFamily="18" charset="0"/>
              </a:rPr>
              <a:t>3-Weaker solvation of the heavier ions, which have a more diffuse electron distribution (2 and 3 are more important). </a:t>
            </a:r>
          </a:p>
          <a:p>
            <a:pPr algn="just"/>
            <a:r>
              <a:rPr lang="en-US" dirty="0">
                <a:latin typeface="Times New Roman" panose="02020603050405020304" pitchFamily="18" charset="0"/>
                <a:cs typeface="Times New Roman" panose="02020603050405020304" pitchFamily="18" charset="0"/>
              </a:rPr>
              <a:t>The bond strength effect is in the opposite direction, but is overwhelmed by electronegativity and polarizability</a:t>
            </a:r>
            <a:r>
              <a:rPr lang="en-US" dirty="0"/>
              <a:t>.</a:t>
            </a:r>
          </a:p>
          <a:p>
            <a:endParaRPr lang="en-US" dirty="0"/>
          </a:p>
        </p:txBody>
      </p:sp>
      <p:sp>
        <p:nvSpPr>
          <p:cNvPr id="4" name="Slide Number Placeholder 3"/>
          <p:cNvSpPr>
            <a:spLocks noGrp="1"/>
          </p:cNvSpPr>
          <p:nvPr>
            <p:ph type="sldNum" sz="quarter" idx="12"/>
          </p:nvPr>
        </p:nvSpPr>
        <p:spPr/>
        <p:txBody>
          <a:bodyPr/>
          <a:lstStyle/>
          <a:p>
            <a:fld id="{E97799C9-84D9-46D2-A11E-BCF8A720529D}" type="slidenum">
              <a:rPr lang="en-US" smtClean="0"/>
              <a:t>74</a:t>
            </a:fld>
            <a:endParaRPr lang="en-US" dirty="0"/>
          </a:p>
        </p:txBody>
      </p:sp>
    </p:spTree>
    <p:extLst>
      <p:ext uri="{BB962C8B-B14F-4D97-AF65-F5344CB8AC3E}">
        <p14:creationId xmlns:p14="http://schemas.microsoft.com/office/powerpoint/2010/main" val="349391873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908858" y="2432241"/>
            <a:ext cx="10374283" cy="3660988"/>
          </a:xfrm>
        </p:spPr>
        <p:txBody>
          <a:bodyPr>
            <a:normAutofit fontScale="92500" lnSpcReduction="20000"/>
          </a:bodyPr>
          <a:lstStyle/>
          <a:p>
            <a:pPr algn="just"/>
            <a:r>
              <a:rPr lang="en-US" dirty="0">
                <a:latin typeface="Times New Roman" panose="02020603050405020304" pitchFamily="18" charset="0"/>
                <a:cs typeface="Times New Roman" panose="02020603050405020304" pitchFamily="18" charset="0"/>
              </a:rPr>
              <a:t>There is clearly a conceptual relationship between the properties called </a:t>
            </a:r>
            <a:r>
              <a:rPr lang="en-US" dirty="0" err="1" smtClean="0">
                <a:latin typeface="Times New Roman" panose="02020603050405020304" pitchFamily="18" charset="0"/>
                <a:cs typeface="Times New Roman" panose="02020603050405020304" pitchFamily="18" charset="0"/>
              </a:rPr>
              <a:t>nucleophilicity</a:t>
            </a:r>
            <a:r>
              <a:rPr lang="en-US" dirty="0" smtClean="0">
                <a:latin typeface="Times New Roman" panose="02020603050405020304" pitchFamily="18" charset="0"/>
                <a:cs typeface="Times New Roman" panose="02020603050405020304" pitchFamily="18" charset="0"/>
              </a:rPr>
              <a:t> and </a:t>
            </a:r>
            <a:r>
              <a:rPr lang="en-US" dirty="0">
                <a:latin typeface="Times New Roman" panose="02020603050405020304" pitchFamily="18" charset="0"/>
                <a:cs typeface="Times New Roman" panose="02020603050405020304" pitchFamily="18" charset="0"/>
              </a:rPr>
              <a:t>basicity. Both describe processes involving formation of a new bond </a:t>
            </a:r>
            <a:r>
              <a:rPr lang="en-US" dirty="0" smtClean="0">
                <a:latin typeface="Times New Roman" panose="02020603050405020304" pitchFamily="18" charset="0"/>
                <a:cs typeface="Times New Roman" panose="02020603050405020304" pitchFamily="18" charset="0"/>
              </a:rPr>
              <a:t>to an </a:t>
            </a:r>
            <a:r>
              <a:rPr lang="en-US" dirty="0">
                <a:latin typeface="Times New Roman" panose="02020603050405020304" pitchFamily="18" charset="0"/>
                <a:cs typeface="Times New Roman" panose="02020603050405020304" pitchFamily="18" charset="0"/>
              </a:rPr>
              <a:t>electrophile by donation of an electron pair. </a:t>
            </a:r>
            <a:endParaRPr lang="en-US" dirty="0" smtClean="0">
              <a:latin typeface="Times New Roman" panose="02020603050405020304" pitchFamily="18" charset="0"/>
              <a:cs typeface="Times New Roman" panose="02020603050405020304" pitchFamily="18" charset="0"/>
            </a:endParaRPr>
          </a:p>
          <a:p>
            <a:pPr algn="just"/>
            <a:endParaRPr lang="en-US" dirty="0" smtClean="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The </a:t>
            </a:r>
            <a:r>
              <a:rPr lang="en-US" dirty="0" err="1">
                <a:latin typeface="Times New Roman" panose="02020603050405020304" pitchFamily="18" charset="0"/>
                <a:cs typeface="Times New Roman" panose="02020603050405020304" pitchFamily="18" charset="0"/>
              </a:rPr>
              <a:t>pKa</a:t>
            </a:r>
            <a:r>
              <a:rPr lang="en-US" dirty="0">
                <a:latin typeface="Times New Roman" panose="02020603050405020304" pitchFamily="18" charset="0"/>
                <a:cs typeface="Times New Roman" panose="02020603050405020304" pitchFamily="18" charset="0"/>
              </a:rPr>
              <a:t> values in Table 4.3 refer </a:t>
            </a:r>
            <a:r>
              <a:rPr lang="en-US" dirty="0" smtClean="0">
                <a:latin typeface="Times New Roman" panose="02020603050405020304" pitchFamily="18" charset="0"/>
                <a:cs typeface="Times New Roman" panose="02020603050405020304" pitchFamily="18" charset="0"/>
              </a:rPr>
              <a:t>to basicity toward a proton. There are many reactions in which a given chemical species might </a:t>
            </a:r>
            <a:r>
              <a:rPr lang="en-US" dirty="0">
                <a:latin typeface="Times New Roman" panose="02020603050405020304" pitchFamily="18" charset="0"/>
                <a:cs typeface="Times New Roman" panose="02020603050405020304" pitchFamily="18" charset="0"/>
              </a:rPr>
              <a:t>act either as a nucleophile or as a base. It is therefore of great interest to </a:t>
            </a:r>
            <a:r>
              <a:rPr lang="en-US" dirty="0" smtClean="0">
                <a:latin typeface="Times New Roman" panose="02020603050405020304" pitchFamily="18" charset="0"/>
                <a:cs typeface="Times New Roman" panose="02020603050405020304" pitchFamily="18" charset="0"/>
              </a:rPr>
              <a:t>be </a:t>
            </a:r>
            <a:r>
              <a:rPr lang="en-US" dirty="0">
                <a:latin typeface="Times New Roman" panose="02020603050405020304" pitchFamily="18" charset="0"/>
                <a:cs typeface="Times New Roman" panose="02020603050405020304" pitchFamily="18" charset="0"/>
              </a:rPr>
              <a:t>able to predict whether a chemical species </a:t>
            </a:r>
            <a:r>
              <a:rPr lang="en-US" b="1" dirty="0" smtClean="0">
                <a:latin typeface="Times New Roman" panose="02020603050405020304" pitchFamily="18" charset="0"/>
                <a:cs typeface="Times New Roman" panose="02020603050405020304" pitchFamily="18" charset="0"/>
              </a:rPr>
              <a:t>Y</a:t>
            </a:r>
            <a:r>
              <a:rPr lang="en-US" b="1" baseline="30000"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will act as a nucleophile or as a </a:t>
            </a:r>
            <a:r>
              <a:rPr lang="en-US" dirty="0" smtClean="0">
                <a:latin typeface="Times New Roman" panose="02020603050405020304" pitchFamily="18" charset="0"/>
                <a:cs typeface="Times New Roman" panose="02020603050405020304" pitchFamily="18" charset="0"/>
              </a:rPr>
              <a:t>base under </a:t>
            </a:r>
            <a:r>
              <a:rPr lang="en-US" dirty="0">
                <a:latin typeface="Times New Roman" panose="02020603050405020304" pitchFamily="18" charset="0"/>
                <a:cs typeface="Times New Roman" panose="02020603050405020304" pitchFamily="18" charset="0"/>
              </a:rPr>
              <a:t>a given set of conditions</a:t>
            </a:r>
            <a:r>
              <a:rPr lang="en-US" dirty="0" smtClean="0">
                <a:latin typeface="Times New Roman" panose="02020603050405020304" pitchFamily="18" charset="0"/>
                <a:cs typeface="Times New Roman" panose="02020603050405020304" pitchFamily="18" charset="0"/>
              </a:rPr>
              <a:t>.</a:t>
            </a:r>
          </a:p>
          <a:p>
            <a:pPr algn="just"/>
            <a:endParaRPr lang="en-US" dirty="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Basicity </a:t>
            </a:r>
            <a:r>
              <a:rPr lang="en-US" dirty="0">
                <a:latin typeface="Times New Roman" panose="02020603050405020304" pitchFamily="18" charset="0"/>
                <a:cs typeface="Times New Roman" panose="02020603050405020304" pitchFamily="18" charset="0"/>
              </a:rPr>
              <a:t>is a measure of the ability of a substance to attract protons and refers </a:t>
            </a:r>
            <a:r>
              <a:rPr lang="en-US" dirty="0" smtClean="0">
                <a:latin typeface="Times New Roman" panose="02020603050405020304" pitchFamily="18" charset="0"/>
                <a:cs typeface="Times New Roman" panose="02020603050405020304" pitchFamily="18" charset="0"/>
              </a:rPr>
              <a:t>to an </a:t>
            </a:r>
            <a:r>
              <a:rPr lang="en-US" i="1" dirty="0">
                <a:latin typeface="Times New Roman" panose="02020603050405020304" pitchFamily="18" charset="0"/>
                <a:cs typeface="Times New Roman" panose="02020603050405020304" pitchFamily="18" charset="0"/>
              </a:rPr>
              <a:t>equilibrium </a:t>
            </a:r>
            <a:r>
              <a:rPr lang="en-US" dirty="0">
                <a:latin typeface="Times New Roman" panose="02020603050405020304" pitchFamily="18" charset="0"/>
                <a:cs typeface="Times New Roman" panose="02020603050405020304" pitchFamily="18" charset="0"/>
              </a:rPr>
              <a:t>with respect to a proton transfer from solvent:</a:t>
            </a:r>
          </a:p>
        </p:txBody>
      </p:sp>
      <p:pic>
        <p:nvPicPr>
          <p:cNvPr id="4" name="Picture 3"/>
          <p:cNvPicPr>
            <a:picLocks noChangeAspect="1"/>
          </p:cNvPicPr>
          <p:nvPr/>
        </p:nvPicPr>
        <p:blipFill>
          <a:blip r:embed="rId2"/>
          <a:stretch>
            <a:fillRect/>
          </a:stretch>
        </p:blipFill>
        <p:spPr>
          <a:xfrm>
            <a:off x="4239492" y="1416345"/>
            <a:ext cx="4222864" cy="869654"/>
          </a:xfrm>
          <a:prstGeom prst="rect">
            <a:avLst/>
          </a:prstGeom>
        </p:spPr>
      </p:pic>
      <p:sp>
        <p:nvSpPr>
          <p:cNvPr id="5" name="Slide Number Placeholder 4"/>
          <p:cNvSpPr>
            <a:spLocks noGrp="1"/>
          </p:cNvSpPr>
          <p:nvPr>
            <p:ph type="sldNum" sz="quarter" idx="12"/>
          </p:nvPr>
        </p:nvSpPr>
        <p:spPr/>
        <p:txBody>
          <a:bodyPr/>
          <a:lstStyle/>
          <a:p>
            <a:fld id="{E97799C9-84D9-46D2-A11E-BCF8A720529D}" type="slidenum">
              <a:rPr lang="en-US" smtClean="0"/>
              <a:t>75</a:t>
            </a:fld>
            <a:endParaRPr lang="en-US" dirty="0"/>
          </a:p>
        </p:txBody>
      </p:sp>
    </p:spTree>
    <p:extLst>
      <p:ext uri="{BB962C8B-B14F-4D97-AF65-F5344CB8AC3E}">
        <p14:creationId xmlns:p14="http://schemas.microsoft.com/office/powerpoint/2010/main" val="331807708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6211" y="1014152"/>
            <a:ext cx="10482349" cy="5104015"/>
          </a:xfrm>
        </p:spPr>
        <p:txBody>
          <a:bodyPr>
            <a:normAutofit lnSpcReduction="10000"/>
          </a:bodyPr>
          <a:lstStyle/>
          <a:p>
            <a:pPr algn="just"/>
            <a:r>
              <a:rPr lang="en-US" dirty="0">
                <a:latin typeface="Times New Roman" panose="02020603050405020304" pitchFamily="18" charset="0"/>
                <a:cs typeface="Times New Roman" panose="02020603050405020304" pitchFamily="18" charset="0"/>
              </a:rPr>
              <a:t>These equilibrium constants provide a measure of </a:t>
            </a:r>
            <a:r>
              <a:rPr lang="en-US" i="1" dirty="0">
                <a:latin typeface="Times New Roman" panose="02020603050405020304" pitchFamily="18" charset="0"/>
                <a:cs typeface="Times New Roman" panose="02020603050405020304" pitchFamily="18" charset="0"/>
              </a:rPr>
              <a:t>thermodynamic basicity</a:t>
            </a:r>
            <a:r>
              <a:rPr lang="en-US" dirty="0">
                <a:latin typeface="Times New Roman" panose="02020603050405020304" pitchFamily="18" charset="0"/>
                <a:cs typeface="Times New Roman" panose="02020603050405020304" pitchFamily="18" charset="0"/>
              </a:rPr>
              <a:t>, but we </a:t>
            </a:r>
            <a:r>
              <a:rPr lang="en-US" dirty="0" smtClean="0">
                <a:latin typeface="Times New Roman" panose="02020603050405020304" pitchFamily="18" charset="0"/>
                <a:cs typeface="Times New Roman" panose="02020603050405020304" pitchFamily="18" charset="0"/>
              </a:rPr>
              <a:t>also need </a:t>
            </a:r>
            <a:r>
              <a:rPr lang="en-US" dirty="0">
                <a:latin typeface="Times New Roman" panose="02020603050405020304" pitchFamily="18" charset="0"/>
                <a:cs typeface="Times New Roman" panose="02020603050405020304" pitchFamily="18" charset="0"/>
              </a:rPr>
              <a:t>to have some concept of </a:t>
            </a:r>
            <a:r>
              <a:rPr lang="en-US" i="1" dirty="0">
                <a:latin typeface="Times New Roman" panose="02020603050405020304" pitchFamily="18" charset="0"/>
                <a:cs typeface="Times New Roman" panose="02020603050405020304" pitchFamily="18" charset="0"/>
              </a:rPr>
              <a:t>kinetic basicity</a:t>
            </a:r>
            <a:r>
              <a:rPr lang="en-US" dirty="0">
                <a:latin typeface="Times New Roman" panose="02020603050405020304" pitchFamily="18" charset="0"/>
                <a:cs typeface="Times New Roman" panose="02020603050405020304" pitchFamily="18" charset="0"/>
              </a:rPr>
              <a:t>. For the reactions in Scheme 4.3, </a:t>
            </a:r>
            <a:r>
              <a:rPr lang="en-US" dirty="0" smtClean="0">
                <a:latin typeface="Times New Roman" panose="02020603050405020304" pitchFamily="18" charset="0"/>
                <a:cs typeface="Times New Roman" panose="02020603050405020304" pitchFamily="18" charset="0"/>
              </a:rPr>
              <a:t>for example</a:t>
            </a:r>
            <a:r>
              <a:rPr lang="en-US" dirty="0">
                <a:latin typeface="Times New Roman" panose="02020603050405020304" pitchFamily="18" charset="0"/>
                <a:cs typeface="Times New Roman" panose="02020603050405020304" pitchFamily="18" charset="0"/>
              </a:rPr>
              <a:t>, it is important to be able to generalize about the rates of competing reactions</a:t>
            </a:r>
            <a:r>
              <a:rPr lang="en-US" dirty="0" smtClean="0">
                <a:latin typeface="Times New Roman" panose="02020603050405020304" pitchFamily="18" charset="0"/>
                <a:cs typeface="Times New Roman" panose="02020603050405020304" pitchFamily="18" charset="0"/>
              </a:rPr>
              <a:t>. </a:t>
            </a:r>
          </a:p>
          <a:p>
            <a:pPr algn="just"/>
            <a:endParaRPr lang="en-US" dirty="0" smtClean="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most useful qualitative approach for making predictions is the </a:t>
            </a:r>
            <a:r>
              <a:rPr lang="en-US" dirty="0" smtClean="0">
                <a:latin typeface="Times New Roman" panose="02020603050405020304" pitchFamily="18" charset="0"/>
                <a:cs typeface="Times New Roman" panose="02020603050405020304" pitchFamily="18" charset="0"/>
              </a:rPr>
              <a:t>hard-soft-acid-base (</a:t>
            </a:r>
            <a:r>
              <a:rPr lang="en-US" dirty="0">
                <a:latin typeface="Times New Roman" panose="02020603050405020304" pitchFamily="18" charset="0"/>
                <a:cs typeface="Times New Roman" panose="02020603050405020304" pitchFamily="18" charset="0"/>
              </a:rPr>
              <a:t>HSAB) </a:t>
            </a:r>
            <a:r>
              <a:rPr lang="en-US" dirty="0" smtClean="0">
                <a:latin typeface="Times New Roman" panose="02020603050405020304" pitchFamily="18" charset="0"/>
                <a:cs typeface="Times New Roman" panose="02020603050405020304" pitchFamily="18" charset="0"/>
              </a:rPr>
              <a:t>concept, </a:t>
            </a:r>
            <a:r>
              <a:rPr lang="en-US" dirty="0">
                <a:latin typeface="Times New Roman" panose="02020603050405020304" pitchFamily="18" charset="0"/>
                <a:cs typeface="Times New Roman" panose="02020603050405020304" pitchFamily="18" charset="0"/>
              </a:rPr>
              <a:t>which proposes that reactions occur most </a:t>
            </a:r>
            <a:r>
              <a:rPr lang="en-US" dirty="0" smtClean="0">
                <a:latin typeface="Times New Roman" panose="02020603050405020304" pitchFamily="18" charset="0"/>
                <a:cs typeface="Times New Roman" panose="02020603050405020304" pitchFamily="18" charset="0"/>
              </a:rPr>
              <a:t>readily between </a:t>
            </a:r>
            <a:r>
              <a:rPr lang="en-US" dirty="0">
                <a:latin typeface="Times New Roman" panose="02020603050405020304" pitchFamily="18" charset="0"/>
                <a:cs typeface="Times New Roman" panose="02020603050405020304" pitchFamily="18" charset="0"/>
              </a:rPr>
              <a:t>species that are matched in hardness and softness. Hard nucleophiles </a:t>
            </a:r>
            <a:r>
              <a:rPr lang="en-US" dirty="0" smtClean="0">
                <a:latin typeface="Times New Roman" panose="02020603050405020304" pitchFamily="18" charset="0"/>
                <a:cs typeface="Times New Roman" panose="02020603050405020304" pitchFamily="18" charset="0"/>
              </a:rPr>
              <a:t>prefer hard </a:t>
            </a:r>
            <a:r>
              <a:rPr lang="en-US" dirty="0">
                <a:latin typeface="Times New Roman" panose="02020603050405020304" pitchFamily="18" charset="0"/>
                <a:cs typeface="Times New Roman" panose="02020603050405020304" pitchFamily="18" charset="0"/>
              </a:rPr>
              <a:t>electrophiles, whereas soft nucleophiles prefer soft electrophiles</a:t>
            </a:r>
            <a:r>
              <a:rPr lang="en-US" dirty="0" smtClean="0">
                <a:latin typeface="Times New Roman" panose="02020603050405020304" pitchFamily="18" charset="0"/>
                <a:cs typeface="Times New Roman" panose="02020603050405020304" pitchFamily="18" charset="0"/>
              </a:rPr>
              <a:t>. </a:t>
            </a:r>
          </a:p>
          <a:p>
            <a:pPr algn="just"/>
            <a:endParaRPr lang="en-US" dirty="0" smtClean="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HSAB concept can be applied to the problem of competition between </a:t>
            </a:r>
            <a:r>
              <a:rPr lang="en-US" dirty="0" smtClean="0">
                <a:latin typeface="Times New Roman" panose="02020603050405020304" pitchFamily="18" charset="0"/>
                <a:cs typeface="Times New Roman" panose="02020603050405020304" pitchFamily="18" charset="0"/>
              </a:rPr>
              <a:t>nucleophilic substitution </a:t>
            </a:r>
            <a:r>
              <a:rPr lang="en-US" dirty="0">
                <a:latin typeface="Times New Roman" panose="02020603050405020304" pitchFamily="18" charset="0"/>
                <a:cs typeface="Times New Roman" panose="02020603050405020304" pitchFamily="18" charset="0"/>
              </a:rPr>
              <a:t>and deprotonation as well as to the reaction of anions with </a:t>
            </a:r>
            <a:r>
              <a:rPr lang="en-US" dirty="0" smtClean="0">
                <a:latin typeface="Times New Roman" panose="02020603050405020304" pitchFamily="18" charset="0"/>
                <a:cs typeface="Times New Roman" panose="02020603050405020304" pitchFamily="18" charset="0"/>
              </a:rPr>
              <a:t>alkyl halides</a:t>
            </a:r>
            <a:r>
              <a:rPr lang="en-US" dirty="0">
                <a:latin typeface="Times New Roman" panose="02020603050405020304" pitchFamily="18" charset="0"/>
                <a:cs typeface="Times New Roman" panose="02020603050405020304" pitchFamily="18" charset="0"/>
              </a:rPr>
              <a:t>. </a:t>
            </a:r>
          </a:p>
        </p:txBody>
      </p:sp>
      <p:sp>
        <p:nvSpPr>
          <p:cNvPr id="2" name="Slide Number Placeholder 1"/>
          <p:cNvSpPr>
            <a:spLocks noGrp="1"/>
          </p:cNvSpPr>
          <p:nvPr>
            <p:ph type="sldNum" sz="quarter" idx="12"/>
          </p:nvPr>
        </p:nvSpPr>
        <p:spPr/>
        <p:txBody>
          <a:bodyPr/>
          <a:lstStyle/>
          <a:p>
            <a:fld id="{E97799C9-84D9-46D2-A11E-BCF8A720529D}" type="slidenum">
              <a:rPr lang="en-US" smtClean="0"/>
              <a:t>76</a:t>
            </a:fld>
            <a:endParaRPr lang="en-US" dirty="0"/>
          </a:p>
        </p:txBody>
      </p:sp>
    </p:spTree>
    <p:extLst>
      <p:ext uri="{BB962C8B-B14F-4D97-AF65-F5344CB8AC3E}">
        <p14:creationId xmlns:p14="http://schemas.microsoft.com/office/powerpoint/2010/main" val="244203912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1574" y="2423926"/>
            <a:ext cx="10548851" cy="3943623"/>
          </a:xfrm>
        </p:spPr>
        <p:txBody>
          <a:bodyPr>
            <a:normAutofit/>
          </a:bodyPr>
          <a:lstStyle/>
          <a:p>
            <a:pPr algn="just"/>
            <a:r>
              <a:rPr lang="en-US" dirty="0">
                <a:latin typeface="Times New Roman" panose="02020603050405020304" pitchFamily="18" charset="0"/>
                <a:cs typeface="Times New Roman" panose="02020603050405020304" pitchFamily="18" charset="0"/>
              </a:rPr>
              <a:t>The sp</a:t>
            </a:r>
            <a:r>
              <a:rPr lang="en-US" baseline="30000" dirty="0">
                <a:latin typeface="Times New Roman" panose="02020603050405020304" pitchFamily="18" charset="0"/>
                <a:cs typeface="Times New Roman" panose="02020603050405020304" pitchFamily="18" charset="0"/>
              </a:rPr>
              <a:t>3</a:t>
            </a:r>
            <a:r>
              <a:rPr lang="en-US" dirty="0">
                <a:latin typeface="Times New Roman" panose="02020603050405020304" pitchFamily="18" charset="0"/>
                <a:cs typeface="Times New Roman" panose="02020603050405020304" pitchFamily="18" charset="0"/>
              </a:rPr>
              <a:t> carbon is a soft electrophile, whereas the proton is a hard electrophile. </a:t>
            </a:r>
            <a:r>
              <a:rPr lang="en-US" dirty="0" smtClean="0">
                <a:latin typeface="Times New Roman" panose="02020603050405020304" pitchFamily="18" charset="0"/>
                <a:cs typeface="Times New Roman" panose="02020603050405020304" pitchFamily="18" charset="0"/>
              </a:rPr>
              <a:t>Thus</a:t>
            </a:r>
            <a:r>
              <a:rPr lang="en-US" dirty="0">
                <a:latin typeface="Times New Roman" panose="02020603050405020304" pitchFamily="18" charset="0"/>
                <a:cs typeface="Times New Roman" panose="02020603050405020304" pitchFamily="18" charset="0"/>
              </a:rPr>
              <a:t>, according to HSAB theory, a soft anion will act primarily as a nucleophile, giving the substitution product, whereas a hard anion is more likely to remove a proton, giving the elimination product. </a:t>
            </a:r>
          </a:p>
          <a:p>
            <a:pPr algn="just"/>
            <a:r>
              <a:rPr lang="en-US" dirty="0" smtClean="0">
                <a:latin typeface="Times New Roman" panose="02020603050405020304" pitchFamily="18" charset="0"/>
                <a:cs typeface="Times New Roman" panose="02020603050405020304" pitchFamily="18" charset="0"/>
              </a:rPr>
              <a:t>Softness </a:t>
            </a:r>
            <a:r>
              <a:rPr lang="en-US" dirty="0">
                <a:latin typeface="Times New Roman" panose="02020603050405020304" pitchFamily="18" charset="0"/>
                <a:cs typeface="Times New Roman" panose="02020603050405020304" pitchFamily="18" charset="0"/>
              </a:rPr>
              <a:t>correlates with high polarizability and low electronegativity. </a:t>
            </a: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soft nucleophile–soft electrophile combination is associated with a late TS, where the strength of the newly forming bond contributes significantly to the structure and stability of the TS</a:t>
            </a:r>
            <a:r>
              <a:rPr lang="en-US" dirty="0" smtClean="0">
                <a:latin typeface="Times New Roman" panose="02020603050405020304" pitchFamily="18" charset="0"/>
                <a:cs typeface="Times New Roman" panose="02020603050405020304" pitchFamily="18" charset="0"/>
              </a:rPr>
              <a:t>.</a:t>
            </a:r>
          </a:p>
          <a:p>
            <a:pPr marL="0" indent="0" algn="just">
              <a:buNone/>
            </a:pPr>
            <a:r>
              <a:rPr lang="en-US" dirty="0" smtClean="0">
                <a:latin typeface="Times New Roman" panose="02020603050405020304" pitchFamily="18" charset="0"/>
                <a:cs typeface="Times New Roman" panose="02020603050405020304" pitchFamily="18" charset="0"/>
              </a:rPr>
              <a:t> </a:t>
            </a:r>
          </a:p>
          <a:p>
            <a:endParaRPr lang="en-US" dirty="0"/>
          </a:p>
        </p:txBody>
      </p:sp>
      <p:sp>
        <p:nvSpPr>
          <p:cNvPr id="4" name="Rectangle 3"/>
          <p:cNvSpPr/>
          <p:nvPr/>
        </p:nvSpPr>
        <p:spPr>
          <a:xfrm>
            <a:off x="5159617" y="1324095"/>
            <a:ext cx="1689886" cy="769441"/>
          </a:xfrm>
          <a:prstGeom prst="rect">
            <a:avLst/>
          </a:prstGeom>
        </p:spPr>
        <p:txBody>
          <a:bodyPr wrap="none">
            <a:spAutoFit/>
          </a:bodyPr>
          <a:lstStyle/>
          <a:p>
            <a:pPr algn="just"/>
            <a:r>
              <a:rPr lang="en-US" sz="4400" dirty="0">
                <a:latin typeface="Times New Roman" panose="02020603050405020304" pitchFamily="18" charset="0"/>
                <a:cs typeface="Times New Roman" panose="02020603050405020304" pitchFamily="18" charset="0"/>
              </a:rPr>
              <a:t>HSAB</a:t>
            </a:r>
          </a:p>
        </p:txBody>
      </p:sp>
      <p:sp>
        <p:nvSpPr>
          <p:cNvPr id="2" name="Slide Number Placeholder 1"/>
          <p:cNvSpPr>
            <a:spLocks noGrp="1"/>
          </p:cNvSpPr>
          <p:nvPr>
            <p:ph type="sldNum" sz="quarter" idx="12"/>
          </p:nvPr>
        </p:nvSpPr>
        <p:spPr/>
        <p:txBody>
          <a:bodyPr/>
          <a:lstStyle/>
          <a:p>
            <a:fld id="{E97799C9-84D9-46D2-A11E-BCF8A720529D}" type="slidenum">
              <a:rPr lang="en-US" smtClean="0"/>
              <a:t>77</a:t>
            </a:fld>
            <a:endParaRPr lang="en-US" dirty="0"/>
          </a:p>
        </p:txBody>
      </p:sp>
    </p:spTree>
    <p:extLst>
      <p:ext uri="{BB962C8B-B14F-4D97-AF65-F5344CB8AC3E}">
        <p14:creationId xmlns:p14="http://schemas.microsoft.com/office/powerpoint/2010/main" val="374435337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520686" y="576470"/>
            <a:ext cx="9153940" cy="5754756"/>
          </a:xfrm>
          <a:prstGeom prst="rect">
            <a:avLst/>
          </a:prstGeom>
        </p:spPr>
      </p:pic>
      <p:sp>
        <p:nvSpPr>
          <p:cNvPr id="3" name="Slide Number Placeholder 2"/>
          <p:cNvSpPr>
            <a:spLocks noGrp="1"/>
          </p:cNvSpPr>
          <p:nvPr>
            <p:ph type="sldNum" sz="quarter" idx="12"/>
          </p:nvPr>
        </p:nvSpPr>
        <p:spPr/>
        <p:txBody>
          <a:bodyPr/>
          <a:lstStyle/>
          <a:p>
            <a:fld id="{E97799C9-84D9-46D2-A11E-BCF8A720529D}" type="slidenum">
              <a:rPr lang="en-US" smtClean="0"/>
              <a:t>78</a:t>
            </a:fld>
            <a:endParaRPr lang="en-US" dirty="0"/>
          </a:p>
        </p:txBody>
      </p:sp>
    </p:spTree>
    <p:extLst>
      <p:ext uri="{BB962C8B-B14F-4D97-AF65-F5344CB8AC3E}">
        <p14:creationId xmlns:p14="http://schemas.microsoft.com/office/powerpoint/2010/main" val="129782683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3261" y="2443941"/>
            <a:ext cx="10548851" cy="3690851"/>
          </a:xfrm>
        </p:spPr>
        <p:txBody>
          <a:bodyPr>
            <a:normAutofit fontScale="92500" lnSpcReduction="10000"/>
          </a:bodyPr>
          <a:lstStyle/>
          <a:p>
            <a:pPr algn="just"/>
            <a:r>
              <a:rPr lang="en-US" dirty="0">
                <a:latin typeface="Times New Roman" panose="02020603050405020304" pitchFamily="18" charset="0"/>
                <a:cs typeface="Times New Roman" panose="02020603050405020304" pitchFamily="18" charset="0"/>
              </a:rPr>
              <a:t>Species in Table 4.3 that exhibit high </a:t>
            </a:r>
            <a:r>
              <a:rPr lang="en-US" dirty="0" err="1">
                <a:latin typeface="Times New Roman" panose="02020603050405020304" pitchFamily="18" charset="0"/>
                <a:cs typeface="Times New Roman" panose="02020603050405020304" pitchFamily="18" charset="0"/>
              </a:rPr>
              <a:t>nucleophilicity</a:t>
            </a:r>
            <a:r>
              <a:rPr lang="en-US" dirty="0">
                <a:latin typeface="Times New Roman" panose="02020603050405020304" pitchFamily="18" charset="0"/>
                <a:cs typeface="Times New Roman" panose="02020603050405020304" pitchFamily="18" charset="0"/>
              </a:rPr>
              <a:t> toward methyl iodide include CN</a:t>
            </a:r>
            <a:r>
              <a:rPr lang="en-US" baseline="30000"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I</a:t>
            </a:r>
            <a:r>
              <a:rPr lang="en-US" baseline="30000"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and C</a:t>
            </a:r>
            <a:r>
              <a:rPr lang="en-US" baseline="-25000" dirty="0">
                <a:latin typeface="Times New Roman" panose="02020603050405020304" pitchFamily="18" charset="0"/>
                <a:cs typeface="Times New Roman" panose="02020603050405020304" pitchFamily="18" charset="0"/>
              </a:rPr>
              <a:t>6</a:t>
            </a:r>
            <a:r>
              <a:rPr lang="en-US" dirty="0">
                <a:latin typeface="Times New Roman" panose="02020603050405020304" pitchFamily="18" charset="0"/>
                <a:cs typeface="Times New Roman" panose="02020603050405020304" pitchFamily="18" charset="0"/>
              </a:rPr>
              <a:t>H</a:t>
            </a:r>
            <a:r>
              <a:rPr lang="en-US" baseline="-25000" dirty="0">
                <a:latin typeface="Times New Roman" panose="02020603050405020304" pitchFamily="18" charset="0"/>
                <a:cs typeface="Times New Roman" panose="02020603050405020304" pitchFamily="18" charset="0"/>
              </a:rPr>
              <a:t>5</a:t>
            </a:r>
            <a:r>
              <a:rPr lang="en-US" dirty="0">
                <a:latin typeface="Times New Roman" panose="02020603050405020304" pitchFamily="18" charset="0"/>
                <a:cs typeface="Times New Roman" panose="02020603050405020304" pitchFamily="18" charset="0"/>
              </a:rPr>
              <a:t>S</a:t>
            </a:r>
            <a:r>
              <a:rPr lang="en-US" baseline="30000"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These are soft species</a:t>
            </a:r>
            <a:r>
              <a:rPr lang="en-US" dirty="0" smtClean="0">
                <a:latin typeface="Times New Roman" panose="02020603050405020304" pitchFamily="18" charset="0"/>
                <a:cs typeface="Times New Roman" panose="02020603050405020304" pitchFamily="18" charset="0"/>
              </a:rPr>
              <a:t>.</a:t>
            </a:r>
          </a:p>
          <a:p>
            <a:pPr algn="just"/>
            <a:endParaRPr lang="en-US" dirty="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Hardness </a:t>
            </a:r>
            <a:r>
              <a:rPr lang="en-US" dirty="0">
                <a:latin typeface="Times New Roman" panose="02020603050405020304" pitchFamily="18" charset="0"/>
                <a:cs typeface="Times New Roman" panose="02020603050405020304" pitchFamily="18" charset="0"/>
              </a:rPr>
              <a:t>reflects a high charge density and is associated with more electronegative </a:t>
            </a:r>
            <a:r>
              <a:rPr lang="en-US" dirty="0" smtClean="0">
                <a:latin typeface="Times New Roman" panose="02020603050405020304" pitchFamily="18" charset="0"/>
                <a:cs typeface="Times New Roman" panose="02020603050405020304" pitchFamily="18" charset="0"/>
              </a:rPr>
              <a:t>elements. The </a:t>
            </a:r>
            <a:r>
              <a:rPr lang="en-US" dirty="0">
                <a:latin typeface="Times New Roman" panose="02020603050405020304" pitchFamily="18" charset="0"/>
                <a:cs typeface="Times New Roman" panose="02020603050405020304" pitchFamily="18" charset="0"/>
              </a:rPr>
              <a:t>hard nucleophile–hard electrophile combination implies an early TS with </a:t>
            </a:r>
            <a:r>
              <a:rPr lang="en-US" dirty="0" smtClean="0">
                <a:latin typeface="Times New Roman" panose="02020603050405020304" pitchFamily="18" charset="0"/>
                <a:cs typeface="Times New Roman" panose="02020603050405020304" pitchFamily="18" charset="0"/>
              </a:rPr>
              <a:t>electrostatic attraction </a:t>
            </a:r>
            <a:r>
              <a:rPr lang="en-US" dirty="0">
                <a:latin typeface="Times New Roman" panose="02020603050405020304" pitchFamily="18" charset="0"/>
                <a:cs typeface="Times New Roman" panose="02020603050405020304" pitchFamily="18" charset="0"/>
              </a:rPr>
              <a:t>being more important than bond formation. </a:t>
            </a:r>
            <a:endParaRPr lang="en-US" dirty="0" smtClean="0">
              <a:latin typeface="Times New Roman" panose="02020603050405020304" pitchFamily="18" charset="0"/>
              <a:cs typeface="Times New Roman" panose="02020603050405020304" pitchFamily="18" charset="0"/>
            </a:endParaRPr>
          </a:p>
          <a:p>
            <a:pPr algn="just"/>
            <a:endParaRPr lang="en-US" dirty="0" smtClean="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Examples </a:t>
            </a:r>
            <a:r>
              <a:rPr lang="en-US" dirty="0">
                <a:latin typeface="Times New Roman" panose="02020603050405020304" pitchFamily="18" charset="0"/>
                <a:cs typeface="Times New Roman" panose="02020603050405020304" pitchFamily="18" charset="0"/>
              </a:rPr>
              <a:t>of hard bases from Table 4.3 are F</a:t>
            </a:r>
            <a:r>
              <a:rPr lang="en-US" baseline="30000"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and CH</a:t>
            </a:r>
            <a:r>
              <a:rPr lang="en-US" baseline="-25000" dirty="0">
                <a:latin typeface="Times New Roman" panose="02020603050405020304" pitchFamily="18" charset="0"/>
                <a:cs typeface="Times New Roman" panose="02020603050405020304" pitchFamily="18" charset="0"/>
              </a:rPr>
              <a:t>3</a:t>
            </a:r>
            <a:r>
              <a:rPr lang="en-US" dirty="0">
                <a:latin typeface="Times New Roman" panose="02020603050405020304" pitchFamily="18" charset="0"/>
                <a:cs typeface="Times New Roman" panose="02020603050405020304" pitchFamily="18" charset="0"/>
              </a:rPr>
              <a:t>O</a:t>
            </a:r>
            <a:r>
              <a:rPr lang="en-US" baseline="30000"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Table </a:t>
            </a:r>
            <a:r>
              <a:rPr lang="en-US" dirty="0" smtClean="0">
                <a:latin typeface="Times New Roman" panose="02020603050405020304" pitchFamily="18" charset="0"/>
                <a:cs typeface="Times New Roman" panose="02020603050405020304" pitchFamily="18" charset="0"/>
              </a:rPr>
              <a:t>4.4 classifies </a:t>
            </a:r>
            <a:r>
              <a:rPr lang="en-US" dirty="0">
                <a:latin typeface="Times New Roman" panose="02020603050405020304" pitchFamily="18" charset="0"/>
                <a:cs typeface="Times New Roman" panose="02020603050405020304" pitchFamily="18" charset="0"/>
              </a:rPr>
              <a:t>some representative chemical species with respect to softness and hardness</a:t>
            </a:r>
            <a:r>
              <a:rPr lang="en-US" dirty="0" smtClean="0">
                <a:latin typeface="Times New Roman" panose="02020603050405020304" pitchFamily="18" charset="0"/>
                <a:cs typeface="Times New Roman" panose="02020603050405020304" pitchFamily="18" charset="0"/>
              </a:rPr>
              <a:t>. </a:t>
            </a:r>
          </a:p>
          <a:p>
            <a:pPr algn="just"/>
            <a:endParaRPr lang="en-US" dirty="0" smtClean="0">
              <a:latin typeface="Times New Roman" panose="02020603050405020304" pitchFamily="18" charset="0"/>
              <a:cs typeface="Times New Roman" panose="02020603050405020304" pitchFamily="18" charset="0"/>
            </a:endParaRPr>
          </a:p>
        </p:txBody>
      </p:sp>
      <p:sp>
        <p:nvSpPr>
          <p:cNvPr id="2" name="Rectangle 1"/>
          <p:cNvSpPr/>
          <p:nvPr/>
        </p:nvSpPr>
        <p:spPr>
          <a:xfrm>
            <a:off x="4976737" y="1382283"/>
            <a:ext cx="1689886" cy="769441"/>
          </a:xfrm>
          <a:prstGeom prst="rect">
            <a:avLst/>
          </a:prstGeom>
        </p:spPr>
        <p:txBody>
          <a:bodyPr wrap="none">
            <a:spAutoFit/>
          </a:bodyPr>
          <a:lstStyle/>
          <a:p>
            <a:pPr algn="just"/>
            <a:r>
              <a:rPr lang="en-US" sz="4400" dirty="0">
                <a:latin typeface="Times New Roman" panose="02020603050405020304" pitchFamily="18" charset="0"/>
                <a:cs typeface="Times New Roman" panose="02020603050405020304" pitchFamily="18" charset="0"/>
              </a:rPr>
              <a:t>HSAB</a:t>
            </a:r>
          </a:p>
        </p:txBody>
      </p:sp>
      <p:sp>
        <p:nvSpPr>
          <p:cNvPr id="4" name="Slide Number Placeholder 3"/>
          <p:cNvSpPr>
            <a:spLocks noGrp="1"/>
          </p:cNvSpPr>
          <p:nvPr>
            <p:ph type="sldNum" sz="quarter" idx="12"/>
          </p:nvPr>
        </p:nvSpPr>
        <p:spPr/>
        <p:txBody>
          <a:bodyPr/>
          <a:lstStyle/>
          <a:p>
            <a:fld id="{E97799C9-84D9-46D2-A11E-BCF8A720529D}" type="slidenum">
              <a:rPr lang="en-US" smtClean="0"/>
              <a:t>79</a:t>
            </a:fld>
            <a:endParaRPr lang="en-US" dirty="0"/>
          </a:p>
        </p:txBody>
      </p:sp>
    </p:spTree>
    <p:extLst>
      <p:ext uri="{BB962C8B-B14F-4D97-AF65-F5344CB8AC3E}">
        <p14:creationId xmlns:p14="http://schemas.microsoft.com/office/powerpoint/2010/main" val="34436499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3084" y="1532658"/>
            <a:ext cx="10640291" cy="3660989"/>
          </a:xfrm>
        </p:spPr>
        <p:txBody>
          <a:bodyPr>
            <a:noAutofit/>
          </a:bodyPr>
          <a:lstStyle/>
          <a:p>
            <a:r>
              <a:rPr lang="en-US" sz="2000" dirty="0">
                <a:latin typeface="Times New Roman" panose="02020603050405020304" pitchFamily="18" charset="0"/>
                <a:cs typeface="Times New Roman" panose="02020603050405020304" pitchFamily="18" charset="0"/>
              </a:rPr>
              <a:t>As the rate-determining step is endothermic with a late TS, application of </a:t>
            </a:r>
            <a:r>
              <a:rPr lang="en-US" sz="2000" i="1" dirty="0" smtClean="0">
                <a:latin typeface="Times New Roman" panose="02020603050405020304" pitchFamily="18" charset="0"/>
                <a:cs typeface="Times New Roman" panose="02020603050405020304" pitchFamily="18" charset="0"/>
              </a:rPr>
              <a:t>Hammond’s postulate</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indicates that the TS should resemble the product of </a:t>
            </a:r>
            <a:r>
              <a:rPr lang="en-US" sz="2000" dirty="0" smtClean="0">
                <a:latin typeface="Times New Roman" panose="02020603050405020304" pitchFamily="18" charset="0"/>
                <a:cs typeface="Times New Roman" panose="02020603050405020304" pitchFamily="18" charset="0"/>
              </a:rPr>
              <a:t>the first step (the </a:t>
            </a:r>
            <a:r>
              <a:rPr lang="en-US" sz="2000" dirty="0">
                <a:latin typeface="Times New Roman" panose="02020603050405020304" pitchFamily="18" charset="0"/>
                <a:cs typeface="Times New Roman" panose="02020603050405020304" pitchFamily="18" charset="0"/>
              </a:rPr>
              <a:t>carbocation </a:t>
            </a:r>
            <a:r>
              <a:rPr lang="en-US" sz="2000" dirty="0" smtClean="0">
                <a:latin typeface="Times New Roman" panose="02020603050405020304" pitchFamily="18" charset="0"/>
                <a:cs typeface="Times New Roman" panose="02020603050405020304" pitchFamily="18" charset="0"/>
              </a:rPr>
              <a:t>intermediate).</a:t>
            </a:r>
          </a:p>
          <a:p>
            <a:pPr marL="0" indent="0">
              <a:buNone/>
            </a:pPr>
            <a:r>
              <a:rPr lang="en-US" sz="2000" dirty="0" smtClean="0">
                <a:latin typeface="Times New Roman" panose="02020603050405020304" pitchFamily="18" charset="0"/>
                <a:cs typeface="Times New Roman" panose="02020603050405020304" pitchFamily="18" charset="0"/>
              </a:rPr>
              <a:t> </a:t>
            </a:r>
          </a:p>
          <a:p>
            <a:r>
              <a:rPr lang="en-US" sz="2000" dirty="0" smtClean="0">
                <a:latin typeface="Times New Roman" panose="02020603050405020304" pitchFamily="18" charset="0"/>
                <a:cs typeface="Times New Roman" panose="02020603050405020304" pitchFamily="18" charset="0"/>
              </a:rPr>
              <a:t>Ionization </a:t>
            </a:r>
            <a:r>
              <a:rPr lang="en-US" sz="2000" dirty="0">
                <a:latin typeface="Times New Roman" panose="02020603050405020304" pitchFamily="18" charset="0"/>
                <a:cs typeface="Times New Roman" panose="02020603050405020304" pitchFamily="18" charset="0"/>
              </a:rPr>
              <a:t>is facilitated by factors that </a:t>
            </a:r>
            <a:r>
              <a:rPr lang="en-US" sz="2000" dirty="0" smtClean="0">
                <a:latin typeface="Times New Roman" panose="02020603050405020304" pitchFamily="18" charset="0"/>
                <a:cs typeface="Times New Roman" panose="02020603050405020304" pitchFamily="18" charset="0"/>
              </a:rPr>
              <a:t>lower the </a:t>
            </a:r>
            <a:r>
              <a:rPr lang="en-US" sz="2000" dirty="0">
                <a:latin typeface="Times New Roman" panose="02020603050405020304" pitchFamily="18" charset="0"/>
                <a:cs typeface="Times New Roman" panose="02020603050405020304" pitchFamily="18" charset="0"/>
              </a:rPr>
              <a:t>energy of the carbocation or raise the energy of the reactant. </a:t>
            </a:r>
            <a:endParaRPr lang="en-US" sz="2000" dirty="0" smtClean="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rate of </a:t>
            </a:r>
            <a:r>
              <a:rPr lang="en-US" sz="2000" dirty="0" smtClean="0">
                <a:latin typeface="Times New Roman" panose="02020603050405020304" pitchFamily="18" charset="0"/>
                <a:cs typeface="Times New Roman" panose="02020603050405020304" pitchFamily="18" charset="0"/>
              </a:rPr>
              <a:t>ionization depends </a:t>
            </a:r>
            <a:r>
              <a:rPr lang="en-US" sz="2000" dirty="0">
                <a:latin typeface="Times New Roman" panose="02020603050405020304" pitchFamily="18" charset="0"/>
                <a:cs typeface="Times New Roman" panose="02020603050405020304" pitchFamily="18" charset="0"/>
              </a:rPr>
              <a:t>primarily </a:t>
            </a:r>
            <a:r>
              <a:rPr lang="en-US" sz="2000" dirty="0" smtClean="0">
                <a:latin typeface="Times New Roman" panose="02020603050405020304" pitchFamily="18" charset="0"/>
                <a:cs typeface="Times New Roman" panose="02020603050405020304" pitchFamily="18" charset="0"/>
              </a:rPr>
              <a:t>on: (</a:t>
            </a:r>
            <a:r>
              <a:rPr lang="en-US" sz="2000" dirty="0" smtClean="0">
                <a:solidFill>
                  <a:srgbClr val="FF0000"/>
                </a:solidFill>
                <a:latin typeface="Times New Roman" panose="02020603050405020304" pitchFamily="18" charset="0"/>
                <a:cs typeface="Times New Roman" panose="02020603050405020304" pitchFamily="18" charset="0"/>
              </a:rPr>
              <a:t>A</a:t>
            </a:r>
            <a:r>
              <a:rPr lang="en-US" sz="2000" dirty="0" smtClean="0">
                <a:latin typeface="Times New Roman" panose="02020603050405020304" pitchFamily="18" charset="0"/>
                <a:cs typeface="Times New Roman" panose="02020603050405020304" pitchFamily="18" charset="0"/>
              </a:rPr>
              <a:t>) reactant </a:t>
            </a:r>
            <a:r>
              <a:rPr lang="en-US" sz="2000" dirty="0">
                <a:latin typeface="Times New Roman" panose="02020603050405020304" pitchFamily="18" charset="0"/>
                <a:cs typeface="Times New Roman" panose="02020603050405020304" pitchFamily="18" charset="0"/>
              </a:rPr>
              <a:t>structure, including the identity of the leaving group, </a:t>
            </a:r>
            <a:r>
              <a:rPr lang="en-US" sz="2000" dirty="0" smtClean="0">
                <a:latin typeface="Times New Roman" panose="02020603050405020304" pitchFamily="18" charset="0"/>
                <a:cs typeface="Times New Roman" panose="02020603050405020304" pitchFamily="18" charset="0"/>
              </a:rPr>
              <a:t>and  (</a:t>
            </a:r>
            <a:r>
              <a:rPr lang="en-US" sz="2000" dirty="0" smtClean="0">
                <a:solidFill>
                  <a:srgbClr val="FF0000"/>
                </a:solidFill>
                <a:latin typeface="Times New Roman" panose="02020603050405020304" pitchFamily="18" charset="0"/>
                <a:cs typeface="Times New Roman" panose="02020603050405020304" pitchFamily="18" charset="0"/>
              </a:rPr>
              <a:t>B</a:t>
            </a:r>
            <a:r>
              <a:rPr lang="en-US" sz="2000" dirty="0" smtClean="0">
                <a:latin typeface="Times New Roman" panose="02020603050405020304" pitchFamily="18" charset="0"/>
                <a:cs typeface="Times New Roman" panose="02020603050405020304" pitchFamily="18" charset="0"/>
              </a:rPr>
              <a:t>) the </a:t>
            </a:r>
            <a:r>
              <a:rPr lang="en-US" sz="2000" dirty="0">
                <a:latin typeface="Times New Roman" panose="02020603050405020304" pitchFamily="18" charset="0"/>
                <a:cs typeface="Times New Roman" panose="02020603050405020304" pitchFamily="18" charset="0"/>
              </a:rPr>
              <a:t>solvent’s ionizing power. </a:t>
            </a:r>
            <a:endParaRPr lang="en-US" sz="2000" dirty="0" smtClean="0">
              <a:latin typeface="Times New Roman" panose="02020603050405020304" pitchFamily="18" charset="0"/>
              <a:cs typeface="Times New Roman" panose="02020603050405020304" pitchFamily="18" charset="0"/>
            </a:endParaRPr>
          </a:p>
          <a:p>
            <a:endParaRPr lang="en-US" sz="2000" dirty="0" smtClean="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most important electronic effects </a:t>
            </a:r>
            <a:r>
              <a:rPr lang="en-US" sz="2000" dirty="0" smtClean="0">
                <a:latin typeface="Times New Roman" panose="02020603050405020304" pitchFamily="18" charset="0"/>
                <a:cs typeface="Times New Roman" panose="02020603050405020304" pitchFamily="18" charset="0"/>
              </a:rPr>
              <a:t>are: (</a:t>
            </a:r>
            <a:r>
              <a:rPr lang="en-US" sz="2000" dirty="0" smtClean="0">
                <a:solidFill>
                  <a:srgbClr val="FF0000"/>
                </a:solidFill>
                <a:latin typeface="Times New Roman" panose="02020603050405020304" pitchFamily="18" charset="0"/>
                <a:cs typeface="Times New Roman" panose="02020603050405020304" pitchFamily="18" charset="0"/>
              </a:rPr>
              <a:t>1</a:t>
            </a:r>
            <a:r>
              <a:rPr lang="en-US" sz="2000" dirty="0" smtClean="0">
                <a:latin typeface="Times New Roman" panose="02020603050405020304" pitchFamily="18" charset="0"/>
                <a:cs typeface="Times New Roman" panose="02020603050405020304" pitchFamily="18" charset="0"/>
              </a:rPr>
              <a:t>) stabilization of </a:t>
            </a:r>
            <a:r>
              <a:rPr lang="en-US" sz="2000" dirty="0">
                <a:latin typeface="Times New Roman" panose="02020603050405020304" pitchFamily="18" charset="0"/>
                <a:cs typeface="Times New Roman" panose="02020603050405020304" pitchFamily="18" charset="0"/>
              </a:rPr>
              <a:t>the carbocation by electron release, </a:t>
            </a:r>
            <a:r>
              <a:rPr lang="en-US" sz="2000" dirty="0" smtClean="0">
                <a:latin typeface="Times New Roman" panose="02020603050405020304" pitchFamily="18" charset="0"/>
                <a:cs typeface="Times New Roman" panose="02020603050405020304" pitchFamily="18" charset="0"/>
              </a:rPr>
              <a:t>(</a:t>
            </a:r>
            <a:r>
              <a:rPr lang="en-US" sz="2000" dirty="0" smtClean="0">
                <a:solidFill>
                  <a:srgbClr val="FF0000"/>
                </a:solidFill>
                <a:latin typeface="Times New Roman" panose="02020603050405020304" pitchFamily="18" charset="0"/>
                <a:cs typeface="Times New Roman" panose="02020603050405020304" pitchFamily="18" charset="0"/>
              </a:rPr>
              <a:t>2</a:t>
            </a:r>
            <a:r>
              <a:rPr lang="en-US" sz="2000" dirty="0" smtClean="0">
                <a:latin typeface="Times New Roman" panose="02020603050405020304" pitchFamily="18" charset="0"/>
                <a:cs typeface="Times New Roman" panose="02020603050405020304" pitchFamily="18" charset="0"/>
              </a:rPr>
              <a:t>) the </a:t>
            </a:r>
            <a:r>
              <a:rPr lang="en-US" sz="2000" dirty="0">
                <a:latin typeface="Times New Roman" panose="02020603050405020304" pitchFamily="18" charset="0"/>
                <a:cs typeface="Times New Roman" panose="02020603050405020304" pitchFamily="18" charset="0"/>
              </a:rPr>
              <a:t>ability of the leaving group to accept </a:t>
            </a:r>
            <a:r>
              <a:rPr lang="en-US" sz="2000" dirty="0" smtClean="0">
                <a:latin typeface="Times New Roman" panose="02020603050405020304" pitchFamily="18" charset="0"/>
                <a:cs typeface="Times New Roman" panose="02020603050405020304" pitchFamily="18" charset="0"/>
              </a:rPr>
              <a:t>the electron </a:t>
            </a:r>
            <a:r>
              <a:rPr lang="en-US" sz="2000" dirty="0">
                <a:latin typeface="Times New Roman" panose="02020603050405020304" pitchFamily="18" charset="0"/>
                <a:cs typeface="Times New Roman" panose="02020603050405020304" pitchFamily="18" charset="0"/>
              </a:rPr>
              <a:t>pair from the covalent bond that is broken, and </a:t>
            </a:r>
            <a:r>
              <a:rPr lang="en-US" sz="2000" dirty="0" smtClean="0">
                <a:latin typeface="Times New Roman" panose="02020603050405020304" pitchFamily="18" charset="0"/>
                <a:cs typeface="Times New Roman" panose="02020603050405020304" pitchFamily="18" charset="0"/>
              </a:rPr>
              <a:t>(</a:t>
            </a:r>
            <a:r>
              <a:rPr lang="en-US" sz="2000" dirty="0" smtClean="0">
                <a:solidFill>
                  <a:srgbClr val="FF0000"/>
                </a:solidFill>
                <a:latin typeface="Times New Roman" panose="02020603050405020304" pitchFamily="18" charset="0"/>
                <a:cs typeface="Times New Roman" panose="02020603050405020304" pitchFamily="18" charset="0"/>
              </a:rPr>
              <a:t>3</a:t>
            </a:r>
            <a:r>
              <a:rPr lang="en-US" sz="2000" dirty="0" smtClean="0">
                <a:latin typeface="Times New Roman" panose="02020603050405020304" pitchFamily="18" charset="0"/>
                <a:cs typeface="Times New Roman" panose="02020603050405020304" pitchFamily="18" charset="0"/>
              </a:rPr>
              <a:t>) the </a:t>
            </a:r>
            <a:r>
              <a:rPr lang="en-US" sz="2000" dirty="0">
                <a:latin typeface="Times New Roman" panose="02020603050405020304" pitchFamily="18" charset="0"/>
                <a:cs typeface="Times New Roman" panose="02020603050405020304" pitchFamily="18" charset="0"/>
              </a:rPr>
              <a:t>capacity of the solvent </a:t>
            </a:r>
            <a:r>
              <a:rPr lang="en-US" sz="2000" dirty="0" smtClean="0">
                <a:latin typeface="Times New Roman" panose="02020603050405020304" pitchFamily="18" charset="0"/>
                <a:cs typeface="Times New Roman" panose="02020603050405020304" pitchFamily="18" charset="0"/>
              </a:rPr>
              <a:t>to stabilize </a:t>
            </a:r>
            <a:r>
              <a:rPr lang="en-US" sz="2000" dirty="0">
                <a:latin typeface="Times New Roman" panose="02020603050405020304" pitchFamily="18" charset="0"/>
                <a:cs typeface="Times New Roman" panose="02020603050405020304" pitchFamily="18" charset="0"/>
              </a:rPr>
              <a:t>the charge separation that develops in the TS. </a:t>
            </a:r>
            <a:endParaRPr lang="en-US" sz="2000" dirty="0" smtClean="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E97799C9-84D9-46D2-A11E-BCF8A720529D}" type="slidenum">
              <a:rPr lang="en-US" smtClean="0"/>
              <a:t>8</a:t>
            </a:fld>
            <a:endParaRPr lang="en-US" dirty="0"/>
          </a:p>
        </p:txBody>
      </p:sp>
    </p:spTree>
    <p:extLst>
      <p:ext uri="{BB962C8B-B14F-4D97-AF65-F5344CB8AC3E}">
        <p14:creationId xmlns:p14="http://schemas.microsoft.com/office/powerpoint/2010/main" val="172364601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920240" y="839585"/>
            <a:ext cx="8287789" cy="5378335"/>
          </a:xfrm>
          <a:prstGeom prst="rect">
            <a:avLst/>
          </a:prstGeom>
        </p:spPr>
      </p:pic>
      <p:sp>
        <p:nvSpPr>
          <p:cNvPr id="3" name="Slide Number Placeholder 2"/>
          <p:cNvSpPr>
            <a:spLocks noGrp="1"/>
          </p:cNvSpPr>
          <p:nvPr>
            <p:ph type="sldNum" sz="quarter" idx="12"/>
          </p:nvPr>
        </p:nvSpPr>
        <p:spPr/>
        <p:txBody>
          <a:bodyPr/>
          <a:lstStyle/>
          <a:p>
            <a:fld id="{E97799C9-84D9-46D2-A11E-BCF8A720529D}" type="slidenum">
              <a:rPr lang="en-US" smtClean="0"/>
              <a:t>80</a:t>
            </a:fld>
            <a:endParaRPr lang="en-US" dirty="0"/>
          </a:p>
        </p:txBody>
      </p:sp>
    </p:spTree>
    <p:extLst>
      <p:ext uri="{BB962C8B-B14F-4D97-AF65-F5344CB8AC3E}">
        <p14:creationId xmlns:p14="http://schemas.microsoft.com/office/powerpoint/2010/main" val="199464490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pPr algn="just"/>
            <a:r>
              <a:rPr lang="en-US" dirty="0" err="1" smtClean="0">
                <a:latin typeface="Times New Roman" panose="02020603050405020304" pitchFamily="18" charset="0"/>
                <a:cs typeface="Times New Roman" panose="02020603050405020304" pitchFamily="18" charset="0"/>
              </a:rPr>
              <a:t>Nucleophilicity</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is also correlated with oxidation potential for comparisons between nucleophiles involving the same element. </a:t>
            </a:r>
            <a:r>
              <a:rPr lang="en-US" i="1" dirty="0">
                <a:latin typeface="Times New Roman" panose="02020603050405020304" pitchFamily="18" charset="0"/>
                <a:cs typeface="Times New Roman" panose="02020603050405020304" pitchFamily="18" charset="0"/>
              </a:rPr>
              <a:t>Good </a:t>
            </a:r>
            <a:r>
              <a:rPr lang="en-US" i="1" dirty="0" err="1">
                <a:latin typeface="Times New Roman" panose="02020603050405020304" pitchFamily="18" charset="0"/>
                <a:cs typeface="Times New Roman" panose="02020603050405020304" pitchFamily="18" charset="0"/>
              </a:rPr>
              <a:t>nucleophilicity</a:t>
            </a:r>
            <a:r>
              <a:rPr lang="en-US" i="1" dirty="0">
                <a:latin typeface="Times New Roman" panose="02020603050405020304" pitchFamily="18" charset="0"/>
                <a:cs typeface="Times New Roman" panose="02020603050405020304" pitchFamily="18" charset="0"/>
              </a:rPr>
              <a:t> correlates with ease of oxidation</a:t>
            </a:r>
            <a:r>
              <a:rPr lang="en-US" dirty="0">
                <a:latin typeface="Times New Roman" panose="02020603050405020304" pitchFamily="18" charset="0"/>
                <a:cs typeface="Times New Roman" panose="02020603050405020304" pitchFamily="18" charset="0"/>
              </a:rPr>
              <a:t>, as would be expected from the electron-donating function of the nucleophile in S</a:t>
            </a:r>
            <a:r>
              <a:rPr lang="en-US" baseline="-25000" dirty="0">
                <a:latin typeface="Times New Roman" panose="02020603050405020304" pitchFamily="18" charset="0"/>
                <a:cs typeface="Times New Roman" panose="02020603050405020304" pitchFamily="18" charset="0"/>
              </a:rPr>
              <a:t>N</a:t>
            </a:r>
            <a:r>
              <a:rPr lang="en-US" dirty="0">
                <a:latin typeface="Times New Roman" panose="02020603050405020304" pitchFamily="18" charset="0"/>
                <a:cs typeface="Times New Roman" panose="02020603050405020304" pitchFamily="18" charset="0"/>
              </a:rPr>
              <a:t>2 reactions. </a:t>
            </a:r>
          </a:p>
          <a:p>
            <a:pPr algn="just"/>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HSAB considerations also suggest that </a:t>
            </a:r>
            <a:r>
              <a:rPr lang="en-US" i="1" dirty="0" err="1">
                <a:latin typeface="Times New Roman" panose="02020603050405020304" pitchFamily="18" charset="0"/>
                <a:cs typeface="Times New Roman" panose="02020603050405020304" pitchFamily="18" charset="0"/>
              </a:rPr>
              <a:t>nucleophilicity</a:t>
            </a:r>
            <a:r>
              <a:rPr lang="en-US" i="1" dirty="0">
                <a:latin typeface="Times New Roman" panose="02020603050405020304" pitchFamily="18" charset="0"/>
                <a:cs typeface="Times New Roman" panose="02020603050405020304" pitchFamily="18" charset="0"/>
              </a:rPr>
              <a:t> would be associated with species having relatively high-energy electrons</a:t>
            </a:r>
            <a:r>
              <a:rPr lang="en-US" dirty="0">
                <a:latin typeface="Times New Roman" panose="02020603050405020304" pitchFamily="18" charset="0"/>
                <a:cs typeface="Times New Roman" panose="02020603050405020304" pitchFamily="18" charset="0"/>
              </a:rPr>
              <a:t>. Remember that soft species have relatively high-lying HOMOs, which implies ease of oxidation.</a:t>
            </a:r>
          </a:p>
          <a:p>
            <a:endParaRPr lang="en-US" dirty="0"/>
          </a:p>
          <a:p>
            <a:endParaRPr lang="en-US" dirty="0"/>
          </a:p>
        </p:txBody>
      </p:sp>
      <p:sp>
        <p:nvSpPr>
          <p:cNvPr id="4" name="Rectangle 3"/>
          <p:cNvSpPr/>
          <p:nvPr/>
        </p:nvSpPr>
        <p:spPr>
          <a:xfrm>
            <a:off x="4850947" y="1407221"/>
            <a:ext cx="1689886" cy="769441"/>
          </a:xfrm>
          <a:prstGeom prst="rect">
            <a:avLst/>
          </a:prstGeom>
        </p:spPr>
        <p:txBody>
          <a:bodyPr wrap="none">
            <a:spAutoFit/>
          </a:bodyPr>
          <a:lstStyle/>
          <a:p>
            <a:pPr algn="just"/>
            <a:r>
              <a:rPr lang="en-US" sz="4400" dirty="0">
                <a:latin typeface="Times New Roman" panose="02020603050405020304" pitchFamily="18" charset="0"/>
                <a:cs typeface="Times New Roman" panose="02020603050405020304" pitchFamily="18" charset="0"/>
              </a:rPr>
              <a:t>HSAB</a:t>
            </a:r>
          </a:p>
        </p:txBody>
      </p:sp>
      <p:sp>
        <p:nvSpPr>
          <p:cNvPr id="2" name="Slide Number Placeholder 1"/>
          <p:cNvSpPr>
            <a:spLocks noGrp="1"/>
          </p:cNvSpPr>
          <p:nvPr>
            <p:ph type="sldNum" sz="quarter" idx="12"/>
          </p:nvPr>
        </p:nvSpPr>
        <p:spPr/>
        <p:txBody>
          <a:bodyPr/>
          <a:lstStyle/>
          <a:p>
            <a:fld id="{E97799C9-84D9-46D2-A11E-BCF8A720529D}" type="slidenum">
              <a:rPr lang="en-US" smtClean="0"/>
              <a:t>81</a:t>
            </a:fld>
            <a:endParaRPr lang="en-US" dirty="0"/>
          </a:p>
        </p:txBody>
      </p:sp>
    </p:spTree>
    <p:extLst>
      <p:ext uri="{BB962C8B-B14F-4D97-AF65-F5344CB8AC3E}">
        <p14:creationId xmlns:p14="http://schemas.microsoft.com/office/powerpoint/2010/main" val="145314499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1133" y="1290607"/>
            <a:ext cx="9601196" cy="647163"/>
          </a:xfrm>
        </p:spPr>
        <p:txBody>
          <a:bodyPr>
            <a:normAutofit/>
          </a:bodyPr>
          <a:lstStyle/>
          <a:p>
            <a:r>
              <a:rPr lang="en-US" sz="2800" b="1" dirty="0">
                <a:latin typeface="Times New Roman" panose="02020603050405020304" pitchFamily="18" charset="0"/>
                <a:cs typeface="Times New Roman" panose="02020603050405020304" pitchFamily="18" charset="0"/>
              </a:rPr>
              <a:t>Effect of Solvation on </a:t>
            </a:r>
            <a:r>
              <a:rPr lang="en-US" sz="2800" b="1" dirty="0" err="1">
                <a:latin typeface="Times New Roman" panose="02020603050405020304" pitchFamily="18" charset="0"/>
                <a:cs typeface="Times New Roman" panose="02020603050405020304" pitchFamily="18" charset="0"/>
              </a:rPr>
              <a:t>Nucleophilicity</a:t>
            </a:r>
            <a:endParaRPr lang="en-US" sz="28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84167" y="2440553"/>
            <a:ext cx="10623666" cy="3877120"/>
          </a:xfrm>
        </p:spPr>
        <p:txBody>
          <a:bodyPr>
            <a:normAutofit fontScale="85000" lnSpcReduction="20000"/>
          </a:bodyPr>
          <a:lstStyle/>
          <a:p>
            <a:pPr marL="0" indent="0" algn="just">
              <a:buNone/>
            </a:pPr>
            <a:r>
              <a:rPr lang="en-US" sz="2600" b="1" dirty="0">
                <a:latin typeface="Times New Roman" panose="02020603050405020304" pitchFamily="18" charset="0"/>
                <a:cs typeface="Times New Roman" panose="02020603050405020304" pitchFamily="18" charset="0"/>
              </a:rPr>
              <a:t>The </a:t>
            </a:r>
            <a:r>
              <a:rPr lang="en-US" sz="2600" b="1" dirty="0" err="1">
                <a:latin typeface="Times New Roman" panose="02020603050405020304" pitchFamily="18" charset="0"/>
                <a:cs typeface="Times New Roman" panose="02020603050405020304" pitchFamily="18" charset="0"/>
              </a:rPr>
              <a:t>nucleophilicity</a:t>
            </a:r>
            <a:r>
              <a:rPr lang="en-US" sz="2600" b="1" dirty="0">
                <a:latin typeface="Times New Roman" panose="02020603050405020304" pitchFamily="18" charset="0"/>
                <a:cs typeface="Times New Roman" panose="02020603050405020304" pitchFamily="18" charset="0"/>
              </a:rPr>
              <a:t> of anions is very dependent on the degree of solvation</a:t>
            </a:r>
            <a:r>
              <a:rPr lang="en-US" sz="2900" dirty="0" smtClean="0">
                <a:latin typeface="Times New Roman" panose="02020603050405020304" pitchFamily="18" charset="0"/>
                <a:cs typeface="Times New Roman" panose="02020603050405020304" pitchFamily="18" charset="0"/>
              </a:rPr>
              <a:t>. Many </a:t>
            </a:r>
            <a:r>
              <a:rPr lang="en-US" sz="2900" dirty="0">
                <a:latin typeface="Times New Roman" panose="02020603050405020304" pitchFamily="18" charset="0"/>
                <a:cs typeface="Times New Roman" panose="02020603050405020304" pitchFamily="18" charset="0"/>
              </a:rPr>
              <a:t>of the data that form the basis for quantitative measurement of </a:t>
            </a:r>
            <a:r>
              <a:rPr lang="en-US" sz="2900" dirty="0" err="1" smtClean="0">
                <a:latin typeface="Times New Roman" panose="02020603050405020304" pitchFamily="18" charset="0"/>
                <a:cs typeface="Times New Roman" panose="02020603050405020304" pitchFamily="18" charset="0"/>
              </a:rPr>
              <a:t>nucleophilicity</a:t>
            </a:r>
            <a:r>
              <a:rPr lang="en-US" sz="2900" dirty="0" smtClean="0">
                <a:latin typeface="Times New Roman" panose="02020603050405020304" pitchFamily="18" charset="0"/>
                <a:cs typeface="Times New Roman" panose="02020603050405020304" pitchFamily="18" charset="0"/>
              </a:rPr>
              <a:t> are </a:t>
            </a:r>
            <a:r>
              <a:rPr lang="en-US" sz="2900" dirty="0">
                <a:latin typeface="Times New Roman" panose="02020603050405020304" pitchFamily="18" charset="0"/>
                <a:cs typeface="Times New Roman" panose="02020603050405020304" pitchFamily="18" charset="0"/>
              </a:rPr>
              <a:t>for reactions in </a:t>
            </a:r>
            <a:r>
              <a:rPr lang="en-US" sz="2900" dirty="0" err="1">
                <a:latin typeface="Times New Roman" panose="02020603050405020304" pitchFamily="18" charset="0"/>
                <a:cs typeface="Times New Roman" panose="02020603050405020304" pitchFamily="18" charset="0"/>
              </a:rPr>
              <a:t>hydroxylic</a:t>
            </a:r>
            <a:r>
              <a:rPr lang="en-US" sz="2900" dirty="0">
                <a:latin typeface="Times New Roman" panose="02020603050405020304" pitchFamily="18" charset="0"/>
                <a:cs typeface="Times New Roman" panose="02020603050405020304" pitchFamily="18" charset="0"/>
              </a:rPr>
              <a:t> solvents. </a:t>
            </a:r>
            <a:endParaRPr lang="en-US" sz="2900" dirty="0" smtClean="0">
              <a:latin typeface="Times New Roman" panose="02020603050405020304" pitchFamily="18" charset="0"/>
              <a:cs typeface="Times New Roman" panose="02020603050405020304" pitchFamily="18" charset="0"/>
            </a:endParaRPr>
          </a:p>
          <a:p>
            <a:pPr marL="0" indent="0" algn="just">
              <a:buNone/>
            </a:pPr>
            <a:r>
              <a:rPr lang="en-US" sz="2600" b="1" dirty="0" smtClean="0">
                <a:latin typeface="Times New Roman" panose="02020603050405020304" pitchFamily="18" charset="0"/>
                <a:cs typeface="Times New Roman" panose="02020603050405020304" pitchFamily="18" charset="0"/>
              </a:rPr>
              <a:t>In </a:t>
            </a:r>
            <a:r>
              <a:rPr lang="en-US" sz="2600" b="1" dirty="0" err="1">
                <a:latin typeface="Times New Roman" panose="02020603050405020304" pitchFamily="18" charset="0"/>
                <a:cs typeface="Times New Roman" panose="02020603050405020304" pitchFamily="18" charset="0"/>
              </a:rPr>
              <a:t>protic</a:t>
            </a:r>
            <a:r>
              <a:rPr lang="en-US" sz="2600" b="1" dirty="0">
                <a:latin typeface="Times New Roman" panose="02020603050405020304" pitchFamily="18" charset="0"/>
                <a:cs typeface="Times New Roman" panose="02020603050405020304" pitchFamily="18" charset="0"/>
              </a:rPr>
              <a:t> hydrogen-bonding solvents, </a:t>
            </a:r>
            <a:r>
              <a:rPr lang="en-US" sz="2600" b="1" dirty="0" smtClean="0">
                <a:latin typeface="Times New Roman" panose="02020603050405020304" pitchFamily="18" charset="0"/>
                <a:cs typeface="Times New Roman" panose="02020603050405020304" pitchFamily="18" charset="0"/>
              </a:rPr>
              <a:t>anions are </a:t>
            </a:r>
            <a:r>
              <a:rPr lang="en-US" sz="2600" b="1" dirty="0">
                <a:latin typeface="Times New Roman" panose="02020603050405020304" pitchFamily="18" charset="0"/>
                <a:cs typeface="Times New Roman" panose="02020603050405020304" pitchFamily="18" charset="0"/>
              </a:rPr>
              <a:t>subject to strong interactions with solvent</a:t>
            </a:r>
            <a:r>
              <a:rPr lang="en-US" sz="2900" dirty="0">
                <a:latin typeface="Times New Roman" panose="02020603050405020304" pitchFamily="18" charset="0"/>
                <a:cs typeface="Times New Roman" panose="02020603050405020304" pitchFamily="18" charset="0"/>
              </a:rPr>
              <a:t>. </a:t>
            </a:r>
            <a:r>
              <a:rPr lang="en-US" sz="2600" b="1" dirty="0">
                <a:latin typeface="Times New Roman" panose="02020603050405020304" pitchFamily="18" charset="0"/>
                <a:cs typeface="Times New Roman" panose="02020603050405020304" pitchFamily="18" charset="0"/>
              </a:rPr>
              <a:t>Hard nucleophiles are more </a:t>
            </a:r>
            <a:r>
              <a:rPr lang="en-US" sz="2600" b="1" dirty="0" smtClean="0">
                <a:latin typeface="Times New Roman" panose="02020603050405020304" pitchFamily="18" charset="0"/>
                <a:cs typeface="Times New Roman" panose="02020603050405020304" pitchFamily="18" charset="0"/>
              </a:rPr>
              <a:t>strongly solvated </a:t>
            </a:r>
            <a:r>
              <a:rPr lang="en-US" sz="2600" b="1" dirty="0">
                <a:latin typeface="Times New Roman" panose="02020603050405020304" pitchFamily="18" charset="0"/>
                <a:cs typeface="Times New Roman" panose="02020603050405020304" pitchFamily="18" charset="0"/>
              </a:rPr>
              <a:t>by </a:t>
            </a:r>
            <a:r>
              <a:rPr lang="en-US" sz="2600" b="1" dirty="0" err="1">
                <a:latin typeface="Times New Roman" panose="02020603050405020304" pitchFamily="18" charset="0"/>
                <a:cs typeface="Times New Roman" panose="02020603050405020304" pitchFamily="18" charset="0"/>
              </a:rPr>
              <a:t>protic</a:t>
            </a:r>
            <a:r>
              <a:rPr lang="en-US" sz="2600" b="1" dirty="0">
                <a:latin typeface="Times New Roman" panose="02020603050405020304" pitchFamily="18" charset="0"/>
                <a:cs typeface="Times New Roman" panose="02020603050405020304" pitchFamily="18" charset="0"/>
              </a:rPr>
              <a:t> solvents than soft nucleophiles, and this difference contributes </a:t>
            </a:r>
            <a:r>
              <a:rPr lang="en-US" sz="2600" b="1" dirty="0" smtClean="0">
                <a:latin typeface="Times New Roman" panose="02020603050405020304" pitchFamily="18" charset="0"/>
                <a:cs typeface="Times New Roman" panose="02020603050405020304" pitchFamily="18" charset="0"/>
              </a:rPr>
              <a:t>to the </a:t>
            </a:r>
            <a:r>
              <a:rPr lang="en-US" sz="2600" b="1" dirty="0">
                <a:latin typeface="Times New Roman" panose="02020603050405020304" pitchFamily="18" charset="0"/>
                <a:cs typeface="Times New Roman" panose="02020603050405020304" pitchFamily="18" charset="0"/>
              </a:rPr>
              <a:t>greater </a:t>
            </a:r>
            <a:r>
              <a:rPr lang="en-US" sz="2600" b="1" dirty="0" err="1">
                <a:latin typeface="Times New Roman" panose="02020603050405020304" pitchFamily="18" charset="0"/>
                <a:cs typeface="Times New Roman" panose="02020603050405020304" pitchFamily="18" charset="0"/>
              </a:rPr>
              <a:t>nucleophilicity</a:t>
            </a:r>
            <a:r>
              <a:rPr lang="en-US" sz="2600" b="1" dirty="0">
                <a:latin typeface="Times New Roman" panose="02020603050405020304" pitchFamily="18" charset="0"/>
                <a:cs typeface="Times New Roman" panose="02020603050405020304" pitchFamily="18" charset="0"/>
              </a:rPr>
              <a:t> of soft anions in such solvents</a:t>
            </a:r>
            <a:r>
              <a:rPr lang="en-US" sz="2600" b="1" dirty="0" smtClean="0">
                <a:latin typeface="Times New Roman" panose="02020603050405020304" pitchFamily="18" charset="0"/>
                <a:cs typeface="Times New Roman" panose="02020603050405020304" pitchFamily="18" charset="0"/>
              </a:rPr>
              <a:t>.</a:t>
            </a:r>
          </a:p>
          <a:p>
            <a:pPr marL="0" indent="0" algn="just">
              <a:buNone/>
            </a:pPr>
            <a:r>
              <a:rPr lang="en-US" sz="2600" b="1" dirty="0" smtClean="0">
                <a:latin typeface="Times New Roman" panose="02020603050405020304" pitchFamily="18" charset="0"/>
                <a:cs typeface="Times New Roman" panose="02020603050405020304" pitchFamily="18" charset="0"/>
              </a:rPr>
              <a:t> </a:t>
            </a:r>
          </a:p>
          <a:p>
            <a:pPr marL="0" indent="0" algn="just">
              <a:buNone/>
            </a:pPr>
            <a:r>
              <a:rPr lang="en-US" sz="2600" dirty="0" smtClean="0">
                <a:latin typeface="Times New Roman" panose="02020603050405020304" pitchFamily="18" charset="0"/>
                <a:cs typeface="Times New Roman" panose="02020603050405020304" pitchFamily="18" charset="0"/>
              </a:rPr>
              <a:t>Nucleophilic substitution reactions </a:t>
            </a:r>
            <a:r>
              <a:rPr lang="en-US" sz="2600" dirty="0">
                <a:latin typeface="Times New Roman" panose="02020603050405020304" pitchFamily="18" charset="0"/>
                <a:cs typeface="Times New Roman" panose="02020603050405020304" pitchFamily="18" charset="0"/>
              </a:rPr>
              <a:t>of anionic nucleophiles usually occur more rapidly in polar </a:t>
            </a:r>
            <a:r>
              <a:rPr lang="en-US" sz="2600" i="1" dirty="0">
                <a:latin typeface="Times New Roman" panose="02020603050405020304" pitchFamily="18" charset="0"/>
                <a:cs typeface="Times New Roman" panose="02020603050405020304" pitchFamily="18" charset="0"/>
              </a:rPr>
              <a:t>aprotic </a:t>
            </a:r>
            <a:r>
              <a:rPr lang="en-US" sz="2600" i="1" dirty="0" smtClean="0">
                <a:latin typeface="Times New Roman" panose="02020603050405020304" pitchFamily="18" charset="0"/>
                <a:cs typeface="Times New Roman" panose="02020603050405020304" pitchFamily="18" charset="0"/>
              </a:rPr>
              <a:t>solvents </a:t>
            </a:r>
            <a:r>
              <a:rPr lang="en-US" sz="2600" dirty="0" smtClean="0">
                <a:latin typeface="Times New Roman" panose="02020603050405020304" pitchFamily="18" charset="0"/>
                <a:cs typeface="Times New Roman" panose="02020603050405020304" pitchFamily="18" charset="0"/>
              </a:rPr>
              <a:t>than </a:t>
            </a:r>
            <a:r>
              <a:rPr lang="en-US" sz="2600" dirty="0">
                <a:latin typeface="Times New Roman" panose="02020603050405020304" pitchFamily="18" charset="0"/>
                <a:cs typeface="Times New Roman" panose="02020603050405020304" pitchFamily="18" charset="0"/>
              </a:rPr>
              <a:t>they do in </a:t>
            </a:r>
            <a:r>
              <a:rPr lang="en-US" sz="2600" dirty="0" err="1">
                <a:latin typeface="Times New Roman" panose="02020603050405020304" pitchFamily="18" charset="0"/>
                <a:cs typeface="Times New Roman" panose="02020603050405020304" pitchFamily="18" charset="0"/>
              </a:rPr>
              <a:t>protic</a:t>
            </a:r>
            <a:r>
              <a:rPr lang="en-US" sz="2600" dirty="0">
                <a:latin typeface="Times New Roman" panose="02020603050405020304" pitchFamily="18" charset="0"/>
                <a:cs typeface="Times New Roman" panose="02020603050405020304" pitchFamily="18" charset="0"/>
              </a:rPr>
              <a:t> solvents, </a:t>
            </a:r>
            <a:r>
              <a:rPr lang="en-US" b="1" dirty="0">
                <a:latin typeface="Times New Roman" panose="02020603050405020304" pitchFamily="18" charset="0"/>
                <a:cs typeface="Times New Roman" panose="02020603050405020304" pitchFamily="18" charset="0"/>
              </a:rPr>
              <a:t>owing to the fact that anions are weakly solvated </a:t>
            </a:r>
            <a:r>
              <a:rPr lang="en-US" b="1" dirty="0" smtClean="0">
                <a:latin typeface="Times New Roman" panose="02020603050405020304" pitchFamily="18" charset="0"/>
                <a:cs typeface="Times New Roman" panose="02020603050405020304" pitchFamily="18" charset="0"/>
              </a:rPr>
              <a:t>in such solvents.</a:t>
            </a:r>
          </a:p>
          <a:p>
            <a:pPr marL="0" indent="0" algn="just">
              <a:buNone/>
            </a:pPr>
            <a:endParaRPr lang="en-US" sz="2900" dirty="0"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E97799C9-84D9-46D2-A11E-BCF8A720529D}" type="slidenum">
              <a:rPr lang="en-US" smtClean="0"/>
              <a:t>82</a:t>
            </a:fld>
            <a:endParaRPr lang="en-US" dirty="0"/>
          </a:p>
        </p:txBody>
      </p:sp>
    </p:spTree>
    <p:extLst>
      <p:ext uri="{BB962C8B-B14F-4D97-AF65-F5344CB8AC3E}">
        <p14:creationId xmlns:p14="http://schemas.microsoft.com/office/powerpoint/2010/main" val="285876542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Effect of Solvation on </a:t>
            </a:r>
            <a:r>
              <a:rPr lang="en-US" b="1" dirty="0" err="1">
                <a:latin typeface="Times New Roman" panose="02020603050405020304" pitchFamily="18" charset="0"/>
                <a:cs typeface="Times New Roman" panose="02020603050405020304" pitchFamily="18" charset="0"/>
              </a:rPr>
              <a:t>Nucleophilicity</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71451" y="2415616"/>
            <a:ext cx="10449098" cy="3318936"/>
          </a:xfrm>
        </p:spPr>
        <p:txBody>
          <a:bodyPr>
            <a:normAutofit/>
          </a:bodyPr>
          <a:lstStyle/>
          <a:p>
            <a:pPr marL="0" indent="0" algn="just">
              <a:buNone/>
            </a:pPr>
            <a:r>
              <a:rPr lang="en-US" sz="2000" dirty="0" err="1" smtClean="0">
                <a:latin typeface="Times New Roman" panose="02020603050405020304" pitchFamily="18" charset="0"/>
                <a:cs typeface="Times New Roman" panose="02020603050405020304" pitchFamily="18" charset="0"/>
              </a:rPr>
              <a:t>Nucleophilicity</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is also affected by the solvation of the cations in solution. Hard cations are strongly solvated in polar aprotic solvents such as N,N-</a:t>
            </a:r>
            <a:r>
              <a:rPr lang="en-US" sz="2000" dirty="0" err="1">
                <a:latin typeface="Times New Roman" panose="02020603050405020304" pitchFamily="18" charset="0"/>
                <a:cs typeface="Times New Roman" panose="02020603050405020304" pitchFamily="18" charset="0"/>
              </a:rPr>
              <a:t>dimethylformamide</a:t>
            </a:r>
            <a:r>
              <a:rPr lang="en-US" sz="2000" dirty="0">
                <a:latin typeface="Times New Roman" panose="02020603050405020304" pitchFamily="18" charset="0"/>
                <a:cs typeface="Times New Roman" panose="02020603050405020304" pitchFamily="18" charset="0"/>
              </a:rPr>
              <a:t> (DMF), dimethyl sulfoxide (DMSO), </a:t>
            </a:r>
            <a:r>
              <a:rPr lang="en-US" sz="2000" dirty="0" err="1">
                <a:latin typeface="Times New Roman" panose="02020603050405020304" pitchFamily="18" charset="0"/>
                <a:cs typeface="Times New Roman" panose="02020603050405020304" pitchFamily="18" charset="0"/>
              </a:rPr>
              <a:t>hexamethylphosphoric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triamide</a:t>
            </a:r>
            <a:r>
              <a:rPr lang="en-US" sz="2000" dirty="0">
                <a:latin typeface="Times New Roman" panose="02020603050405020304" pitchFamily="18" charset="0"/>
                <a:cs typeface="Times New Roman" panose="02020603050405020304" pitchFamily="18" charset="0"/>
              </a:rPr>
              <a:t> (HMPA), N-</a:t>
            </a:r>
            <a:r>
              <a:rPr lang="en-US" sz="2000" dirty="0" err="1">
                <a:latin typeface="Times New Roman" panose="02020603050405020304" pitchFamily="18" charset="0"/>
                <a:cs typeface="Times New Roman" panose="02020603050405020304" pitchFamily="18" charset="0"/>
              </a:rPr>
              <a:t>methylpyrrolidone</a:t>
            </a:r>
            <a:r>
              <a:rPr lang="en-US" sz="2000" dirty="0">
                <a:latin typeface="Times New Roman" panose="02020603050405020304" pitchFamily="18" charset="0"/>
                <a:cs typeface="Times New Roman" panose="02020603050405020304" pitchFamily="18" charset="0"/>
              </a:rPr>
              <a:t> (NMP), N,N-</a:t>
            </a:r>
            <a:r>
              <a:rPr lang="en-US" sz="2000" dirty="0" err="1">
                <a:latin typeface="Times New Roman" panose="02020603050405020304" pitchFamily="18" charset="0"/>
                <a:cs typeface="Times New Roman" panose="02020603050405020304" pitchFamily="18" charset="0"/>
              </a:rPr>
              <a:t>dimethylpropyleneurea</a:t>
            </a:r>
            <a:r>
              <a:rPr lang="en-US" sz="2000" dirty="0">
                <a:latin typeface="Times New Roman" panose="02020603050405020304" pitchFamily="18" charset="0"/>
                <a:cs typeface="Times New Roman" panose="02020603050405020304" pitchFamily="18" charset="0"/>
              </a:rPr>
              <a:t> (DMPU), and </a:t>
            </a:r>
            <a:r>
              <a:rPr lang="en-US" sz="2000" dirty="0" err="1">
                <a:latin typeface="Times New Roman" panose="02020603050405020304" pitchFamily="18" charset="0"/>
                <a:cs typeface="Times New Roman" panose="02020603050405020304" pitchFamily="18" charset="0"/>
              </a:rPr>
              <a:t>sulfolane</a:t>
            </a:r>
            <a:r>
              <a:rPr lang="en-US" sz="2000"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As a result, the anions are dissociated from the cations, which enhances their </a:t>
            </a:r>
            <a:r>
              <a:rPr lang="en-US" sz="2000" b="1" dirty="0" err="1">
                <a:latin typeface="Times New Roman" panose="02020603050405020304" pitchFamily="18" charset="0"/>
                <a:cs typeface="Times New Roman" panose="02020603050405020304" pitchFamily="18" charset="0"/>
              </a:rPr>
              <a:t>nucleophilicity</a:t>
            </a:r>
            <a:r>
              <a:rPr lang="en-US" sz="2000" b="1" dirty="0">
                <a:latin typeface="Times New Roman" panose="02020603050405020304" pitchFamily="18" charset="0"/>
                <a:cs typeface="Times New Roman" panose="02020603050405020304" pitchFamily="18" charset="0"/>
              </a:rPr>
              <a:t>.</a:t>
            </a:r>
          </a:p>
        </p:txBody>
      </p:sp>
      <p:pic>
        <p:nvPicPr>
          <p:cNvPr id="4" name="Picture 3"/>
          <p:cNvPicPr>
            <a:picLocks noChangeAspect="1"/>
          </p:cNvPicPr>
          <p:nvPr/>
        </p:nvPicPr>
        <p:blipFill>
          <a:blip r:embed="rId2"/>
          <a:stretch>
            <a:fillRect/>
          </a:stretch>
        </p:blipFill>
        <p:spPr>
          <a:xfrm>
            <a:off x="2818016" y="4414058"/>
            <a:ext cx="6365096" cy="1554480"/>
          </a:xfrm>
          <a:prstGeom prst="rect">
            <a:avLst/>
          </a:prstGeom>
        </p:spPr>
      </p:pic>
      <p:sp>
        <p:nvSpPr>
          <p:cNvPr id="5" name="Slide Number Placeholder 4"/>
          <p:cNvSpPr>
            <a:spLocks noGrp="1"/>
          </p:cNvSpPr>
          <p:nvPr>
            <p:ph type="sldNum" sz="quarter" idx="12"/>
          </p:nvPr>
        </p:nvSpPr>
        <p:spPr/>
        <p:txBody>
          <a:bodyPr/>
          <a:lstStyle/>
          <a:p>
            <a:fld id="{E97799C9-84D9-46D2-A11E-BCF8A720529D}" type="slidenum">
              <a:rPr lang="en-US" smtClean="0"/>
              <a:t>83</a:t>
            </a:fld>
            <a:endParaRPr lang="en-US" dirty="0"/>
          </a:p>
        </p:txBody>
      </p:sp>
    </p:spTree>
    <p:extLst>
      <p:ext uri="{BB962C8B-B14F-4D97-AF65-F5344CB8AC3E}">
        <p14:creationId xmlns:p14="http://schemas.microsoft.com/office/powerpoint/2010/main" val="71281912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Effect of Solvation on </a:t>
            </a:r>
            <a:r>
              <a:rPr lang="en-US" b="1" dirty="0" err="1">
                <a:latin typeface="Times New Roman" panose="02020603050405020304" pitchFamily="18" charset="0"/>
                <a:cs typeface="Times New Roman" panose="02020603050405020304" pitchFamily="18" charset="0"/>
              </a:rPr>
              <a:t>Nucleophilicity</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29887" y="2415615"/>
            <a:ext cx="10532225" cy="3810618"/>
          </a:xfrm>
        </p:spPr>
        <p:txBody>
          <a:bodyPr>
            <a:noAutofit/>
          </a:bodyPr>
          <a:lstStyle/>
          <a:p>
            <a:pPr algn="just"/>
            <a:r>
              <a:rPr lang="en-US" sz="1800" dirty="0">
                <a:latin typeface="Times New Roman" panose="02020603050405020304" pitchFamily="18" charset="0"/>
                <a:cs typeface="Times New Roman" panose="02020603050405020304" pitchFamily="18" charset="0"/>
              </a:rPr>
              <a:t>In the absence of the solvation by </a:t>
            </a:r>
            <a:r>
              <a:rPr lang="en-US" sz="1800" dirty="0" err="1">
                <a:latin typeface="Times New Roman" panose="02020603050405020304" pitchFamily="18" charset="0"/>
                <a:cs typeface="Times New Roman" panose="02020603050405020304" pitchFamily="18" charset="0"/>
              </a:rPr>
              <a:t>protic</a:t>
            </a:r>
            <a:r>
              <a:rPr lang="en-US" sz="1800" dirty="0">
                <a:latin typeface="Times New Roman" panose="02020603050405020304" pitchFamily="18" charset="0"/>
                <a:cs typeface="Times New Roman" panose="02020603050405020304" pitchFamily="18" charset="0"/>
              </a:rPr>
              <a:t> solvents, the relative </a:t>
            </a:r>
            <a:r>
              <a:rPr lang="en-US" sz="1800" dirty="0" err="1">
                <a:latin typeface="Times New Roman" panose="02020603050405020304" pitchFamily="18" charset="0"/>
                <a:cs typeface="Times New Roman" panose="02020603050405020304" pitchFamily="18" charset="0"/>
              </a:rPr>
              <a:t>nucleophilicity</a:t>
            </a:r>
            <a:r>
              <a:rPr lang="en-US" sz="1800" dirty="0">
                <a:latin typeface="Times New Roman" panose="02020603050405020304" pitchFamily="18" charset="0"/>
                <a:cs typeface="Times New Roman" panose="02020603050405020304" pitchFamily="18" charset="0"/>
              </a:rPr>
              <a:t> </a:t>
            </a:r>
            <a:r>
              <a:rPr lang="en-US" sz="1800" dirty="0" smtClean="0">
                <a:latin typeface="Times New Roman" panose="02020603050405020304" pitchFamily="18" charset="0"/>
                <a:cs typeface="Times New Roman" panose="02020603050405020304" pitchFamily="18" charset="0"/>
              </a:rPr>
              <a:t>of anions </a:t>
            </a:r>
            <a:r>
              <a:rPr lang="en-US" sz="1800" dirty="0">
                <a:latin typeface="Times New Roman" panose="02020603050405020304" pitchFamily="18" charset="0"/>
                <a:cs typeface="Times New Roman" panose="02020603050405020304" pitchFamily="18" charset="0"/>
              </a:rPr>
              <a:t>changes. Hard nucleophiles increase in reactivity more than soft nucleophiles</a:t>
            </a:r>
            <a:r>
              <a:rPr lang="en-US" sz="1800" dirty="0" smtClean="0">
                <a:latin typeface="Times New Roman" panose="02020603050405020304" pitchFamily="18" charset="0"/>
                <a:cs typeface="Times New Roman" panose="02020603050405020304" pitchFamily="18" charset="0"/>
              </a:rPr>
              <a:t>. As </a:t>
            </a:r>
            <a:r>
              <a:rPr lang="en-US" sz="1800" dirty="0">
                <a:latin typeface="Times New Roman" panose="02020603050405020304" pitchFamily="18" charset="0"/>
                <a:cs typeface="Times New Roman" panose="02020603050405020304" pitchFamily="18" charset="0"/>
              </a:rPr>
              <a:t>a result, the relative reactivity order changes. </a:t>
            </a:r>
            <a:endParaRPr lang="en-US" sz="1800" dirty="0" smtClean="0">
              <a:latin typeface="Times New Roman" panose="02020603050405020304" pitchFamily="18" charset="0"/>
              <a:cs typeface="Times New Roman" panose="02020603050405020304" pitchFamily="18" charset="0"/>
            </a:endParaRPr>
          </a:p>
          <a:p>
            <a:pPr algn="just"/>
            <a:endParaRPr lang="en-US" sz="1800" dirty="0" smtClean="0">
              <a:latin typeface="Times New Roman" panose="02020603050405020304" pitchFamily="18" charset="0"/>
              <a:cs typeface="Times New Roman" panose="02020603050405020304" pitchFamily="18" charset="0"/>
            </a:endParaRPr>
          </a:p>
          <a:p>
            <a:pPr algn="just"/>
            <a:r>
              <a:rPr lang="en-US" sz="1800" dirty="0" smtClean="0">
                <a:latin typeface="Times New Roman" panose="02020603050405020304" pitchFamily="18" charset="0"/>
                <a:cs typeface="Times New Roman" panose="02020603050405020304" pitchFamily="18" charset="0"/>
              </a:rPr>
              <a:t>In </a:t>
            </a:r>
            <a:r>
              <a:rPr lang="en-US" sz="1800" dirty="0">
                <a:latin typeface="Times New Roman" panose="02020603050405020304" pitchFamily="18" charset="0"/>
                <a:cs typeface="Times New Roman" panose="02020603050405020304" pitchFamily="18" charset="0"/>
              </a:rPr>
              <a:t>methanol, for example, the </a:t>
            </a:r>
            <a:r>
              <a:rPr lang="en-US" sz="1800" dirty="0" smtClean="0">
                <a:latin typeface="Times New Roman" panose="02020603050405020304" pitchFamily="18" charset="0"/>
                <a:cs typeface="Times New Roman" panose="02020603050405020304" pitchFamily="18" charset="0"/>
              </a:rPr>
              <a:t>relative reactivity </a:t>
            </a:r>
            <a:r>
              <a:rPr lang="en-US" sz="1800" dirty="0">
                <a:latin typeface="Times New Roman" panose="02020603050405020304" pitchFamily="18" charset="0"/>
                <a:cs typeface="Times New Roman" panose="02020603050405020304" pitchFamily="18" charset="0"/>
              </a:rPr>
              <a:t>order is </a:t>
            </a:r>
            <a:r>
              <a:rPr lang="en-US" sz="1800" dirty="0" smtClean="0">
                <a:latin typeface="Times New Roman" panose="02020603050405020304" pitchFamily="18" charset="0"/>
                <a:cs typeface="Times New Roman" panose="02020603050405020304" pitchFamily="18" charset="0"/>
              </a:rPr>
              <a:t>N</a:t>
            </a:r>
            <a:r>
              <a:rPr lang="en-US" sz="1800" baseline="-25000" dirty="0" smtClean="0">
                <a:latin typeface="Times New Roman" panose="02020603050405020304" pitchFamily="18" charset="0"/>
                <a:cs typeface="Times New Roman" panose="02020603050405020304" pitchFamily="18" charset="0"/>
              </a:rPr>
              <a:t>3</a:t>
            </a:r>
            <a:r>
              <a:rPr lang="en-US" sz="1800" baseline="30000" dirty="0" smtClean="0">
                <a:latin typeface="Times New Roman" panose="02020603050405020304" pitchFamily="18" charset="0"/>
                <a:cs typeface="Times New Roman" panose="02020603050405020304" pitchFamily="18" charset="0"/>
              </a:rPr>
              <a:t>−</a:t>
            </a:r>
            <a:r>
              <a:rPr lang="en-US" sz="1800" dirty="0" smtClean="0">
                <a:latin typeface="Times New Roman" panose="02020603050405020304" pitchFamily="18" charset="0"/>
                <a:cs typeface="Times New Roman" panose="02020603050405020304" pitchFamily="18" charset="0"/>
              </a:rPr>
              <a:t>&gt; </a:t>
            </a:r>
            <a:r>
              <a:rPr lang="en-US" sz="1800" dirty="0">
                <a:latin typeface="Times New Roman" panose="02020603050405020304" pitchFamily="18" charset="0"/>
                <a:cs typeface="Times New Roman" panose="02020603050405020304" pitchFamily="18" charset="0"/>
              </a:rPr>
              <a:t>I</a:t>
            </a:r>
            <a:r>
              <a:rPr lang="en-US" sz="1800" baseline="30000" dirty="0">
                <a:latin typeface="Times New Roman" panose="02020603050405020304" pitchFamily="18" charset="0"/>
                <a:cs typeface="Times New Roman" panose="02020603050405020304" pitchFamily="18" charset="0"/>
              </a:rPr>
              <a:t>−</a:t>
            </a:r>
            <a:r>
              <a:rPr lang="en-US" sz="1800" dirty="0">
                <a:latin typeface="Times New Roman" panose="02020603050405020304" pitchFamily="18" charset="0"/>
                <a:cs typeface="Times New Roman" panose="02020603050405020304" pitchFamily="18" charset="0"/>
              </a:rPr>
              <a:t>&gt; CN</a:t>
            </a:r>
            <a:r>
              <a:rPr lang="en-US" sz="1800" baseline="30000" dirty="0">
                <a:latin typeface="Times New Roman" panose="02020603050405020304" pitchFamily="18" charset="0"/>
                <a:cs typeface="Times New Roman" panose="02020603050405020304" pitchFamily="18" charset="0"/>
              </a:rPr>
              <a:t>−</a:t>
            </a:r>
            <a:r>
              <a:rPr lang="en-US" sz="1800" dirty="0">
                <a:latin typeface="Times New Roman" panose="02020603050405020304" pitchFamily="18" charset="0"/>
                <a:cs typeface="Times New Roman" panose="02020603050405020304" pitchFamily="18" charset="0"/>
              </a:rPr>
              <a:t>&gt; Br</a:t>
            </a:r>
            <a:r>
              <a:rPr lang="en-US" sz="1800" baseline="30000" dirty="0">
                <a:latin typeface="Times New Roman" panose="02020603050405020304" pitchFamily="18" charset="0"/>
                <a:cs typeface="Times New Roman" panose="02020603050405020304" pitchFamily="18" charset="0"/>
              </a:rPr>
              <a:t>−</a:t>
            </a:r>
            <a:r>
              <a:rPr lang="en-US" sz="1800" dirty="0">
                <a:latin typeface="Times New Roman" panose="02020603050405020304" pitchFamily="18" charset="0"/>
                <a:cs typeface="Times New Roman" panose="02020603050405020304" pitchFamily="18" charset="0"/>
              </a:rPr>
              <a:t> &gt; Cl</a:t>
            </a:r>
            <a:r>
              <a:rPr lang="en-US" sz="1800" baseline="30000" dirty="0">
                <a:latin typeface="Times New Roman" panose="02020603050405020304" pitchFamily="18" charset="0"/>
                <a:cs typeface="Times New Roman" panose="02020603050405020304" pitchFamily="18" charset="0"/>
              </a:rPr>
              <a:t>−</a:t>
            </a:r>
            <a:r>
              <a:rPr lang="en-US" sz="1800" dirty="0" smtClean="0">
                <a:latin typeface="Times New Roman" panose="02020603050405020304" pitchFamily="18" charset="0"/>
                <a:cs typeface="Times New Roman" panose="02020603050405020304" pitchFamily="18" charset="0"/>
              </a:rPr>
              <a:t>. </a:t>
            </a:r>
          </a:p>
          <a:p>
            <a:pPr algn="just"/>
            <a:endParaRPr lang="en-US" sz="1800" dirty="0" smtClean="0">
              <a:latin typeface="Times New Roman" panose="02020603050405020304" pitchFamily="18" charset="0"/>
              <a:cs typeface="Times New Roman" panose="02020603050405020304" pitchFamily="18" charset="0"/>
            </a:endParaRPr>
          </a:p>
          <a:p>
            <a:pPr algn="just"/>
            <a:r>
              <a:rPr lang="en-US" sz="1800" dirty="0" smtClean="0">
                <a:latin typeface="Times New Roman" panose="02020603050405020304" pitchFamily="18" charset="0"/>
                <a:cs typeface="Times New Roman" panose="02020603050405020304" pitchFamily="18" charset="0"/>
              </a:rPr>
              <a:t>In </a:t>
            </a:r>
            <a:r>
              <a:rPr lang="en-US" sz="1800" dirty="0">
                <a:latin typeface="Times New Roman" panose="02020603050405020304" pitchFamily="18" charset="0"/>
                <a:cs typeface="Times New Roman" panose="02020603050405020304" pitchFamily="18" charset="0"/>
              </a:rPr>
              <a:t>DMSO the order becomes CN</a:t>
            </a:r>
            <a:r>
              <a:rPr lang="en-US" sz="1800" baseline="30000" dirty="0">
                <a:latin typeface="Times New Roman" panose="02020603050405020304" pitchFamily="18" charset="0"/>
                <a:cs typeface="Times New Roman" panose="02020603050405020304" pitchFamily="18" charset="0"/>
              </a:rPr>
              <a:t>−</a:t>
            </a:r>
            <a:r>
              <a:rPr lang="en-US" sz="1800" dirty="0">
                <a:latin typeface="Times New Roman" panose="02020603050405020304" pitchFamily="18" charset="0"/>
                <a:cs typeface="Times New Roman" panose="02020603050405020304" pitchFamily="18" charset="0"/>
              </a:rPr>
              <a:t>&gt;</a:t>
            </a:r>
            <a:r>
              <a:rPr lang="en-US" sz="1800" dirty="0" smtClean="0">
                <a:latin typeface="Times New Roman" panose="02020603050405020304" pitchFamily="18" charset="0"/>
                <a:cs typeface="Times New Roman" panose="02020603050405020304" pitchFamily="18" charset="0"/>
              </a:rPr>
              <a:t>N</a:t>
            </a:r>
            <a:r>
              <a:rPr lang="en-US" sz="1800" baseline="-25000" dirty="0" smtClean="0">
                <a:latin typeface="Times New Roman" panose="02020603050405020304" pitchFamily="18" charset="0"/>
                <a:cs typeface="Times New Roman" panose="02020603050405020304" pitchFamily="18" charset="0"/>
              </a:rPr>
              <a:t>3</a:t>
            </a:r>
            <a:r>
              <a:rPr lang="en-US" sz="1800" baseline="30000" dirty="0" smtClean="0">
                <a:latin typeface="Times New Roman" panose="02020603050405020304" pitchFamily="18" charset="0"/>
                <a:cs typeface="Times New Roman" panose="02020603050405020304" pitchFamily="18" charset="0"/>
              </a:rPr>
              <a:t>−</a:t>
            </a:r>
            <a:r>
              <a:rPr lang="en-US" sz="1800" dirty="0" smtClean="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&gt; Cl</a:t>
            </a:r>
            <a:r>
              <a:rPr lang="en-US" sz="1800" baseline="30000" dirty="0">
                <a:latin typeface="Times New Roman" panose="02020603050405020304" pitchFamily="18" charset="0"/>
                <a:cs typeface="Times New Roman" panose="02020603050405020304" pitchFamily="18" charset="0"/>
              </a:rPr>
              <a:t>−</a:t>
            </a:r>
            <a:r>
              <a:rPr lang="en-US" sz="1800" dirty="0">
                <a:latin typeface="Times New Roman" panose="02020603050405020304" pitchFamily="18" charset="0"/>
                <a:cs typeface="Times New Roman" panose="02020603050405020304" pitchFamily="18" charset="0"/>
              </a:rPr>
              <a:t>&gt; Br</a:t>
            </a:r>
            <a:r>
              <a:rPr lang="en-US" sz="1800" baseline="30000"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&gt; I</a:t>
            </a:r>
            <a:r>
              <a:rPr lang="en-US" sz="1800" baseline="30000" dirty="0" smtClean="0">
                <a:latin typeface="Times New Roman" panose="02020603050405020304" pitchFamily="18" charset="0"/>
                <a:cs typeface="Times New Roman" panose="02020603050405020304" pitchFamily="18" charset="0"/>
              </a:rPr>
              <a:t>−.</a:t>
            </a:r>
          </a:p>
          <a:p>
            <a:pPr algn="just"/>
            <a:endParaRPr lang="en-US" sz="1800" baseline="30000" dirty="0" smtClean="0">
              <a:latin typeface="Times New Roman" panose="02020603050405020304" pitchFamily="18" charset="0"/>
              <a:cs typeface="Times New Roman" panose="02020603050405020304" pitchFamily="18" charset="0"/>
            </a:endParaRPr>
          </a:p>
          <a:p>
            <a:pPr algn="just"/>
            <a:r>
              <a:rPr lang="en-US" sz="1800" dirty="0" smtClean="0">
                <a:latin typeface="Times New Roman" panose="02020603050405020304" pitchFamily="18" charset="0"/>
                <a:cs typeface="Times New Roman" panose="02020603050405020304" pitchFamily="18" charset="0"/>
              </a:rPr>
              <a:t>The </a:t>
            </a:r>
            <a:r>
              <a:rPr lang="en-US" sz="1800" dirty="0">
                <a:latin typeface="Times New Roman" panose="02020603050405020304" pitchFamily="18" charset="0"/>
                <a:cs typeface="Times New Roman" panose="02020603050405020304" pitchFamily="18" charset="0"/>
              </a:rPr>
              <a:t>reactivity order in methanol is dominated by </a:t>
            </a:r>
            <a:r>
              <a:rPr lang="en-US" sz="1800" dirty="0" smtClean="0">
                <a:latin typeface="Times New Roman" panose="02020603050405020304" pitchFamily="18" charset="0"/>
                <a:cs typeface="Times New Roman" panose="02020603050405020304" pitchFamily="18" charset="0"/>
              </a:rPr>
              <a:t>solvation and </a:t>
            </a:r>
            <a:r>
              <a:rPr lang="en-US" sz="1800" dirty="0">
                <a:latin typeface="Times New Roman" panose="02020603050405020304" pitchFamily="18" charset="0"/>
                <a:cs typeface="Times New Roman" panose="02020603050405020304" pitchFamily="18" charset="0"/>
              </a:rPr>
              <a:t>the more weakly solvated </a:t>
            </a:r>
            <a:r>
              <a:rPr lang="en-US" sz="1800" dirty="0" smtClean="0">
                <a:latin typeface="Times New Roman" panose="02020603050405020304" pitchFamily="18" charset="0"/>
                <a:cs typeface="Times New Roman" panose="02020603050405020304" pitchFamily="18" charset="0"/>
              </a:rPr>
              <a:t>N</a:t>
            </a:r>
            <a:r>
              <a:rPr lang="en-US" sz="1800" baseline="-25000" dirty="0" smtClean="0">
                <a:latin typeface="Times New Roman" panose="02020603050405020304" pitchFamily="18" charset="0"/>
                <a:cs typeface="Times New Roman" panose="02020603050405020304" pitchFamily="18" charset="0"/>
              </a:rPr>
              <a:t>3</a:t>
            </a:r>
            <a:r>
              <a:rPr lang="en-US" sz="1800" baseline="30000" dirty="0" smtClean="0">
                <a:latin typeface="Times New Roman" panose="02020603050405020304" pitchFamily="18" charset="0"/>
                <a:cs typeface="Times New Roman" panose="02020603050405020304" pitchFamily="18" charset="0"/>
              </a:rPr>
              <a:t>−</a:t>
            </a:r>
            <a:r>
              <a:rPr lang="en-US" sz="1800" dirty="0" smtClean="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and I</a:t>
            </a:r>
            <a:r>
              <a:rPr lang="en-US" sz="1800" baseline="30000" dirty="0">
                <a:latin typeface="Times New Roman" panose="02020603050405020304" pitchFamily="18" charset="0"/>
                <a:cs typeface="Times New Roman" panose="02020603050405020304" pitchFamily="18" charset="0"/>
              </a:rPr>
              <a:t>−</a:t>
            </a:r>
            <a:r>
              <a:rPr lang="en-US" sz="1800" dirty="0">
                <a:latin typeface="Times New Roman" panose="02020603050405020304" pitchFamily="18" charset="0"/>
                <a:cs typeface="Times New Roman" panose="02020603050405020304" pitchFamily="18" charset="0"/>
              </a:rPr>
              <a:t> ions are the most reactive nucleophiles</a:t>
            </a:r>
            <a:r>
              <a:rPr lang="en-US" sz="1800" dirty="0" smtClean="0">
                <a:latin typeface="Times New Roman" panose="02020603050405020304" pitchFamily="18" charset="0"/>
                <a:cs typeface="Times New Roman" panose="02020603050405020304" pitchFamily="18" charset="0"/>
              </a:rPr>
              <a:t>.</a:t>
            </a:r>
            <a:endParaRPr lang="en-US" sz="1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E97799C9-84D9-46D2-A11E-BCF8A720529D}" type="slidenum">
              <a:rPr lang="en-US" smtClean="0"/>
              <a:t>84</a:t>
            </a:fld>
            <a:endParaRPr lang="en-US" dirty="0"/>
          </a:p>
        </p:txBody>
      </p:sp>
    </p:spTree>
    <p:extLst>
      <p:ext uri="{BB962C8B-B14F-4D97-AF65-F5344CB8AC3E}">
        <p14:creationId xmlns:p14="http://schemas.microsoft.com/office/powerpoint/2010/main" val="849775139"/>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06087" y="2556931"/>
            <a:ext cx="10440786" cy="3644363"/>
          </a:xfrm>
        </p:spPr>
        <p:txBody>
          <a:bodyPr>
            <a:normAutofit fontScale="92500"/>
          </a:bodyPr>
          <a:lstStyle/>
          <a:p>
            <a:r>
              <a:rPr lang="en-US" sz="2200" dirty="0" smtClean="0">
                <a:latin typeface="Times New Roman" panose="02020603050405020304" pitchFamily="18" charset="0"/>
                <a:cs typeface="Times New Roman" panose="02020603050405020304" pitchFamily="18" charset="0"/>
              </a:rPr>
              <a:t>The iodide ion is large and very polarizable. The anionic charge on the </a:t>
            </a:r>
            <a:r>
              <a:rPr lang="en-US" sz="2200" dirty="0" err="1" smtClean="0">
                <a:latin typeface="Times New Roman" panose="02020603050405020304" pitchFamily="18" charset="0"/>
                <a:cs typeface="Times New Roman" panose="02020603050405020304" pitchFamily="18" charset="0"/>
              </a:rPr>
              <a:t>azide</a:t>
            </a:r>
            <a:r>
              <a:rPr lang="en-US" sz="2200" dirty="0" smtClean="0">
                <a:latin typeface="Times New Roman" panose="02020603050405020304" pitchFamily="18" charset="0"/>
                <a:cs typeface="Times New Roman" panose="02020603050405020304" pitchFamily="18" charset="0"/>
              </a:rPr>
              <a:t> ion is dispersed by delocalization. </a:t>
            </a:r>
            <a:r>
              <a:rPr lang="en-US" sz="2200" b="1" dirty="0" smtClean="0">
                <a:latin typeface="Times New Roman" panose="02020603050405020304" pitchFamily="18" charset="0"/>
                <a:cs typeface="Times New Roman" panose="02020603050405020304" pitchFamily="18" charset="0"/>
              </a:rPr>
              <a:t>When the effect of solvation is diminished in DMSO, other factors become more important, including the strength of the bond being formed, which accounts for the reversed order of the halides in the two series. </a:t>
            </a:r>
            <a:r>
              <a:rPr lang="en-US" sz="2200" dirty="0" smtClean="0">
                <a:latin typeface="Times New Roman" panose="02020603050405020304" pitchFamily="18" charset="0"/>
                <a:cs typeface="Times New Roman" panose="02020603050405020304" pitchFamily="18" charset="0"/>
              </a:rPr>
              <a:t>There is also evidence that S</a:t>
            </a:r>
            <a:r>
              <a:rPr lang="en-US" sz="2200" baseline="-25000" dirty="0" smtClean="0">
                <a:latin typeface="Times New Roman" panose="02020603050405020304" pitchFamily="18" charset="0"/>
                <a:cs typeface="Times New Roman" panose="02020603050405020304" pitchFamily="18" charset="0"/>
              </a:rPr>
              <a:t>N</a:t>
            </a:r>
            <a:r>
              <a:rPr lang="en-US" sz="2200" dirty="0" smtClean="0">
                <a:latin typeface="Times New Roman" panose="02020603050405020304" pitchFamily="18" charset="0"/>
                <a:cs typeface="Times New Roman" panose="02020603050405020304" pitchFamily="18" charset="0"/>
              </a:rPr>
              <a:t>2 TSs are better solvated in aprotic dipolar solvents than in </a:t>
            </a:r>
            <a:r>
              <a:rPr lang="en-US" sz="2200" dirty="0" err="1" smtClean="0">
                <a:latin typeface="Times New Roman" panose="02020603050405020304" pitchFamily="18" charset="0"/>
                <a:cs typeface="Times New Roman" panose="02020603050405020304" pitchFamily="18" charset="0"/>
              </a:rPr>
              <a:t>protic</a:t>
            </a:r>
            <a:r>
              <a:rPr lang="en-US" sz="2200" dirty="0" smtClean="0">
                <a:latin typeface="Times New Roman" panose="02020603050405020304" pitchFamily="18" charset="0"/>
                <a:cs typeface="Times New Roman" panose="02020603050405020304" pitchFamily="18" charset="0"/>
              </a:rPr>
              <a:t> solvents. </a:t>
            </a:r>
          </a:p>
          <a:p>
            <a:endParaRPr lang="en-US" sz="2200" dirty="0" smtClean="0">
              <a:latin typeface="Times New Roman" panose="02020603050405020304" pitchFamily="18" charset="0"/>
              <a:cs typeface="Times New Roman" panose="02020603050405020304" pitchFamily="18" charset="0"/>
            </a:endParaRPr>
          </a:p>
          <a:p>
            <a:r>
              <a:rPr lang="en-US" sz="2200" dirty="0" smtClean="0">
                <a:latin typeface="Times New Roman" panose="02020603050405020304" pitchFamily="18" charset="0"/>
                <a:cs typeface="Times New Roman" panose="02020603050405020304" pitchFamily="18" charset="0"/>
              </a:rPr>
              <a:t>In </a:t>
            </a:r>
            <a:r>
              <a:rPr lang="en-US" sz="2200" dirty="0">
                <a:latin typeface="Times New Roman" panose="02020603050405020304" pitchFamily="18" charset="0"/>
                <a:cs typeface="Times New Roman" panose="02020603050405020304" pitchFamily="18" charset="0"/>
              </a:rPr>
              <a:t>interpreting many aspects of substitution reactions, particularly </a:t>
            </a:r>
            <a:r>
              <a:rPr lang="en-US" sz="2200" dirty="0" err="1">
                <a:latin typeface="Times New Roman" panose="02020603050405020304" pitchFamily="18" charset="0"/>
                <a:cs typeface="Times New Roman" panose="02020603050405020304" pitchFamily="18" charset="0"/>
              </a:rPr>
              <a:t>solvolysis</a:t>
            </a:r>
            <a:r>
              <a:rPr lang="en-US" sz="2200" dirty="0">
                <a:latin typeface="Times New Roman" panose="02020603050405020304" pitchFamily="18" charset="0"/>
                <a:cs typeface="Times New Roman" panose="02020603050405020304" pitchFamily="18" charset="0"/>
              </a:rPr>
              <a:t>, it is important to be able to characterize the </a:t>
            </a:r>
            <a:r>
              <a:rPr lang="en-US" sz="2200" dirty="0" err="1">
                <a:latin typeface="Times New Roman" panose="02020603050405020304" pitchFamily="18" charset="0"/>
                <a:cs typeface="Times New Roman" panose="02020603050405020304" pitchFamily="18" charset="0"/>
              </a:rPr>
              <a:t>nucleophilicity</a:t>
            </a:r>
            <a:r>
              <a:rPr lang="en-US" sz="2200" dirty="0">
                <a:latin typeface="Times New Roman" panose="02020603050405020304" pitchFamily="18" charset="0"/>
                <a:cs typeface="Times New Roman" panose="02020603050405020304" pitchFamily="18" charset="0"/>
              </a:rPr>
              <a:t> of the solvent. Assessment of solvent </a:t>
            </a:r>
            <a:r>
              <a:rPr lang="en-US" sz="2200" dirty="0" err="1">
                <a:latin typeface="Times New Roman" panose="02020603050405020304" pitchFamily="18" charset="0"/>
                <a:cs typeface="Times New Roman" panose="02020603050405020304" pitchFamily="18" charset="0"/>
              </a:rPr>
              <a:t>nucleophilicity</a:t>
            </a:r>
            <a:r>
              <a:rPr lang="en-US" sz="2200" dirty="0">
                <a:latin typeface="Times New Roman" panose="02020603050405020304" pitchFamily="18" charset="0"/>
                <a:cs typeface="Times New Roman" panose="02020603050405020304" pitchFamily="18" charset="0"/>
              </a:rPr>
              <a:t> can be done by comparing rates of a standard substitution process in various solvents. </a:t>
            </a:r>
          </a:p>
          <a:p>
            <a:endParaRPr lang="en-US" dirty="0" smtClean="0">
              <a:latin typeface="Times New Roman" panose="02020603050405020304" pitchFamily="18" charset="0"/>
              <a:cs typeface="Times New Roman" panose="02020603050405020304" pitchFamily="18" charset="0"/>
            </a:endParaRPr>
          </a:p>
          <a:p>
            <a:endParaRPr lang="en-US" dirty="0"/>
          </a:p>
        </p:txBody>
      </p:sp>
      <p:sp>
        <p:nvSpPr>
          <p:cNvPr id="6" name="Rectangle 5"/>
          <p:cNvSpPr/>
          <p:nvPr/>
        </p:nvSpPr>
        <p:spPr>
          <a:xfrm>
            <a:off x="1908530" y="1265905"/>
            <a:ext cx="8435899" cy="707886"/>
          </a:xfrm>
          <a:prstGeom prst="rect">
            <a:avLst/>
          </a:prstGeom>
        </p:spPr>
        <p:txBody>
          <a:bodyPr wrap="none">
            <a:spAutoFit/>
          </a:bodyPr>
          <a:lstStyle/>
          <a:p>
            <a:r>
              <a:rPr lang="en-US" sz="4000" b="1" dirty="0">
                <a:latin typeface="Times New Roman" panose="02020603050405020304" pitchFamily="18" charset="0"/>
                <a:cs typeface="Times New Roman" panose="02020603050405020304" pitchFamily="18" charset="0"/>
              </a:rPr>
              <a:t>Effect of Solvation on </a:t>
            </a:r>
            <a:r>
              <a:rPr lang="en-US" sz="4000" b="1" dirty="0" err="1">
                <a:latin typeface="Times New Roman" panose="02020603050405020304" pitchFamily="18" charset="0"/>
                <a:cs typeface="Times New Roman" panose="02020603050405020304" pitchFamily="18" charset="0"/>
              </a:rPr>
              <a:t>Nucleophilicity</a:t>
            </a:r>
            <a:endParaRPr lang="en-US" sz="4000"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E97799C9-84D9-46D2-A11E-BCF8A720529D}" type="slidenum">
              <a:rPr lang="en-US" smtClean="0"/>
              <a:t>85</a:t>
            </a:fld>
            <a:endParaRPr lang="en-US" dirty="0"/>
          </a:p>
        </p:txBody>
      </p:sp>
    </p:spTree>
    <p:extLst>
      <p:ext uri="{BB962C8B-B14F-4D97-AF65-F5344CB8AC3E}">
        <p14:creationId xmlns:p14="http://schemas.microsoft.com/office/powerpoint/2010/main" val="219036588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Effect of Solvation on </a:t>
            </a:r>
            <a:r>
              <a:rPr lang="en-US" b="1" dirty="0" err="1">
                <a:latin typeface="Times New Roman" panose="02020603050405020304" pitchFamily="18" charset="0"/>
                <a:cs typeface="Times New Roman" panose="02020603050405020304" pitchFamily="18" charset="0"/>
              </a:rPr>
              <a:t>Nucleophilicity</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00793" y="2365739"/>
            <a:ext cx="10590414" cy="4234566"/>
          </a:xfrm>
        </p:spPr>
        <p:txBody>
          <a:bodyPr>
            <a:noAutofit/>
          </a:bodyPr>
          <a:lstStyle/>
          <a:p>
            <a:pPr marL="0" indent="0" algn="just">
              <a:buNone/>
            </a:pPr>
            <a:r>
              <a:rPr lang="en-US" sz="1800" dirty="0" smtClean="0">
                <a:latin typeface="Times New Roman" panose="02020603050405020304" pitchFamily="18" charset="0"/>
                <a:cs typeface="Times New Roman" panose="02020603050405020304" pitchFamily="18" charset="0"/>
              </a:rPr>
              <a:t>One </a:t>
            </a:r>
            <a:r>
              <a:rPr lang="en-US" sz="1800" dirty="0">
                <a:latin typeface="Times New Roman" panose="02020603050405020304" pitchFamily="18" charset="0"/>
                <a:cs typeface="Times New Roman" panose="02020603050405020304" pitchFamily="18" charset="0"/>
              </a:rPr>
              <a:t>such procedure is based on the </a:t>
            </a:r>
            <a:r>
              <a:rPr lang="en-US" sz="1800" dirty="0" err="1" smtClean="0">
                <a:latin typeface="Times New Roman" panose="02020603050405020304" pitchFamily="18" charset="0"/>
                <a:cs typeface="Times New Roman" panose="02020603050405020304" pitchFamily="18" charset="0"/>
              </a:rPr>
              <a:t>Winstein-Grunwald</a:t>
            </a:r>
            <a:r>
              <a:rPr lang="en-US" sz="1800" dirty="0" smtClean="0">
                <a:latin typeface="Times New Roman" panose="02020603050405020304" pitchFamily="18" charset="0"/>
                <a:cs typeface="Times New Roman" panose="02020603050405020304" pitchFamily="18" charset="0"/>
              </a:rPr>
              <a:t> equation: </a:t>
            </a:r>
            <a:r>
              <a:rPr lang="en-US" sz="1800" b="1" dirty="0" smtClean="0">
                <a:latin typeface="Times New Roman" panose="02020603050405020304" pitchFamily="18" charset="0"/>
                <a:cs typeface="Times New Roman" panose="02020603050405020304" pitchFamily="18" charset="0"/>
              </a:rPr>
              <a:t>where </a:t>
            </a:r>
            <a:r>
              <a:rPr lang="en-US" sz="1800" b="1" dirty="0">
                <a:latin typeface="Times New Roman" panose="02020603050405020304" pitchFamily="18" charset="0"/>
                <a:cs typeface="Times New Roman" panose="02020603050405020304" pitchFamily="18" charset="0"/>
              </a:rPr>
              <a:t>N and Y are measures of the solvent </a:t>
            </a:r>
            <a:r>
              <a:rPr lang="en-US" sz="1800" b="1" dirty="0" err="1">
                <a:latin typeface="Times New Roman" panose="02020603050405020304" pitchFamily="18" charset="0"/>
                <a:cs typeface="Times New Roman" panose="02020603050405020304" pitchFamily="18" charset="0"/>
              </a:rPr>
              <a:t>nucleophilicity</a:t>
            </a:r>
            <a:r>
              <a:rPr lang="en-US" sz="1800" b="1" dirty="0">
                <a:latin typeface="Times New Roman" panose="02020603050405020304" pitchFamily="18" charset="0"/>
                <a:cs typeface="Times New Roman" panose="02020603050405020304" pitchFamily="18" charset="0"/>
              </a:rPr>
              <a:t> and ionizing power</a:t>
            </a:r>
            <a:r>
              <a:rPr lang="en-US" sz="1800" dirty="0">
                <a:latin typeface="Times New Roman" panose="02020603050405020304" pitchFamily="18" charset="0"/>
                <a:cs typeface="Times New Roman" panose="02020603050405020304" pitchFamily="18" charset="0"/>
              </a:rPr>
              <a:t>, respectively</a:t>
            </a:r>
            <a:r>
              <a:rPr lang="en-US" sz="1800" dirty="0" smtClean="0">
                <a:latin typeface="Times New Roman" panose="02020603050405020304" pitchFamily="18" charset="0"/>
                <a:cs typeface="Times New Roman" panose="02020603050405020304" pitchFamily="18" charset="0"/>
              </a:rPr>
              <a:t>.</a:t>
            </a:r>
          </a:p>
          <a:p>
            <a:pPr marL="0" indent="0" algn="just">
              <a:buNone/>
            </a:pPr>
            <a:r>
              <a:rPr lang="en-US" sz="1800" dirty="0" smtClean="0">
                <a:latin typeface="Times New Roman" panose="02020603050405020304" pitchFamily="18" charset="0"/>
                <a:cs typeface="Times New Roman" panose="02020603050405020304" pitchFamily="18" charset="0"/>
              </a:rPr>
              <a:t>The </a:t>
            </a:r>
            <a:r>
              <a:rPr lang="en-US" sz="1800" dirty="0">
                <a:latin typeface="Times New Roman" panose="02020603050405020304" pitchFamily="18" charset="0"/>
                <a:cs typeface="Times New Roman" panose="02020603050405020304" pitchFamily="18" charset="0"/>
              </a:rPr>
              <a:t>variable parameters </a:t>
            </a:r>
            <a:r>
              <a:rPr lang="en-US" sz="1800" b="1" dirty="0">
                <a:latin typeface="Times New Roman" panose="02020603050405020304" pitchFamily="18" charset="0"/>
                <a:cs typeface="Times New Roman" panose="02020603050405020304" pitchFamily="18" charset="0"/>
              </a:rPr>
              <a:t>l</a:t>
            </a:r>
            <a:r>
              <a:rPr lang="en-US" sz="1800" dirty="0">
                <a:latin typeface="Times New Roman" panose="02020603050405020304" pitchFamily="18" charset="0"/>
                <a:cs typeface="Times New Roman" panose="02020603050405020304" pitchFamily="18" charset="0"/>
              </a:rPr>
              <a:t> and </a:t>
            </a:r>
            <a:r>
              <a:rPr lang="en-US" sz="1800" b="1" dirty="0">
                <a:latin typeface="Times New Roman" panose="02020603050405020304" pitchFamily="18" charset="0"/>
                <a:cs typeface="Times New Roman" panose="02020603050405020304" pitchFamily="18" charset="0"/>
              </a:rPr>
              <a:t>m</a:t>
            </a:r>
            <a:r>
              <a:rPr lang="en-US" sz="1800" dirty="0">
                <a:latin typeface="Times New Roman" panose="02020603050405020304" pitchFamily="18" charset="0"/>
                <a:cs typeface="Times New Roman" panose="02020603050405020304" pitchFamily="18" charset="0"/>
              </a:rPr>
              <a:t> are characteristic of specific reactions. </a:t>
            </a:r>
            <a:r>
              <a:rPr lang="en-US" sz="1800" dirty="0" smtClean="0">
                <a:latin typeface="Times New Roman" panose="02020603050405020304" pitchFamily="18" charset="0"/>
                <a:cs typeface="Times New Roman" panose="02020603050405020304" pitchFamily="18" charset="0"/>
              </a:rPr>
              <a:t>The value </a:t>
            </a:r>
            <a:r>
              <a:rPr lang="en-US" sz="1800" dirty="0">
                <a:latin typeface="Times New Roman" panose="02020603050405020304" pitchFamily="18" charset="0"/>
                <a:cs typeface="Times New Roman" panose="02020603050405020304" pitchFamily="18" charset="0"/>
              </a:rPr>
              <a:t>of </a:t>
            </a:r>
            <a:r>
              <a:rPr lang="en-US" sz="1800" b="1" dirty="0">
                <a:latin typeface="Times New Roman" panose="02020603050405020304" pitchFamily="18" charset="0"/>
                <a:cs typeface="Times New Roman" panose="02020603050405020304" pitchFamily="18" charset="0"/>
              </a:rPr>
              <a:t>N</a:t>
            </a:r>
            <a:r>
              <a:rPr lang="en-US" sz="1800" dirty="0">
                <a:latin typeface="Times New Roman" panose="02020603050405020304" pitchFamily="18" charset="0"/>
                <a:cs typeface="Times New Roman" panose="02020603050405020304" pitchFamily="18" charset="0"/>
              </a:rPr>
              <a:t>, the indicator of solvent </a:t>
            </a:r>
            <a:r>
              <a:rPr lang="en-US" sz="1800" dirty="0" err="1">
                <a:latin typeface="Times New Roman" panose="02020603050405020304" pitchFamily="18" charset="0"/>
                <a:cs typeface="Times New Roman" panose="02020603050405020304" pitchFamily="18" charset="0"/>
              </a:rPr>
              <a:t>nucleophilicity</a:t>
            </a:r>
            <a:r>
              <a:rPr lang="en-US" sz="1800" dirty="0">
                <a:latin typeface="Times New Roman" panose="02020603050405020304" pitchFamily="18" charset="0"/>
                <a:cs typeface="Times New Roman" panose="02020603050405020304" pitchFamily="18" charset="0"/>
              </a:rPr>
              <a:t>, can be determined by </a:t>
            </a:r>
            <a:r>
              <a:rPr lang="en-US" sz="1800" dirty="0" smtClean="0">
                <a:latin typeface="Times New Roman" panose="02020603050405020304" pitchFamily="18" charset="0"/>
                <a:cs typeface="Times New Roman" panose="02020603050405020304" pitchFamily="18" charset="0"/>
              </a:rPr>
              <a:t>specifying a </a:t>
            </a:r>
            <a:r>
              <a:rPr lang="en-US" sz="1800" dirty="0">
                <a:latin typeface="Times New Roman" panose="02020603050405020304" pitchFamily="18" charset="0"/>
                <a:cs typeface="Times New Roman" panose="02020603050405020304" pitchFamily="18" charset="0"/>
              </a:rPr>
              <a:t>standard reactant for which </a:t>
            </a:r>
            <a:r>
              <a:rPr lang="en-US" sz="1800" b="1" dirty="0">
                <a:latin typeface="Times New Roman" panose="02020603050405020304" pitchFamily="18" charset="0"/>
                <a:cs typeface="Times New Roman" panose="02020603050405020304" pitchFamily="18" charset="0"/>
              </a:rPr>
              <a:t>l</a:t>
            </a:r>
            <a:r>
              <a:rPr lang="en-US" sz="1800" dirty="0">
                <a:latin typeface="Times New Roman" panose="02020603050405020304" pitchFamily="18" charset="0"/>
                <a:cs typeface="Times New Roman" panose="02020603050405020304" pitchFamily="18" charset="0"/>
              </a:rPr>
              <a:t> is assigned the value 1.00 and a standard </a:t>
            </a:r>
            <a:r>
              <a:rPr lang="en-US" sz="1800" dirty="0" smtClean="0">
                <a:latin typeface="Times New Roman" panose="02020603050405020304" pitchFamily="18" charset="0"/>
                <a:cs typeface="Times New Roman" panose="02020603050405020304" pitchFamily="18" charset="0"/>
              </a:rPr>
              <a:t>solvent for </a:t>
            </a:r>
            <a:r>
              <a:rPr lang="en-US" sz="1800" dirty="0">
                <a:latin typeface="Times New Roman" panose="02020603050405020304" pitchFamily="18" charset="0"/>
                <a:cs typeface="Times New Roman" panose="02020603050405020304" pitchFamily="18" charset="0"/>
              </a:rPr>
              <a:t>which N is assigned the value 0.00. The parameters were originally </a:t>
            </a:r>
            <a:r>
              <a:rPr lang="en-US" sz="1800" dirty="0" smtClean="0">
                <a:latin typeface="Times New Roman" panose="02020603050405020304" pitchFamily="18" charset="0"/>
                <a:cs typeface="Times New Roman" panose="02020603050405020304" pitchFamily="18" charset="0"/>
              </a:rPr>
              <a:t>assigned for </a:t>
            </a:r>
            <a:r>
              <a:rPr lang="en-US" sz="1800" b="1" dirty="0" err="1">
                <a:latin typeface="Times New Roman" panose="02020603050405020304" pitchFamily="18" charset="0"/>
                <a:cs typeface="Times New Roman" panose="02020603050405020304" pitchFamily="18" charset="0"/>
              </a:rPr>
              <a:t>solvolysis</a:t>
            </a:r>
            <a:r>
              <a:rPr lang="en-US" sz="1800" b="1" dirty="0">
                <a:latin typeface="Times New Roman" panose="02020603050405020304" pitchFamily="18" charset="0"/>
                <a:cs typeface="Times New Roman" panose="02020603050405020304" pitchFamily="18" charset="0"/>
              </a:rPr>
              <a:t> of t-butyl chloride. </a:t>
            </a:r>
            <a:endParaRPr lang="en-US" sz="1800" b="1" dirty="0" smtClean="0">
              <a:latin typeface="Times New Roman" panose="02020603050405020304" pitchFamily="18" charset="0"/>
              <a:cs typeface="Times New Roman" panose="02020603050405020304" pitchFamily="18" charset="0"/>
            </a:endParaRPr>
          </a:p>
          <a:p>
            <a:pPr marL="0" indent="0" algn="just">
              <a:buNone/>
            </a:pPr>
            <a:r>
              <a:rPr lang="en-US" sz="1800" dirty="0" smtClean="0">
                <a:latin typeface="Times New Roman" panose="02020603050405020304" pitchFamily="18" charset="0"/>
                <a:cs typeface="Times New Roman" panose="02020603050405020304" pitchFamily="18" charset="0"/>
              </a:rPr>
              <a:t>The </a:t>
            </a:r>
            <a:r>
              <a:rPr lang="en-US" sz="1800" dirty="0">
                <a:latin typeface="Times New Roman" panose="02020603050405020304" pitchFamily="18" charset="0"/>
                <a:cs typeface="Times New Roman" panose="02020603050405020304" pitchFamily="18" charset="0"/>
              </a:rPr>
              <a:t>scale has also been assigned for </a:t>
            </a:r>
            <a:r>
              <a:rPr lang="en-US" sz="1800" dirty="0" smtClean="0">
                <a:latin typeface="Times New Roman" panose="02020603050405020304" pitchFamily="18" charset="0"/>
                <a:cs typeface="Times New Roman" panose="02020603050405020304" pitchFamily="18" charset="0"/>
              </a:rPr>
              <a:t>2-adamantly </a:t>
            </a:r>
            <a:r>
              <a:rPr lang="en-US" sz="1800" dirty="0" err="1" smtClean="0">
                <a:latin typeface="Times New Roman" panose="02020603050405020304" pitchFamily="18" charset="0"/>
                <a:cs typeface="Times New Roman" panose="02020603050405020304" pitchFamily="18" charset="0"/>
              </a:rPr>
              <a:t>tosylate</a:t>
            </a:r>
            <a:r>
              <a:rPr lang="en-US" sz="1800" dirty="0">
                <a:latin typeface="Times New Roman" panose="02020603050405020304" pitchFamily="18" charset="0"/>
                <a:cs typeface="Times New Roman" panose="02020603050405020304" pitchFamily="18" charset="0"/>
              </a:rPr>
              <a:t>, in which nucleophilic participation of the solvent is considered to be negligible</a:t>
            </a:r>
            <a:r>
              <a:rPr lang="en-US" sz="1800" dirty="0" smtClean="0">
                <a:latin typeface="Times New Roman" panose="02020603050405020304" pitchFamily="18" charset="0"/>
                <a:cs typeface="Times New Roman" panose="02020603050405020304" pitchFamily="18" charset="0"/>
              </a:rPr>
              <a:t>. Ethanol-water </a:t>
            </a:r>
            <a:r>
              <a:rPr lang="en-US" sz="1800" dirty="0">
                <a:latin typeface="Times New Roman" panose="02020603050405020304" pitchFamily="18" charset="0"/>
                <a:cs typeface="Times New Roman" panose="02020603050405020304" pitchFamily="18" charset="0"/>
              </a:rPr>
              <a:t>in the ratio 80:20 is taken as the standard solvent. The </a:t>
            </a:r>
            <a:r>
              <a:rPr lang="en-US" sz="1800" dirty="0" smtClean="0">
                <a:latin typeface="Times New Roman" panose="02020603050405020304" pitchFamily="18" charset="0"/>
                <a:cs typeface="Times New Roman" panose="02020603050405020304" pitchFamily="18" charset="0"/>
              </a:rPr>
              <a:t>resulting solvent </a:t>
            </a:r>
            <a:r>
              <a:rPr lang="en-US" sz="1800" dirty="0">
                <a:latin typeface="Times New Roman" panose="02020603050405020304" pitchFamily="18" charset="0"/>
                <a:cs typeface="Times New Roman" panose="02020603050405020304" pitchFamily="18" charset="0"/>
              </a:rPr>
              <a:t>characteristics are called </a:t>
            </a:r>
            <a:r>
              <a:rPr lang="en-US" sz="1800" dirty="0" err="1">
                <a:latin typeface="Times New Roman" panose="02020603050405020304" pitchFamily="18" charset="0"/>
                <a:cs typeface="Times New Roman" panose="02020603050405020304" pitchFamily="18" charset="0"/>
              </a:rPr>
              <a:t>N</a:t>
            </a:r>
            <a:r>
              <a:rPr lang="en-US" sz="1800" baseline="-25000" dirty="0" err="1">
                <a:latin typeface="Times New Roman" panose="02020603050405020304" pitchFamily="18" charset="0"/>
                <a:cs typeface="Times New Roman" panose="02020603050405020304" pitchFamily="18" charset="0"/>
              </a:rPr>
              <a:t>Tos</a:t>
            </a:r>
            <a:r>
              <a:rPr lang="en-US" sz="1800" dirty="0">
                <a:latin typeface="Times New Roman" panose="02020603050405020304" pitchFamily="18" charset="0"/>
                <a:cs typeface="Times New Roman" panose="02020603050405020304" pitchFamily="18" charset="0"/>
              </a:rPr>
              <a:t> and </a:t>
            </a:r>
            <a:r>
              <a:rPr lang="en-US" sz="1800" dirty="0" err="1">
                <a:latin typeface="Times New Roman" panose="02020603050405020304" pitchFamily="18" charset="0"/>
                <a:cs typeface="Times New Roman" panose="02020603050405020304" pitchFamily="18" charset="0"/>
              </a:rPr>
              <a:t>Y</a:t>
            </a:r>
            <a:r>
              <a:rPr lang="en-US" sz="1800" baseline="-25000" dirty="0" err="1">
                <a:latin typeface="Times New Roman" panose="02020603050405020304" pitchFamily="18" charset="0"/>
                <a:cs typeface="Times New Roman" panose="02020603050405020304" pitchFamily="18" charset="0"/>
              </a:rPr>
              <a:t>Tos</a:t>
            </a:r>
            <a:r>
              <a:rPr lang="en-US" sz="1800" dirty="0">
                <a:latin typeface="Times New Roman" panose="02020603050405020304" pitchFamily="18" charset="0"/>
                <a:cs typeface="Times New Roman" panose="02020603050405020304" pitchFamily="18" charset="0"/>
              </a:rPr>
              <a:t>. Some representative values for </a:t>
            </a:r>
            <a:r>
              <a:rPr lang="en-US" sz="1800" dirty="0" smtClean="0">
                <a:latin typeface="Times New Roman" panose="02020603050405020304" pitchFamily="18" charset="0"/>
                <a:cs typeface="Times New Roman" panose="02020603050405020304" pitchFamily="18" charset="0"/>
              </a:rPr>
              <a:t>solvents that </a:t>
            </a:r>
            <a:r>
              <a:rPr lang="en-US" sz="1800" dirty="0">
                <a:latin typeface="Times New Roman" panose="02020603050405020304" pitchFamily="18" charset="0"/>
                <a:cs typeface="Times New Roman" panose="02020603050405020304" pitchFamily="18" charset="0"/>
              </a:rPr>
              <a:t>are frequently used in </a:t>
            </a:r>
            <a:r>
              <a:rPr lang="en-US" sz="1800" dirty="0" err="1">
                <a:latin typeface="Times New Roman" panose="02020603050405020304" pitchFamily="18" charset="0"/>
                <a:cs typeface="Times New Roman" panose="02020603050405020304" pitchFamily="18" charset="0"/>
              </a:rPr>
              <a:t>solvolysis</a:t>
            </a:r>
            <a:r>
              <a:rPr lang="en-US" sz="1800" dirty="0">
                <a:latin typeface="Times New Roman" panose="02020603050405020304" pitchFamily="18" charset="0"/>
                <a:cs typeface="Times New Roman" panose="02020603050405020304" pitchFamily="18" charset="0"/>
              </a:rPr>
              <a:t> studies are given in Table 4.5.</a:t>
            </a:r>
          </a:p>
        </p:txBody>
      </p:sp>
      <p:pic>
        <p:nvPicPr>
          <p:cNvPr id="6" name="Picture 5"/>
          <p:cNvPicPr>
            <a:picLocks noChangeAspect="1"/>
          </p:cNvPicPr>
          <p:nvPr/>
        </p:nvPicPr>
        <p:blipFill>
          <a:blip r:embed="rId2"/>
          <a:stretch>
            <a:fillRect/>
          </a:stretch>
        </p:blipFill>
        <p:spPr>
          <a:xfrm>
            <a:off x="5394959" y="5261956"/>
            <a:ext cx="4139739" cy="756457"/>
          </a:xfrm>
          <a:prstGeom prst="rect">
            <a:avLst/>
          </a:prstGeom>
        </p:spPr>
      </p:pic>
      <p:sp>
        <p:nvSpPr>
          <p:cNvPr id="4" name="Slide Number Placeholder 3"/>
          <p:cNvSpPr>
            <a:spLocks noGrp="1"/>
          </p:cNvSpPr>
          <p:nvPr>
            <p:ph type="sldNum" sz="quarter" idx="12"/>
          </p:nvPr>
        </p:nvSpPr>
        <p:spPr/>
        <p:txBody>
          <a:bodyPr/>
          <a:lstStyle/>
          <a:p>
            <a:fld id="{E97799C9-84D9-46D2-A11E-BCF8A720529D}" type="slidenum">
              <a:rPr lang="en-US" smtClean="0"/>
              <a:t>86</a:t>
            </a:fld>
            <a:endParaRPr lang="en-US" dirty="0"/>
          </a:p>
        </p:txBody>
      </p:sp>
    </p:spTree>
    <p:extLst>
      <p:ext uri="{BB962C8B-B14F-4D97-AF65-F5344CB8AC3E}">
        <p14:creationId xmlns:p14="http://schemas.microsoft.com/office/powerpoint/2010/main" val="3012162812"/>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056015" y="698269"/>
            <a:ext cx="8079969" cy="5461462"/>
          </a:xfrm>
          <a:prstGeom prst="rect">
            <a:avLst/>
          </a:prstGeom>
        </p:spPr>
      </p:pic>
      <p:sp>
        <p:nvSpPr>
          <p:cNvPr id="3" name="Slide Number Placeholder 2"/>
          <p:cNvSpPr>
            <a:spLocks noGrp="1"/>
          </p:cNvSpPr>
          <p:nvPr>
            <p:ph type="sldNum" sz="quarter" idx="12"/>
          </p:nvPr>
        </p:nvSpPr>
        <p:spPr/>
        <p:txBody>
          <a:bodyPr/>
          <a:lstStyle/>
          <a:p>
            <a:fld id="{E97799C9-84D9-46D2-A11E-BCF8A720529D}" type="slidenum">
              <a:rPr lang="en-US" smtClean="0"/>
              <a:t>87</a:t>
            </a:fld>
            <a:endParaRPr lang="en-US" dirty="0"/>
          </a:p>
        </p:txBody>
      </p:sp>
    </p:spTree>
    <p:extLst>
      <p:ext uri="{BB962C8B-B14F-4D97-AF65-F5344CB8AC3E}">
        <p14:creationId xmlns:p14="http://schemas.microsoft.com/office/powerpoint/2010/main" val="887858778"/>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algn="just"/>
            <a:r>
              <a:rPr lang="en-US" sz="2000" dirty="0">
                <a:latin typeface="Times New Roman" panose="02020603050405020304" pitchFamily="18" charset="0"/>
                <a:cs typeface="Times New Roman" panose="02020603050405020304" pitchFamily="18" charset="0"/>
              </a:rPr>
              <a:t>We see </a:t>
            </a:r>
            <a:r>
              <a:rPr lang="en-US" sz="2000" dirty="0" smtClean="0">
                <a:latin typeface="Times New Roman" panose="02020603050405020304" pitchFamily="18" charset="0"/>
                <a:cs typeface="Times New Roman" panose="02020603050405020304" pitchFamily="18" charset="0"/>
              </a:rPr>
              <a:t>that </a:t>
            </a:r>
            <a:r>
              <a:rPr lang="en-US" sz="2000" dirty="0" err="1" smtClean="0">
                <a:latin typeface="Times New Roman" panose="02020603050405020304" pitchFamily="18" charset="0"/>
                <a:cs typeface="Times New Roman" panose="02020603050405020304" pitchFamily="18" charset="0"/>
              </a:rPr>
              <a:t>nucleophilicity</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decreases from ethanol to water to </a:t>
            </a:r>
            <a:r>
              <a:rPr lang="en-US" sz="2000" dirty="0" err="1">
                <a:latin typeface="Times New Roman" panose="02020603050405020304" pitchFamily="18" charset="0"/>
                <a:cs typeface="Times New Roman" panose="02020603050405020304" pitchFamily="18" charset="0"/>
              </a:rPr>
              <a:t>trifluoroethanol</a:t>
            </a:r>
            <a:r>
              <a:rPr lang="en-US" sz="2000" dirty="0">
                <a:latin typeface="Times New Roman" panose="02020603050405020304" pitchFamily="18" charset="0"/>
                <a:cs typeface="Times New Roman" panose="02020603050405020304" pitchFamily="18" charset="0"/>
              </a:rPr>
              <a:t> to </a:t>
            </a:r>
            <a:r>
              <a:rPr lang="en-US" sz="2000" dirty="0" err="1" smtClean="0">
                <a:latin typeface="Times New Roman" panose="02020603050405020304" pitchFamily="18" charset="0"/>
                <a:cs typeface="Times New Roman" panose="02020603050405020304" pitchFamily="18" charset="0"/>
              </a:rPr>
              <a:t>trifluoroacetic</a:t>
            </a:r>
            <a:r>
              <a:rPr lang="en-US" sz="2000" dirty="0" smtClean="0">
                <a:latin typeface="Times New Roman" panose="02020603050405020304" pitchFamily="18" charset="0"/>
                <a:cs typeface="Times New Roman" panose="02020603050405020304" pitchFamily="18" charset="0"/>
              </a:rPr>
              <a:t> acid </a:t>
            </a:r>
            <a:r>
              <a:rPr lang="en-US" sz="2000" dirty="0">
                <a:latin typeface="Times New Roman" panose="02020603050405020304" pitchFamily="18" charset="0"/>
                <a:cs typeface="Times New Roman" panose="02020603050405020304" pitchFamily="18" charset="0"/>
              </a:rPr>
              <a:t>as the substituent becomes successively more electron withdrawing</a:t>
            </a:r>
            <a:r>
              <a:rPr lang="en-US" sz="2000" dirty="0" smtClean="0">
                <a:latin typeface="Times New Roman" panose="02020603050405020304" pitchFamily="18" charset="0"/>
                <a:cs typeface="Times New Roman" panose="02020603050405020304" pitchFamily="18" charset="0"/>
              </a:rPr>
              <a:t>.</a:t>
            </a:r>
          </a:p>
          <a:p>
            <a:pPr algn="just"/>
            <a:endParaRPr lang="en-US" sz="2000" dirty="0">
              <a:latin typeface="Times New Roman" panose="02020603050405020304" pitchFamily="18" charset="0"/>
              <a:cs typeface="Times New Roman" panose="02020603050405020304" pitchFamily="18" charset="0"/>
            </a:endParaRPr>
          </a:p>
          <a:p>
            <a:pPr algn="just"/>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Note </a:t>
            </a:r>
            <a:r>
              <a:rPr lang="en-US" sz="2000" dirty="0" smtClean="0">
                <a:latin typeface="Times New Roman" panose="02020603050405020304" pitchFamily="18" charset="0"/>
                <a:cs typeface="Times New Roman" panose="02020603050405020304" pitchFamily="18" charset="0"/>
              </a:rPr>
              <a:t>that the </a:t>
            </a:r>
            <a:r>
              <a:rPr lang="en-US" sz="2000" dirty="0">
                <a:latin typeface="Times New Roman" panose="02020603050405020304" pitchFamily="18" charset="0"/>
                <a:cs typeface="Times New Roman" panose="02020603050405020304" pitchFamily="18" charset="0"/>
              </a:rPr>
              <a:t>considerable difference between acetic acid and formic acid appears entirely </a:t>
            </a:r>
            <a:r>
              <a:rPr lang="en-US" sz="2000" dirty="0" smtClean="0">
                <a:latin typeface="Times New Roman" panose="02020603050405020304" pitchFamily="18" charset="0"/>
                <a:cs typeface="Times New Roman" panose="02020603050405020304" pitchFamily="18" charset="0"/>
              </a:rPr>
              <a:t>in the </a:t>
            </a:r>
            <a:r>
              <a:rPr lang="en-US" sz="2000" dirty="0">
                <a:latin typeface="Times New Roman" panose="02020603050405020304" pitchFamily="18" charset="0"/>
                <a:cs typeface="Times New Roman" panose="02020603050405020304" pitchFamily="18" charset="0"/>
              </a:rPr>
              <a:t>Y terms, which have to do with ionizing power and results from the more </a:t>
            </a:r>
            <a:r>
              <a:rPr lang="en-US" sz="2000" dirty="0" smtClean="0">
                <a:latin typeface="Times New Roman" panose="02020603050405020304" pitchFamily="18" charset="0"/>
                <a:cs typeface="Times New Roman" panose="02020603050405020304" pitchFamily="18" charset="0"/>
              </a:rPr>
              <a:t>polar character </a:t>
            </a:r>
            <a:r>
              <a:rPr lang="en-US" sz="2000" dirty="0">
                <a:latin typeface="Times New Roman" panose="02020603050405020304" pitchFamily="18" charset="0"/>
                <a:cs typeface="Times New Roman" panose="02020603050405020304" pitchFamily="18" charset="0"/>
              </a:rPr>
              <a:t>of formic acid. </a:t>
            </a:r>
            <a:endParaRPr lang="en-US" sz="2000" dirty="0" smtClean="0">
              <a:latin typeface="Times New Roman" panose="02020603050405020304" pitchFamily="18" charset="0"/>
              <a:cs typeface="Times New Roman" panose="02020603050405020304" pitchFamily="18" charset="0"/>
            </a:endParaRPr>
          </a:p>
          <a:p>
            <a:pPr algn="just"/>
            <a:endParaRPr lang="en-US" sz="2000" dirty="0">
              <a:latin typeface="Times New Roman" panose="02020603050405020304" pitchFamily="18" charset="0"/>
              <a:cs typeface="Times New Roman" panose="02020603050405020304" pitchFamily="18" charset="0"/>
            </a:endParaRPr>
          </a:p>
          <a:p>
            <a:pPr algn="just"/>
            <a:r>
              <a:rPr lang="en-US" sz="2000" dirty="0" smtClean="0">
                <a:latin typeface="Times New Roman" panose="02020603050405020304" pitchFamily="18" charset="0"/>
                <a:cs typeface="Times New Roman" panose="02020603050405020304" pitchFamily="18" charset="0"/>
              </a:rPr>
              <a:t>The </a:t>
            </a:r>
            <a:r>
              <a:rPr lang="en-US" sz="2000" dirty="0" err="1">
                <a:latin typeface="Times New Roman" panose="02020603050405020304" pitchFamily="18" charset="0"/>
                <a:cs typeface="Times New Roman" panose="02020603050405020304" pitchFamily="18" charset="0"/>
              </a:rPr>
              <a:t>nucleophilicity</a:t>
            </a:r>
            <a:r>
              <a:rPr lang="en-US" sz="2000" dirty="0">
                <a:latin typeface="Times New Roman" panose="02020603050405020304" pitchFamily="18" charset="0"/>
                <a:cs typeface="Times New Roman" panose="02020603050405020304" pitchFamily="18" charset="0"/>
              </a:rPr>
              <a:t> parameters of formic acid and acetic </a:t>
            </a:r>
            <a:r>
              <a:rPr lang="en-US" sz="2000" dirty="0" smtClean="0">
                <a:latin typeface="Times New Roman" panose="02020603050405020304" pitchFamily="18" charset="0"/>
                <a:cs typeface="Times New Roman" panose="02020603050405020304" pitchFamily="18" charset="0"/>
              </a:rPr>
              <a:t>acid are </a:t>
            </a:r>
            <a:r>
              <a:rPr lang="en-US" sz="2000" dirty="0">
                <a:latin typeface="Times New Roman" panose="02020603050405020304" pitchFamily="18" charset="0"/>
                <a:cs typeface="Times New Roman" panose="02020603050405020304" pitchFamily="18" charset="0"/>
              </a:rPr>
              <a:t>the same, as might be expected, because the </a:t>
            </a:r>
            <a:r>
              <a:rPr lang="en-US" sz="2000" dirty="0" err="1">
                <a:latin typeface="Times New Roman" panose="02020603050405020304" pitchFamily="18" charset="0"/>
                <a:cs typeface="Times New Roman" panose="02020603050405020304" pitchFamily="18" charset="0"/>
              </a:rPr>
              <a:t>nucleophilicity</a:t>
            </a:r>
            <a:r>
              <a:rPr lang="en-US" sz="2000" dirty="0">
                <a:latin typeface="Times New Roman" panose="02020603050405020304" pitchFamily="18" charset="0"/>
                <a:cs typeface="Times New Roman" panose="02020603050405020304" pitchFamily="18" charset="0"/>
              </a:rPr>
              <a:t> is associated with </a:t>
            </a:r>
            <a:r>
              <a:rPr lang="en-US" sz="2000" dirty="0" smtClean="0">
                <a:latin typeface="Times New Roman" panose="02020603050405020304" pitchFamily="18" charset="0"/>
                <a:cs typeface="Times New Roman" panose="02020603050405020304" pitchFamily="18" charset="0"/>
              </a:rPr>
              <a:t>the </a:t>
            </a:r>
            <a:r>
              <a:rPr lang="en-US" sz="2000" dirty="0" err="1" smtClean="0">
                <a:latin typeface="Times New Roman" panose="02020603050405020304" pitchFamily="18" charset="0"/>
                <a:cs typeface="Times New Roman" panose="02020603050405020304" pitchFamily="18" charset="0"/>
              </a:rPr>
              <a:t>carboxy</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group.</a:t>
            </a:r>
            <a:r>
              <a:rPr lang="en-US" sz="2000" dirty="0" smtClean="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p:txBody>
      </p:sp>
      <p:sp>
        <p:nvSpPr>
          <p:cNvPr id="4" name="Rectangle 3"/>
          <p:cNvSpPr/>
          <p:nvPr/>
        </p:nvSpPr>
        <p:spPr>
          <a:xfrm>
            <a:off x="1980082" y="1397044"/>
            <a:ext cx="8435899" cy="707886"/>
          </a:xfrm>
          <a:prstGeom prst="rect">
            <a:avLst/>
          </a:prstGeom>
        </p:spPr>
        <p:txBody>
          <a:bodyPr wrap="none">
            <a:spAutoFit/>
          </a:bodyPr>
          <a:lstStyle/>
          <a:p>
            <a:r>
              <a:rPr lang="en-US" sz="4000" b="1" dirty="0">
                <a:latin typeface="Times New Roman" panose="02020603050405020304" pitchFamily="18" charset="0"/>
                <a:cs typeface="Times New Roman" panose="02020603050405020304" pitchFamily="18" charset="0"/>
              </a:rPr>
              <a:t>Effect of Solvation on </a:t>
            </a:r>
            <a:r>
              <a:rPr lang="en-US" sz="4000" b="1" dirty="0" err="1">
                <a:latin typeface="Times New Roman" panose="02020603050405020304" pitchFamily="18" charset="0"/>
                <a:cs typeface="Times New Roman" panose="02020603050405020304" pitchFamily="18" charset="0"/>
              </a:rPr>
              <a:t>Nucleophilicity</a:t>
            </a:r>
            <a:endParaRPr lang="en-US" sz="4000"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E97799C9-84D9-46D2-A11E-BCF8A720529D}" type="slidenum">
              <a:rPr lang="en-US" smtClean="0"/>
              <a:t>88</a:t>
            </a:fld>
            <a:endParaRPr lang="en-US" dirty="0"/>
          </a:p>
        </p:txBody>
      </p:sp>
    </p:spTree>
    <p:extLst>
      <p:ext uri="{BB962C8B-B14F-4D97-AF65-F5344CB8AC3E}">
        <p14:creationId xmlns:p14="http://schemas.microsoft.com/office/powerpoint/2010/main" val="68829033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Leaving-Group Effects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81395" y="2432240"/>
            <a:ext cx="10631979" cy="3719177"/>
          </a:xfrm>
        </p:spPr>
        <p:txBody>
          <a:bodyPr>
            <a:normAutofit fontScale="77500" lnSpcReduction="20000"/>
          </a:bodyPr>
          <a:lstStyle/>
          <a:p>
            <a:pPr marL="0" indent="0" algn="just">
              <a:buNone/>
            </a:pPr>
            <a:r>
              <a:rPr lang="en-US" dirty="0">
                <a:latin typeface="Times New Roman" panose="02020603050405020304" pitchFamily="18" charset="0"/>
                <a:cs typeface="Times New Roman" panose="02020603050405020304" pitchFamily="18" charset="0"/>
              </a:rPr>
              <a:t>The nature of the leaving group influences the rate </a:t>
            </a:r>
            <a:r>
              <a:rPr lang="en-US" dirty="0" smtClean="0">
                <a:latin typeface="Times New Roman" panose="02020603050405020304" pitchFamily="18" charset="0"/>
                <a:cs typeface="Times New Roman" panose="02020603050405020304" pitchFamily="18" charset="0"/>
              </a:rPr>
              <a:t>of </a:t>
            </a:r>
            <a:r>
              <a:rPr lang="en-US" dirty="0">
                <a:latin typeface="Times New Roman" panose="02020603050405020304" pitchFamily="18" charset="0"/>
                <a:cs typeface="Times New Roman" panose="02020603050405020304" pitchFamily="18" charset="0"/>
              </a:rPr>
              <a:t>reaction of ethyl </a:t>
            </a:r>
            <a:r>
              <a:rPr lang="en-US" dirty="0" err="1">
                <a:latin typeface="Times New Roman" panose="02020603050405020304" pitchFamily="18" charset="0"/>
                <a:cs typeface="Times New Roman" panose="02020603050405020304" pitchFamily="18" charset="0"/>
              </a:rPr>
              <a:t>arenesulfonates</a:t>
            </a:r>
            <a:r>
              <a:rPr lang="en-US" dirty="0">
                <a:latin typeface="Times New Roman" panose="02020603050405020304" pitchFamily="18" charset="0"/>
                <a:cs typeface="Times New Roman" panose="02020603050405020304" pitchFamily="18" charset="0"/>
              </a:rPr>
              <a:t> with </a:t>
            </a:r>
            <a:r>
              <a:rPr lang="en-US" dirty="0" err="1" smtClean="0">
                <a:latin typeface="Times New Roman" panose="02020603050405020304" pitchFamily="18" charset="0"/>
                <a:cs typeface="Times New Roman" panose="02020603050405020304" pitchFamily="18" charset="0"/>
              </a:rPr>
              <a:t>ethoxide</a:t>
            </a:r>
            <a:r>
              <a:rPr lang="en-US" dirty="0" smtClean="0">
                <a:latin typeface="Times New Roman" panose="02020603050405020304" pitchFamily="18" charset="0"/>
                <a:cs typeface="Times New Roman" panose="02020603050405020304" pitchFamily="18" charset="0"/>
              </a:rPr>
              <a:t> ion </a:t>
            </a:r>
            <a:r>
              <a:rPr lang="en-US" dirty="0">
                <a:latin typeface="Times New Roman" panose="02020603050405020304" pitchFamily="18" charset="0"/>
                <a:cs typeface="Times New Roman" panose="02020603050405020304" pitchFamily="18" charset="0"/>
              </a:rPr>
              <a:t>in </a:t>
            </a:r>
            <a:r>
              <a:rPr lang="en-US" dirty="0" smtClean="0">
                <a:latin typeface="Times New Roman" panose="02020603050405020304" pitchFamily="18" charset="0"/>
                <a:cs typeface="Times New Roman" panose="02020603050405020304" pitchFamily="18" charset="0"/>
              </a:rPr>
              <a:t>ethanol. </a:t>
            </a:r>
          </a:p>
          <a:p>
            <a:pPr algn="just"/>
            <a:endParaRPr lang="en-US" dirty="0">
              <a:latin typeface="Times New Roman" panose="02020603050405020304" pitchFamily="18" charset="0"/>
              <a:cs typeface="Times New Roman" panose="02020603050405020304" pitchFamily="18" charset="0"/>
            </a:endParaRPr>
          </a:p>
          <a:p>
            <a:pPr marL="0" indent="0" algn="just">
              <a:buNone/>
            </a:pPr>
            <a:r>
              <a:rPr lang="en-US" dirty="0" smtClean="0">
                <a:latin typeface="Times New Roman" panose="02020603050405020304" pitchFamily="18" charset="0"/>
                <a:cs typeface="Times New Roman" panose="02020603050405020304" pitchFamily="18" charset="0"/>
              </a:rPr>
              <a:t>Table </a:t>
            </a:r>
            <a:r>
              <a:rPr lang="en-US" dirty="0">
                <a:latin typeface="Times New Roman" panose="02020603050405020304" pitchFamily="18" charset="0"/>
                <a:cs typeface="Times New Roman" panose="02020603050405020304" pitchFamily="18" charset="0"/>
              </a:rPr>
              <a:t>4.6 lists estimated relative rates of </a:t>
            </a:r>
            <a:r>
              <a:rPr lang="en-US" dirty="0" err="1">
                <a:latin typeface="Times New Roman" panose="02020603050405020304" pitchFamily="18" charset="0"/>
                <a:cs typeface="Times New Roman" panose="02020603050405020304" pitchFamily="18" charset="0"/>
              </a:rPr>
              <a:t>solvolysis</a:t>
            </a:r>
            <a:r>
              <a:rPr lang="en-US" dirty="0">
                <a:latin typeface="Times New Roman" panose="02020603050405020304" pitchFamily="18" charset="0"/>
                <a:cs typeface="Times New Roman" panose="02020603050405020304" pitchFamily="18" charset="0"/>
              </a:rPr>
              <a:t> of 1-phenylethyl esters </a:t>
            </a:r>
            <a:r>
              <a:rPr lang="en-US" dirty="0" smtClean="0">
                <a:latin typeface="Times New Roman" panose="02020603050405020304" pitchFamily="18" charset="0"/>
                <a:cs typeface="Times New Roman" panose="02020603050405020304" pitchFamily="18" charset="0"/>
              </a:rPr>
              <a:t>and halides </a:t>
            </a:r>
            <a:r>
              <a:rPr lang="en-US" dirty="0">
                <a:latin typeface="Times New Roman" panose="02020603050405020304" pitchFamily="18" charset="0"/>
                <a:cs typeface="Times New Roman" panose="02020603050405020304" pitchFamily="18" charset="0"/>
              </a:rPr>
              <a:t>in 80% aqueous ethanol at 75 </a:t>
            </a:r>
            <a:r>
              <a:rPr lang="en-US" baseline="30000" dirty="0" smtClean="0">
                <a:latin typeface="Times New Roman" panose="02020603050405020304" pitchFamily="18" charset="0"/>
                <a:cs typeface="Times New Roman" panose="02020603050405020304" pitchFamily="18" charset="0"/>
              </a:rPr>
              <a:t>o</a:t>
            </a:r>
            <a:r>
              <a:rPr lang="en-US" dirty="0" smtClean="0">
                <a:latin typeface="Times New Roman" panose="02020603050405020304" pitchFamily="18" charset="0"/>
                <a:cs typeface="Times New Roman" panose="02020603050405020304" pitchFamily="18" charset="0"/>
              </a:rPr>
              <a:t> C. The </a:t>
            </a:r>
            <a:r>
              <a:rPr lang="en-US" dirty="0">
                <a:latin typeface="Times New Roman" panose="02020603050405020304" pitchFamily="18" charset="0"/>
                <a:cs typeface="Times New Roman" panose="02020603050405020304" pitchFamily="18" charset="0"/>
              </a:rPr>
              <a:t>reactivity of the leaving </a:t>
            </a:r>
            <a:r>
              <a:rPr lang="en-US" dirty="0" smtClean="0">
                <a:latin typeface="Times New Roman" panose="02020603050405020304" pitchFamily="18" charset="0"/>
                <a:cs typeface="Times New Roman" panose="02020603050405020304" pitchFamily="18" charset="0"/>
              </a:rPr>
              <a:t>groups generally </a:t>
            </a:r>
            <a:r>
              <a:rPr lang="en-US" dirty="0">
                <a:latin typeface="Times New Roman" panose="02020603050405020304" pitchFamily="18" charset="0"/>
                <a:cs typeface="Times New Roman" panose="02020603050405020304" pitchFamily="18" charset="0"/>
              </a:rPr>
              <a:t>parallels their electron-accepting capacity</a:t>
            </a:r>
            <a:r>
              <a:rPr lang="en-US" dirty="0" smtClean="0">
                <a:latin typeface="Times New Roman" panose="02020603050405020304" pitchFamily="18" charset="0"/>
                <a:cs typeface="Times New Roman" panose="02020603050405020304" pitchFamily="18" charset="0"/>
              </a:rPr>
              <a:t>.</a:t>
            </a:r>
          </a:p>
          <a:p>
            <a:pPr marL="0" indent="0" algn="just">
              <a:buNone/>
            </a:pPr>
            <a:r>
              <a:rPr lang="en-US" dirty="0" smtClean="0">
                <a:latin typeface="Times New Roman" panose="02020603050405020304" pitchFamily="18" charset="0"/>
                <a:cs typeface="Times New Roman" panose="02020603050405020304" pitchFamily="18" charset="0"/>
              </a:rPr>
              <a:t> </a:t>
            </a:r>
          </a:p>
          <a:p>
            <a:pPr marL="0" indent="0" algn="just">
              <a:buNone/>
            </a:pPr>
            <a:r>
              <a:rPr lang="en-US" dirty="0" err="1" smtClean="0">
                <a:latin typeface="Times New Roman" panose="02020603050405020304" pitchFamily="18" charset="0"/>
                <a:cs typeface="Times New Roman" panose="02020603050405020304" pitchFamily="18" charset="0"/>
              </a:rPr>
              <a:t>Trifluoroacetate</a:t>
            </a:r>
            <a:r>
              <a:rPr lang="en-US" dirty="0">
                <a:latin typeface="Times New Roman" panose="02020603050405020304" pitchFamily="18" charset="0"/>
                <a:cs typeface="Times New Roman" panose="02020603050405020304" pitchFamily="18" charset="0"/>
              </a:rPr>
              <a:t>, for example, </a:t>
            </a:r>
            <a:r>
              <a:rPr lang="en-US" dirty="0" smtClean="0">
                <a:latin typeface="Times New Roman" panose="02020603050405020304" pitchFamily="18" charset="0"/>
                <a:cs typeface="Times New Roman" panose="02020603050405020304" pitchFamily="18" charset="0"/>
              </a:rPr>
              <a:t>is about </a:t>
            </a:r>
            <a:r>
              <a:rPr lang="en-US" dirty="0">
                <a:latin typeface="Times New Roman" panose="02020603050405020304" pitchFamily="18" charset="0"/>
                <a:cs typeface="Times New Roman" panose="02020603050405020304" pitchFamily="18" charset="0"/>
              </a:rPr>
              <a:t>10</a:t>
            </a:r>
            <a:r>
              <a:rPr lang="en-US" baseline="30000" dirty="0">
                <a:latin typeface="Times New Roman" panose="02020603050405020304" pitchFamily="18" charset="0"/>
                <a:cs typeface="Times New Roman" panose="02020603050405020304" pitchFamily="18" charset="0"/>
              </a:rPr>
              <a:t>6</a:t>
            </a:r>
            <a:r>
              <a:rPr lang="en-US" dirty="0">
                <a:latin typeface="Times New Roman" panose="02020603050405020304" pitchFamily="18" charset="0"/>
                <a:cs typeface="Times New Roman" panose="02020603050405020304" pitchFamily="18" charset="0"/>
              </a:rPr>
              <a:t> time as reactive as acetate and p-</a:t>
            </a:r>
            <a:r>
              <a:rPr lang="en-US" dirty="0" err="1">
                <a:latin typeface="Times New Roman" panose="02020603050405020304" pitchFamily="18" charset="0"/>
                <a:cs typeface="Times New Roman" panose="02020603050405020304" pitchFamily="18" charset="0"/>
              </a:rPr>
              <a:t>nitrobenzenesulfonate</a:t>
            </a:r>
            <a:r>
              <a:rPr lang="en-US" dirty="0">
                <a:latin typeface="Times New Roman" panose="02020603050405020304" pitchFamily="18" charset="0"/>
                <a:cs typeface="Times New Roman" panose="02020603050405020304" pitchFamily="18" charset="0"/>
              </a:rPr>
              <a:t> is about 10 </a:t>
            </a:r>
            <a:r>
              <a:rPr lang="en-US" dirty="0" smtClean="0">
                <a:latin typeface="Times New Roman" panose="02020603050405020304" pitchFamily="18" charset="0"/>
                <a:cs typeface="Times New Roman" panose="02020603050405020304" pitchFamily="18" charset="0"/>
              </a:rPr>
              <a:t>times more </a:t>
            </a:r>
            <a:r>
              <a:rPr lang="en-US" dirty="0">
                <a:latin typeface="Times New Roman" panose="02020603050405020304" pitchFamily="18" charset="0"/>
                <a:cs typeface="Times New Roman" panose="02020603050405020304" pitchFamily="18" charset="0"/>
              </a:rPr>
              <a:t>reactive than p-</a:t>
            </a:r>
            <a:r>
              <a:rPr lang="en-US" dirty="0" err="1">
                <a:latin typeface="Times New Roman" panose="02020603050405020304" pitchFamily="18" charset="0"/>
                <a:cs typeface="Times New Roman" panose="02020603050405020304" pitchFamily="18" charset="0"/>
              </a:rPr>
              <a:t>toluenesulfonate</a:t>
            </a:r>
            <a:r>
              <a:rPr lang="en-US" dirty="0">
                <a:latin typeface="Times New Roman" panose="02020603050405020304" pitchFamily="18" charset="0"/>
                <a:cs typeface="Times New Roman" panose="02020603050405020304" pitchFamily="18" charset="0"/>
              </a:rPr>
              <a:t>. The order of the halide leaving groups is I</a:t>
            </a:r>
            <a:r>
              <a:rPr lang="en-US" baseline="30000"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&gt;Br</a:t>
            </a:r>
            <a:r>
              <a:rPr lang="en-US" baseline="30000"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&gt; Cl</a:t>
            </a:r>
            <a:r>
              <a:rPr lang="en-US" baseline="30000"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&gt; </a:t>
            </a:r>
            <a:r>
              <a:rPr lang="en-US" dirty="0">
                <a:latin typeface="Times New Roman" panose="02020603050405020304" pitchFamily="18" charset="0"/>
                <a:cs typeface="Times New Roman" panose="02020603050405020304" pitchFamily="18" charset="0"/>
              </a:rPr>
              <a:t>F</a:t>
            </a:r>
            <a:r>
              <a:rPr lang="en-US" baseline="30000"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pPr algn="just"/>
            <a:endParaRPr lang="en-US" dirty="0" smtClean="0">
              <a:latin typeface="Times New Roman" panose="02020603050405020304" pitchFamily="18" charset="0"/>
              <a:cs typeface="Times New Roman" panose="02020603050405020304" pitchFamily="18" charset="0"/>
            </a:endParaRPr>
          </a:p>
          <a:p>
            <a:pPr marL="0" indent="0" algn="just">
              <a:buNone/>
            </a:pPr>
            <a:r>
              <a:rPr lang="en-US" dirty="0" smtClean="0">
                <a:latin typeface="Times New Roman" panose="02020603050405020304" pitchFamily="18" charset="0"/>
                <a:cs typeface="Times New Roman" panose="02020603050405020304" pitchFamily="18" charset="0"/>
              </a:rPr>
              <a:t>This </a:t>
            </a:r>
            <a:r>
              <a:rPr lang="en-US" dirty="0">
                <a:latin typeface="Times New Roman" panose="02020603050405020304" pitchFamily="18" charset="0"/>
                <a:cs typeface="Times New Roman" panose="02020603050405020304" pitchFamily="18" charset="0"/>
              </a:rPr>
              <a:t>order is opposite to that of electronegativity and is </a:t>
            </a:r>
            <a:r>
              <a:rPr lang="en-US" dirty="0" smtClean="0">
                <a:latin typeface="Times New Roman" panose="02020603050405020304" pitchFamily="18" charset="0"/>
                <a:cs typeface="Times New Roman" panose="02020603050405020304" pitchFamily="18" charset="0"/>
              </a:rPr>
              <a:t>dominated by </a:t>
            </a:r>
            <a:r>
              <a:rPr lang="en-US" dirty="0">
                <a:latin typeface="Times New Roman" panose="02020603050405020304" pitchFamily="18" charset="0"/>
                <a:cs typeface="Times New Roman" panose="02020603050405020304" pitchFamily="18" charset="0"/>
              </a:rPr>
              <a:t>the strength of the bond to carbon, which increases from ∼ 55 kcal for the C−</a:t>
            </a:r>
            <a:r>
              <a:rPr lang="en-US" dirty="0" smtClean="0">
                <a:latin typeface="Times New Roman" panose="02020603050405020304" pitchFamily="18" charset="0"/>
                <a:cs typeface="Times New Roman" panose="02020603050405020304" pitchFamily="18" charset="0"/>
              </a:rPr>
              <a:t>I bond </a:t>
            </a:r>
            <a:r>
              <a:rPr lang="en-US" dirty="0">
                <a:latin typeface="Times New Roman" panose="02020603050405020304" pitchFamily="18" charset="0"/>
                <a:cs typeface="Times New Roman" panose="02020603050405020304" pitchFamily="18" charset="0"/>
              </a:rPr>
              <a:t>to ∼ 110 kcal for the C−F </a:t>
            </a:r>
            <a:r>
              <a:rPr lang="en-US" dirty="0" smtClean="0">
                <a:latin typeface="Times New Roman" panose="02020603050405020304" pitchFamily="18" charset="0"/>
                <a:cs typeface="Times New Roman" panose="02020603050405020304" pitchFamily="18" charset="0"/>
              </a:rPr>
              <a:t>bond. </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E97799C9-84D9-46D2-A11E-BCF8A720529D}" type="slidenum">
              <a:rPr lang="en-US" smtClean="0"/>
              <a:t>89</a:t>
            </a:fld>
            <a:endParaRPr lang="en-US" dirty="0"/>
          </a:p>
        </p:txBody>
      </p:sp>
    </p:spTree>
    <p:extLst>
      <p:ext uri="{BB962C8B-B14F-4D97-AF65-F5344CB8AC3E}">
        <p14:creationId xmlns:p14="http://schemas.microsoft.com/office/powerpoint/2010/main" val="38743270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4773" y="1701363"/>
            <a:ext cx="10673542" cy="3739497"/>
          </a:xfrm>
        </p:spPr>
        <p:txBody>
          <a:bodyPr>
            <a:noAutofit/>
          </a:bodyPr>
          <a:lstStyle/>
          <a:p>
            <a:pPr marL="0" indent="0">
              <a:buNone/>
            </a:pPr>
            <a:r>
              <a:rPr lang="en-US" sz="1800" dirty="0" smtClean="0">
                <a:latin typeface="Times New Roman" panose="02020603050405020304" pitchFamily="18" charset="0"/>
                <a:cs typeface="Times New Roman" panose="02020603050405020304" pitchFamily="18" charset="0"/>
              </a:rPr>
              <a:t>(</a:t>
            </a:r>
            <a:r>
              <a:rPr lang="en-US" sz="1800" dirty="0" smtClean="0">
                <a:solidFill>
                  <a:srgbClr val="FF0000"/>
                </a:solidFill>
                <a:latin typeface="Times New Roman" panose="02020603050405020304" pitchFamily="18" charset="0"/>
                <a:cs typeface="Times New Roman" panose="02020603050405020304" pitchFamily="18" charset="0"/>
              </a:rPr>
              <a:t>4</a:t>
            </a:r>
            <a:r>
              <a:rPr lang="en-US" sz="1800" dirty="0" smtClean="0">
                <a:latin typeface="Times New Roman" panose="02020603050405020304" pitchFamily="18" charset="0"/>
                <a:cs typeface="Times New Roman" panose="02020603050405020304" pitchFamily="18" charset="0"/>
              </a:rPr>
              <a:t>) Steric </a:t>
            </a:r>
            <a:r>
              <a:rPr lang="en-US" sz="1800" dirty="0">
                <a:latin typeface="Times New Roman" panose="02020603050405020304" pitchFamily="18" charset="0"/>
                <a:cs typeface="Times New Roman" panose="02020603050405020304" pitchFamily="18" charset="0"/>
              </a:rPr>
              <a:t>effects are also significant because of the change in coordination that occurs on ionization. The substituents are spread apart as ionization proceeds, so steric compression in the reactant favors ionization. </a:t>
            </a:r>
          </a:p>
          <a:p>
            <a:pPr marL="0" indent="0">
              <a:buNone/>
            </a:pPr>
            <a:endParaRPr lang="en-US" sz="1800" dirty="0" smtClean="0">
              <a:latin typeface="Times New Roman" panose="02020603050405020304" pitchFamily="18" charset="0"/>
              <a:cs typeface="Times New Roman" panose="02020603050405020304" pitchFamily="18" charset="0"/>
            </a:endParaRPr>
          </a:p>
          <a:p>
            <a:pPr marL="0" indent="0">
              <a:buNone/>
            </a:pPr>
            <a:r>
              <a:rPr lang="en-US" sz="1800" dirty="0" smtClean="0">
                <a:latin typeface="Times New Roman" panose="02020603050405020304" pitchFamily="18" charset="0"/>
                <a:cs typeface="Times New Roman" panose="02020603050405020304" pitchFamily="18" charset="0"/>
              </a:rPr>
              <a:t>On </a:t>
            </a:r>
            <a:r>
              <a:rPr lang="en-US" sz="1800" dirty="0">
                <a:latin typeface="Times New Roman" panose="02020603050405020304" pitchFamily="18" charset="0"/>
                <a:cs typeface="Times New Roman" panose="02020603050405020304" pitchFamily="18" charset="0"/>
              </a:rPr>
              <a:t>the other hand, </a:t>
            </a:r>
            <a:r>
              <a:rPr lang="en-US" sz="1800" dirty="0" smtClean="0">
                <a:latin typeface="Times New Roman" panose="02020603050405020304" pitchFamily="18" charset="0"/>
                <a:cs typeface="Times New Roman" panose="02020603050405020304" pitchFamily="18" charset="0"/>
              </a:rPr>
              <a:t>(</a:t>
            </a:r>
            <a:r>
              <a:rPr lang="en-US" sz="1800" dirty="0" smtClean="0">
                <a:solidFill>
                  <a:srgbClr val="FF0000"/>
                </a:solidFill>
                <a:latin typeface="Times New Roman" panose="02020603050405020304" pitchFamily="18" charset="0"/>
                <a:cs typeface="Times New Roman" panose="02020603050405020304" pitchFamily="18" charset="0"/>
              </a:rPr>
              <a:t>5</a:t>
            </a:r>
            <a:r>
              <a:rPr lang="en-US" sz="1800" dirty="0" smtClean="0">
                <a:latin typeface="Times New Roman" panose="02020603050405020304" pitchFamily="18" charset="0"/>
                <a:cs typeface="Times New Roman" panose="02020603050405020304" pitchFamily="18" charset="0"/>
              </a:rPr>
              <a:t>) geometrical </a:t>
            </a:r>
            <a:r>
              <a:rPr lang="en-US" sz="1800" dirty="0">
                <a:latin typeface="Times New Roman" panose="02020603050405020304" pitchFamily="18" charset="0"/>
                <a:cs typeface="Times New Roman" panose="02020603050405020304" pitchFamily="18" charset="0"/>
              </a:rPr>
              <a:t>constraints that preclude planarity of the carbocation are unfavorable and increase the energy required for ionization</a:t>
            </a:r>
            <a:r>
              <a:rPr lang="en-US" sz="1800" dirty="0" smtClean="0">
                <a:latin typeface="Times New Roman" panose="02020603050405020304" pitchFamily="18" charset="0"/>
                <a:cs typeface="Times New Roman" panose="02020603050405020304" pitchFamily="18" charset="0"/>
              </a:rPr>
              <a:t>.</a:t>
            </a:r>
          </a:p>
          <a:p>
            <a:pPr marL="0" indent="0">
              <a:buNone/>
            </a:pPr>
            <a:endParaRPr lang="en-US" sz="1800" dirty="0">
              <a:latin typeface="Times New Roman" panose="02020603050405020304" pitchFamily="18" charset="0"/>
              <a:cs typeface="Times New Roman" panose="02020603050405020304" pitchFamily="18" charset="0"/>
            </a:endParaRPr>
          </a:p>
          <a:p>
            <a:pPr marL="0" indent="0">
              <a:buNone/>
            </a:pPr>
            <a:r>
              <a:rPr lang="en-US" sz="1800" dirty="0" smtClean="0">
                <a:latin typeface="Times New Roman" panose="02020603050405020304" pitchFamily="18" charset="0"/>
                <a:cs typeface="Times New Roman" panose="02020603050405020304" pitchFamily="18" charset="0"/>
              </a:rPr>
              <a:t>The </a:t>
            </a:r>
            <a:r>
              <a:rPr lang="en-US" sz="1800" dirty="0">
                <a:latin typeface="Times New Roman" panose="02020603050405020304" pitchFamily="18" charset="0"/>
                <a:cs typeface="Times New Roman" panose="02020603050405020304" pitchFamily="18" charset="0"/>
              </a:rPr>
              <a:t>ionization process is very sensitive to solvent effects, which are </a:t>
            </a:r>
            <a:r>
              <a:rPr lang="en-US" sz="1800" dirty="0" smtClean="0">
                <a:latin typeface="Times New Roman" panose="02020603050405020304" pitchFamily="18" charset="0"/>
                <a:cs typeface="Times New Roman" panose="02020603050405020304" pitchFamily="18" charset="0"/>
              </a:rPr>
              <a:t>dependent on </a:t>
            </a:r>
            <a:r>
              <a:rPr lang="en-US" sz="1800" dirty="0">
                <a:latin typeface="Times New Roman" panose="02020603050405020304" pitchFamily="18" charset="0"/>
                <a:cs typeface="Times New Roman" panose="02020603050405020304" pitchFamily="18" charset="0"/>
              </a:rPr>
              <a:t>the charge type of the </a:t>
            </a:r>
            <a:r>
              <a:rPr lang="en-US" sz="1800" dirty="0" smtClean="0">
                <a:latin typeface="Times New Roman" panose="02020603050405020304" pitchFamily="18" charset="0"/>
                <a:cs typeface="Times New Roman" panose="02020603050405020304" pitchFamily="18" charset="0"/>
              </a:rPr>
              <a:t>reactants</a:t>
            </a:r>
            <a:r>
              <a:rPr lang="en-US" sz="1800" dirty="0">
                <a:latin typeface="Times New Roman" panose="02020603050405020304" pitchFamily="18" charset="0"/>
                <a:cs typeface="Times New Roman" panose="02020603050405020304" pitchFamily="18" charset="0"/>
              </a:rPr>
              <a:t>. </a:t>
            </a:r>
            <a:endParaRPr lang="en-US" sz="1800" dirty="0" smtClean="0">
              <a:latin typeface="Times New Roman" panose="02020603050405020304" pitchFamily="18" charset="0"/>
              <a:cs typeface="Times New Roman" panose="02020603050405020304" pitchFamily="18" charset="0"/>
            </a:endParaRPr>
          </a:p>
          <a:p>
            <a:pPr marL="0" indent="0">
              <a:buNone/>
            </a:pPr>
            <a:endParaRPr lang="en-US" sz="1800" dirty="0" smtClean="0">
              <a:latin typeface="Times New Roman" panose="02020603050405020304" pitchFamily="18" charset="0"/>
              <a:cs typeface="Times New Roman" panose="02020603050405020304" pitchFamily="18" charset="0"/>
            </a:endParaRPr>
          </a:p>
          <a:p>
            <a:pPr marL="0" indent="0">
              <a:buNone/>
            </a:pPr>
            <a:r>
              <a:rPr lang="en-US" sz="1800" dirty="0" smtClean="0">
                <a:latin typeface="Times New Roman" panose="02020603050405020304" pitchFamily="18" charset="0"/>
                <a:cs typeface="Times New Roman" panose="02020603050405020304" pitchFamily="18" charset="0"/>
              </a:rPr>
              <a:t>Ionization </a:t>
            </a:r>
            <a:r>
              <a:rPr lang="en-US" sz="1800" dirty="0">
                <a:latin typeface="Times New Roman" panose="02020603050405020304" pitchFamily="18" charset="0"/>
                <a:cs typeface="Times New Roman" panose="02020603050405020304" pitchFamily="18" charset="0"/>
              </a:rPr>
              <a:t>of a neutral substrate </a:t>
            </a:r>
            <a:r>
              <a:rPr lang="en-US" sz="1800" dirty="0" smtClean="0">
                <a:latin typeface="Times New Roman" panose="02020603050405020304" pitchFamily="18" charset="0"/>
                <a:cs typeface="Times New Roman" panose="02020603050405020304" pitchFamily="18" charset="0"/>
              </a:rPr>
              <a:t>results in </a:t>
            </a:r>
            <a:r>
              <a:rPr lang="en-US" sz="1800" dirty="0">
                <a:latin typeface="Times New Roman" panose="02020603050405020304" pitchFamily="18" charset="0"/>
                <a:cs typeface="Times New Roman" panose="02020603050405020304" pitchFamily="18" charset="0"/>
              </a:rPr>
              <a:t>charge separation, and solvent polarity has a greater effect at the TS than for </a:t>
            </a:r>
            <a:r>
              <a:rPr lang="en-US" sz="1800" dirty="0" smtClean="0">
                <a:latin typeface="Times New Roman" panose="02020603050405020304" pitchFamily="18" charset="0"/>
                <a:cs typeface="Times New Roman" panose="02020603050405020304" pitchFamily="18" charset="0"/>
              </a:rPr>
              <a:t>the reactants</a:t>
            </a:r>
            <a:r>
              <a:rPr lang="en-US" sz="1800" dirty="0">
                <a:latin typeface="Times New Roman" panose="02020603050405020304" pitchFamily="18" charset="0"/>
                <a:cs typeface="Times New Roman" panose="02020603050405020304" pitchFamily="18" charset="0"/>
              </a:rPr>
              <a:t>. </a:t>
            </a:r>
            <a:endParaRPr lang="en-US" sz="1800" dirty="0" smtClean="0">
              <a:latin typeface="Times New Roman" panose="02020603050405020304" pitchFamily="18" charset="0"/>
              <a:cs typeface="Times New Roman" panose="02020603050405020304" pitchFamily="18" charset="0"/>
            </a:endParaRPr>
          </a:p>
          <a:p>
            <a:pPr marL="0" indent="0">
              <a:buNone/>
            </a:pPr>
            <a:r>
              <a:rPr lang="en-US" sz="1800" dirty="0" smtClean="0">
                <a:latin typeface="Times New Roman" panose="02020603050405020304" pitchFamily="18" charset="0"/>
                <a:cs typeface="Times New Roman" panose="02020603050405020304" pitchFamily="18" charset="0"/>
              </a:rPr>
              <a:t>Polar </a:t>
            </a:r>
            <a:r>
              <a:rPr lang="en-US" sz="1800" dirty="0">
                <a:latin typeface="Times New Roman" panose="02020603050405020304" pitchFamily="18" charset="0"/>
                <a:cs typeface="Times New Roman" panose="02020603050405020304" pitchFamily="18" charset="0"/>
              </a:rPr>
              <a:t>solvents lower the energy of the TS more than solvents of </a:t>
            </a:r>
            <a:r>
              <a:rPr lang="en-US" sz="1800" dirty="0" smtClean="0">
                <a:latin typeface="Times New Roman" panose="02020603050405020304" pitchFamily="18" charset="0"/>
                <a:cs typeface="Times New Roman" panose="02020603050405020304" pitchFamily="18" charset="0"/>
              </a:rPr>
              <a:t>lower polarity</a:t>
            </a:r>
            <a:r>
              <a:rPr lang="en-US" sz="1800" dirty="0">
                <a:latin typeface="Times New Roman" panose="02020603050405020304" pitchFamily="18" charset="0"/>
                <a:cs typeface="Times New Roman" panose="02020603050405020304" pitchFamily="18" charset="0"/>
              </a:rPr>
              <a:t>. </a:t>
            </a:r>
            <a:endParaRPr lang="en-US" sz="1800" dirty="0" smtClean="0">
              <a:latin typeface="Times New Roman" panose="02020603050405020304" pitchFamily="18" charset="0"/>
              <a:cs typeface="Times New Roman" panose="02020603050405020304" pitchFamily="18" charset="0"/>
            </a:endParaRPr>
          </a:p>
          <a:p>
            <a:pPr marL="0" indent="0">
              <a:buNone/>
            </a:pPr>
            <a:endParaRPr lang="en-US" sz="1800" dirty="0" smtClean="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E97799C9-84D9-46D2-A11E-BCF8A720529D}" type="slidenum">
              <a:rPr lang="en-US" smtClean="0"/>
              <a:t>9</a:t>
            </a:fld>
            <a:endParaRPr lang="en-US" dirty="0"/>
          </a:p>
        </p:txBody>
      </p:sp>
    </p:spTree>
    <p:extLst>
      <p:ext uri="{BB962C8B-B14F-4D97-AF65-F5344CB8AC3E}">
        <p14:creationId xmlns:p14="http://schemas.microsoft.com/office/powerpoint/2010/main" val="1525706896"/>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709949" y="1330036"/>
            <a:ext cx="6492240" cy="4862945"/>
          </a:xfrm>
          <a:prstGeom prst="rect">
            <a:avLst/>
          </a:prstGeom>
        </p:spPr>
      </p:pic>
      <p:sp>
        <p:nvSpPr>
          <p:cNvPr id="3" name="Slide Number Placeholder 2"/>
          <p:cNvSpPr>
            <a:spLocks noGrp="1"/>
          </p:cNvSpPr>
          <p:nvPr>
            <p:ph type="sldNum" sz="quarter" idx="12"/>
          </p:nvPr>
        </p:nvSpPr>
        <p:spPr/>
        <p:txBody>
          <a:bodyPr/>
          <a:lstStyle/>
          <a:p>
            <a:fld id="{E97799C9-84D9-46D2-A11E-BCF8A720529D}" type="slidenum">
              <a:rPr lang="en-US" smtClean="0"/>
              <a:t>90</a:t>
            </a:fld>
            <a:endParaRPr lang="en-US" dirty="0"/>
          </a:p>
        </p:txBody>
      </p:sp>
    </p:spTree>
    <p:extLst>
      <p:ext uri="{BB962C8B-B14F-4D97-AF65-F5344CB8AC3E}">
        <p14:creationId xmlns:p14="http://schemas.microsoft.com/office/powerpoint/2010/main" val="1998849224"/>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Leaving-Group Effects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23209" y="2398988"/>
            <a:ext cx="10665228" cy="3985187"/>
          </a:xfrm>
        </p:spPr>
        <p:txBody>
          <a:bodyPr>
            <a:normAutofit/>
          </a:bodyPr>
          <a:lstStyle/>
          <a:p>
            <a:pPr marL="0" indent="0" algn="just">
              <a:buNone/>
            </a:pPr>
            <a:r>
              <a:rPr lang="en-US" sz="2000" dirty="0" err="1" smtClean="0">
                <a:latin typeface="Times New Roman" panose="02020603050405020304" pitchFamily="18" charset="0"/>
                <a:cs typeface="Times New Roman" panose="02020603050405020304" pitchFamily="18" charset="0"/>
              </a:rPr>
              <a:t>Trifluoromethanesulfonate</a:t>
            </a:r>
            <a:r>
              <a:rPr lang="en-US" sz="2000" dirty="0" smtClean="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triflate</a:t>
            </a:r>
            <a:r>
              <a:rPr lang="en-US" sz="2000" dirty="0">
                <a:latin typeface="Times New Roman" panose="02020603050405020304" pitchFamily="18" charset="0"/>
                <a:cs typeface="Times New Roman" panose="02020603050405020304" pitchFamily="18" charset="0"/>
              </a:rPr>
              <a:t>) ion is an exceptionally reactive leaving group and </a:t>
            </a:r>
            <a:r>
              <a:rPr lang="en-US" sz="2000" dirty="0" smtClean="0">
                <a:latin typeface="Times New Roman" panose="02020603050405020304" pitchFamily="18" charset="0"/>
                <a:cs typeface="Times New Roman" panose="02020603050405020304" pitchFamily="18" charset="0"/>
              </a:rPr>
              <a:t>can </a:t>
            </a:r>
            <a:r>
              <a:rPr lang="en-US" sz="2000" dirty="0">
                <a:latin typeface="Times New Roman" panose="02020603050405020304" pitchFamily="18" charset="0"/>
                <a:cs typeface="Times New Roman" panose="02020603050405020304" pitchFamily="18" charset="0"/>
              </a:rPr>
              <a:t>be used for nucleophilic substitution reactions on unreactive substrates. </a:t>
            </a:r>
            <a:endParaRPr lang="en-US" sz="2000" dirty="0" smtClean="0">
              <a:latin typeface="Times New Roman" panose="02020603050405020304" pitchFamily="18" charset="0"/>
              <a:cs typeface="Times New Roman" panose="02020603050405020304" pitchFamily="18" charset="0"/>
            </a:endParaRPr>
          </a:p>
          <a:p>
            <a:pPr marL="0" indent="0" algn="just">
              <a:buNone/>
            </a:pPr>
            <a:r>
              <a:rPr lang="en-US" sz="2000" dirty="0" err="1" smtClean="0">
                <a:latin typeface="Times New Roman" panose="02020603050405020304" pitchFamily="18" charset="0"/>
                <a:cs typeface="Times New Roman" panose="02020603050405020304" pitchFamily="18" charset="0"/>
              </a:rPr>
              <a:t>Acetolysis</a:t>
            </a:r>
            <a:r>
              <a:rPr lang="en-US" sz="2000" dirty="0" smtClean="0">
                <a:latin typeface="Times New Roman" panose="02020603050405020304" pitchFamily="18" charset="0"/>
                <a:cs typeface="Times New Roman" panose="02020603050405020304" pitchFamily="18" charset="0"/>
              </a:rPr>
              <a:t> of </a:t>
            </a:r>
            <a:r>
              <a:rPr lang="en-US" sz="2000" dirty="0" err="1" smtClean="0">
                <a:latin typeface="Times New Roman" panose="02020603050405020304" pitchFamily="18" charset="0"/>
                <a:cs typeface="Times New Roman" panose="02020603050405020304" pitchFamily="18" charset="0"/>
              </a:rPr>
              <a:t>cyclopropyl</a:t>
            </a:r>
            <a:r>
              <a:rPr lang="en-US" sz="2000" dirty="0" smtClean="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triflate</a:t>
            </a:r>
            <a:r>
              <a:rPr lang="en-US" sz="2000" dirty="0">
                <a:latin typeface="Times New Roman" panose="02020603050405020304" pitchFamily="18" charset="0"/>
                <a:cs typeface="Times New Roman" panose="02020603050405020304" pitchFamily="18" charset="0"/>
              </a:rPr>
              <a:t>, for example, occurs 10</a:t>
            </a:r>
            <a:r>
              <a:rPr lang="en-US" sz="2000" baseline="30000" dirty="0">
                <a:latin typeface="Times New Roman" panose="02020603050405020304" pitchFamily="18" charset="0"/>
                <a:cs typeface="Times New Roman" panose="02020603050405020304" pitchFamily="18" charset="0"/>
              </a:rPr>
              <a:t>5</a:t>
            </a:r>
            <a:r>
              <a:rPr lang="en-US" sz="2000" dirty="0">
                <a:latin typeface="Times New Roman" panose="02020603050405020304" pitchFamily="18" charset="0"/>
                <a:cs typeface="Times New Roman" panose="02020603050405020304" pitchFamily="18" charset="0"/>
              </a:rPr>
              <a:t> times faster than </a:t>
            </a:r>
            <a:r>
              <a:rPr lang="en-US" sz="2000" dirty="0" err="1">
                <a:latin typeface="Times New Roman" panose="02020603050405020304" pitchFamily="18" charset="0"/>
                <a:cs typeface="Times New Roman" panose="02020603050405020304" pitchFamily="18" charset="0"/>
              </a:rPr>
              <a:t>acetolysis</a:t>
            </a:r>
            <a:r>
              <a:rPr lang="en-US" sz="2000" dirty="0">
                <a:latin typeface="Times New Roman" panose="02020603050405020304" pitchFamily="18" charset="0"/>
                <a:cs typeface="Times New Roman" panose="02020603050405020304" pitchFamily="18" charset="0"/>
              </a:rPr>
              <a:t> of </a:t>
            </a:r>
            <a:r>
              <a:rPr lang="en-US" sz="2000" dirty="0" err="1" smtClean="0">
                <a:latin typeface="Times New Roman" panose="02020603050405020304" pitchFamily="18" charset="0"/>
                <a:cs typeface="Times New Roman" panose="02020603050405020304" pitchFamily="18" charset="0"/>
              </a:rPr>
              <a:t>cyclopropyl</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tosylate</a:t>
            </a:r>
            <a:r>
              <a:rPr lang="en-US" sz="2000" dirty="0" smtClean="0">
                <a:latin typeface="Times New Roman" panose="02020603050405020304" pitchFamily="18" charset="0"/>
                <a:cs typeface="Times New Roman" panose="02020603050405020304" pitchFamily="18" charset="0"/>
              </a:rPr>
              <a:t>. </a:t>
            </a:r>
          </a:p>
          <a:p>
            <a:pPr marL="0" indent="0" algn="just">
              <a:buNone/>
            </a:pPr>
            <a:r>
              <a:rPr lang="en-US" sz="2000" dirty="0" smtClean="0">
                <a:latin typeface="Times New Roman" panose="02020603050405020304" pitchFamily="18" charset="0"/>
                <a:cs typeface="Times New Roman" panose="02020603050405020304" pitchFamily="18" charset="0"/>
              </a:rPr>
              <a:t>Sulfonate </a:t>
            </a:r>
            <a:r>
              <a:rPr lang="en-US" sz="2000" dirty="0">
                <a:latin typeface="Times New Roman" panose="02020603050405020304" pitchFamily="18" charset="0"/>
                <a:cs typeface="Times New Roman" panose="02020603050405020304" pitchFamily="18" charset="0"/>
              </a:rPr>
              <a:t>esters are usually prepared by reaction of an alcohol </a:t>
            </a:r>
            <a:r>
              <a:rPr lang="en-US" sz="2000" dirty="0" smtClean="0">
                <a:latin typeface="Times New Roman" panose="02020603050405020304" pitchFamily="18" charset="0"/>
                <a:cs typeface="Times New Roman" panose="02020603050405020304" pitchFamily="18" charset="0"/>
              </a:rPr>
              <a:t>with a </a:t>
            </a:r>
            <a:r>
              <a:rPr lang="en-US" sz="2000" dirty="0">
                <a:latin typeface="Times New Roman" panose="02020603050405020304" pitchFamily="18" charset="0"/>
                <a:cs typeface="Times New Roman" panose="02020603050405020304" pitchFamily="18" charset="0"/>
              </a:rPr>
              <a:t>sulfonyl halide in the presence of pyridine</a:t>
            </a:r>
            <a:r>
              <a:rPr lang="en-US" sz="2000" dirty="0" smtClean="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Sulfonate esters are especially useful reactants in nucleophilic </a:t>
            </a:r>
            <a:r>
              <a:rPr lang="en-US" sz="2000" dirty="0" smtClean="0">
                <a:latin typeface="Times New Roman" panose="02020603050405020304" pitchFamily="18" charset="0"/>
                <a:cs typeface="Times New Roman" panose="02020603050405020304" pitchFamily="18" charset="0"/>
              </a:rPr>
              <a:t>substitution reactions </a:t>
            </a:r>
            <a:r>
              <a:rPr lang="en-US" sz="2000" dirty="0">
                <a:latin typeface="Times New Roman" panose="02020603050405020304" pitchFamily="18" charset="0"/>
                <a:cs typeface="Times New Roman" panose="02020603050405020304" pitchFamily="18" charset="0"/>
              </a:rPr>
              <a:t>in </a:t>
            </a:r>
            <a:r>
              <a:rPr lang="en-US" sz="2000" dirty="0" smtClean="0">
                <a:latin typeface="Times New Roman" panose="02020603050405020304" pitchFamily="18" charset="0"/>
                <a:cs typeface="Times New Roman" panose="02020603050405020304" pitchFamily="18" charset="0"/>
              </a:rPr>
              <a:t>synthesis. Tertiary </a:t>
            </a:r>
            <a:r>
              <a:rPr lang="en-US" sz="2000" dirty="0">
                <a:latin typeface="Times New Roman" panose="02020603050405020304" pitchFamily="18" charset="0"/>
                <a:cs typeface="Times New Roman" panose="02020603050405020304" pitchFamily="18" charset="0"/>
              </a:rPr>
              <a:t>alcohols are more difficult to convert to sulfonate esters and their </a:t>
            </a:r>
            <a:r>
              <a:rPr lang="en-US" sz="2000" dirty="0" smtClean="0">
                <a:latin typeface="Times New Roman" panose="02020603050405020304" pitchFamily="18" charset="0"/>
                <a:cs typeface="Times New Roman" panose="02020603050405020304" pitchFamily="18" charset="0"/>
              </a:rPr>
              <a:t>high reactivity </a:t>
            </a:r>
            <a:r>
              <a:rPr lang="en-US" sz="2000" dirty="0">
                <a:latin typeface="Times New Roman" panose="02020603050405020304" pitchFamily="18" charset="0"/>
                <a:cs typeface="Times New Roman" panose="02020603050405020304" pitchFamily="18" charset="0"/>
              </a:rPr>
              <a:t>often makes them difficult to isolate.</a:t>
            </a:r>
          </a:p>
        </p:txBody>
      </p:sp>
      <p:pic>
        <p:nvPicPr>
          <p:cNvPr id="4" name="Picture 3"/>
          <p:cNvPicPr>
            <a:picLocks noChangeAspect="1"/>
          </p:cNvPicPr>
          <p:nvPr/>
        </p:nvPicPr>
        <p:blipFill>
          <a:blip r:embed="rId2"/>
          <a:stretch>
            <a:fillRect/>
          </a:stretch>
        </p:blipFill>
        <p:spPr>
          <a:xfrm>
            <a:off x="4946074" y="5062451"/>
            <a:ext cx="5710842" cy="1113905"/>
          </a:xfrm>
          <a:prstGeom prst="rect">
            <a:avLst/>
          </a:prstGeom>
        </p:spPr>
      </p:pic>
      <p:sp>
        <p:nvSpPr>
          <p:cNvPr id="5" name="Slide Number Placeholder 4"/>
          <p:cNvSpPr>
            <a:spLocks noGrp="1"/>
          </p:cNvSpPr>
          <p:nvPr>
            <p:ph type="sldNum" sz="quarter" idx="12"/>
          </p:nvPr>
        </p:nvSpPr>
        <p:spPr/>
        <p:txBody>
          <a:bodyPr/>
          <a:lstStyle/>
          <a:p>
            <a:fld id="{E97799C9-84D9-46D2-A11E-BCF8A720529D}" type="slidenum">
              <a:rPr lang="en-US" smtClean="0"/>
              <a:t>91</a:t>
            </a:fld>
            <a:endParaRPr lang="en-US" dirty="0"/>
          </a:p>
        </p:txBody>
      </p:sp>
    </p:spTree>
    <p:extLst>
      <p:ext uri="{BB962C8B-B14F-4D97-AF65-F5344CB8AC3E}">
        <p14:creationId xmlns:p14="http://schemas.microsoft.com/office/powerpoint/2010/main" val="1273647421"/>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Leaving-Group Effects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92500" lnSpcReduction="10000"/>
          </a:bodyPr>
          <a:lstStyle/>
          <a:p>
            <a:pPr algn="just"/>
            <a:r>
              <a:rPr lang="en-US" dirty="0">
                <a:latin typeface="Times New Roman" panose="02020603050405020304" pitchFamily="18" charset="0"/>
                <a:cs typeface="Times New Roman" panose="02020603050405020304" pitchFamily="18" charset="0"/>
              </a:rPr>
              <a:t>It would be anticipated that the limiting </a:t>
            </a:r>
            <a:r>
              <a:rPr lang="en-US" dirty="0" smtClean="0">
                <a:latin typeface="Times New Roman" panose="02020603050405020304" pitchFamily="18" charset="0"/>
                <a:cs typeface="Times New Roman" panose="02020603050405020304" pitchFamily="18" charset="0"/>
              </a:rPr>
              <a:t>S</a:t>
            </a:r>
            <a:r>
              <a:rPr lang="en-US" baseline="-25000" dirty="0" smtClean="0">
                <a:latin typeface="Times New Roman" panose="02020603050405020304" pitchFamily="18" charset="0"/>
                <a:cs typeface="Times New Roman" panose="02020603050405020304" pitchFamily="18" charset="0"/>
              </a:rPr>
              <a:t>N</a:t>
            </a:r>
            <a:r>
              <a:rPr lang="en-US" dirty="0" smtClean="0">
                <a:latin typeface="Times New Roman" panose="02020603050405020304" pitchFamily="18" charset="0"/>
                <a:cs typeface="Times New Roman" panose="02020603050405020304" pitchFamily="18" charset="0"/>
              </a:rPr>
              <a:t>1 </a:t>
            </a:r>
            <a:r>
              <a:rPr lang="en-US" dirty="0">
                <a:latin typeface="Times New Roman" panose="02020603050405020304" pitchFamily="18" charset="0"/>
                <a:cs typeface="Times New Roman" panose="02020603050405020304" pitchFamily="18" charset="0"/>
              </a:rPr>
              <a:t>and </a:t>
            </a:r>
            <a:r>
              <a:rPr lang="en-US" dirty="0" smtClean="0">
                <a:latin typeface="Times New Roman" panose="02020603050405020304" pitchFamily="18" charset="0"/>
                <a:cs typeface="Times New Roman" panose="02020603050405020304" pitchFamily="18" charset="0"/>
              </a:rPr>
              <a:t>S</a:t>
            </a:r>
            <a:r>
              <a:rPr lang="en-US" baseline="-25000" dirty="0" smtClean="0">
                <a:latin typeface="Times New Roman" panose="02020603050405020304" pitchFamily="18" charset="0"/>
                <a:cs typeface="Times New Roman" panose="02020603050405020304" pitchFamily="18" charset="0"/>
              </a:rPr>
              <a:t>N</a:t>
            </a:r>
            <a:r>
              <a:rPr lang="en-US" dirty="0" smtClean="0">
                <a:latin typeface="Times New Roman" panose="02020603050405020304" pitchFamily="18" charset="0"/>
                <a:cs typeface="Times New Roman" panose="02020603050405020304" pitchFamily="18" charset="0"/>
              </a:rPr>
              <a:t>2 </a:t>
            </a:r>
            <a:r>
              <a:rPr lang="en-US" dirty="0">
                <a:latin typeface="Times New Roman" panose="02020603050405020304" pitchFamily="18" charset="0"/>
                <a:cs typeface="Times New Roman" panose="02020603050405020304" pitchFamily="18" charset="0"/>
              </a:rPr>
              <a:t>mechanisms would differ </a:t>
            </a:r>
            <a:r>
              <a:rPr lang="en-US" dirty="0" smtClean="0">
                <a:latin typeface="Times New Roman" panose="02020603050405020304" pitchFamily="18" charset="0"/>
                <a:cs typeface="Times New Roman" panose="02020603050405020304" pitchFamily="18" charset="0"/>
              </a:rPr>
              <a:t>in their </a:t>
            </a:r>
            <a:r>
              <a:rPr lang="en-US" dirty="0">
                <a:latin typeface="Times New Roman" panose="02020603050405020304" pitchFamily="18" charset="0"/>
                <a:cs typeface="Times New Roman" panose="02020603050405020304" pitchFamily="18" charset="0"/>
              </a:rPr>
              <a:t>sensitivity to the nature of the leaving group. </a:t>
            </a:r>
            <a:endParaRPr lang="en-US" dirty="0" smtClean="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ionization mechanism </a:t>
            </a:r>
            <a:r>
              <a:rPr lang="en-US" dirty="0" smtClean="0">
                <a:latin typeface="Times New Roman" panose="02020603050405020304" pitchFamily="18" charset="0"/>
                <a:cs typeface="Times New Roman" panose="02020603050405020304" pitchFamily="18" charset="0"/>
              </a:rPr>
              <a:t>should exhibit </a:t>
            </a:r>
            <a:r>
              <a:rPr lang="en-US" dirty="0">
                <a:latin typeface="Times New Roman" panose="02020603050405020304" pitchFamily="18" charset="0"/>
                <a:cs typeface="Times New Roman" panose="02020603050405020304" pitchFamily="18" charset="0"/>
              </a:rPr>
              <a:t>a greater dependence on leaving-group ability because it requires cleavage </a:t>
            </a:r>
            <a:r>
              <a:rPr lang="en-US" dirty="0" smtClean="0">
                <a:latin typeface="Times New Roman" panose="02020603050405020304" pitchFamily="18" charset="0"/>
                <a:cs typeface="Times New Roman" panose="02020603050405020304" pitchFamily="18" charset="0"/>
              </a:rPr>
              <a:t>of the </a:t>
            </a:r>
            <a:r>
              <a:rPr lang="en-US" dirty="0">
                <a:latin typeface="Times New Roman" panose="02020603050405020304" pitchFamily="18" charset="0"/>
                <a:cs typeface="Times New Roman" panose="02020603050405020304" pitchFamily="18" charset="0"/>
              </a:rPr>
              <a:t>bond to the leaving group without assistance by the nucleophile</a:t>
            </a:r>
            <a:r>
              <a:rPr lang="en-US" dirty="0" smtClean="0">
                <a:latin typeface="Times New Roman" panose="02020603050405020304" pitchFamily="18" charset="0"/>
                <a:cs typeface="Times New Roman" panose="02020603050405020304" pitchFamily="18" charset="0"/>
              </a:rPr>
              <a:t>. </a:t>
            </a:r>
          </a:p>
          <a:p>
            <a:pPr algn="just"/>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dependence on structure is as expected, with </a:t>
            </a:r>
            <a:r>
              <a:rPr lang="en-US" dirty="0" smtClean="0">
                <a:latin typeface="Times New Roman" panose="02020603050405020304" pitchFamily="18" charset="0"/>
                <a:cs typeface="Times New Roman" panose="02020603050405020304" pitchFamily="18" charset="0"/>
              </a:rPr>
              <a:t>smaller differences </a:t>
            </a:r>
            <a:r>
              <a:rPr lang="en-US" dirty="0">
                <a:latin typeface="Times New Roman" panose="02020603050405020304" pitchFamily="18" charset="0"/>
                <a:cs typeface="Times New Roman" panose="02020603050405020304" pitchFamily="18" charset="0"/>
              </a:rPr>
              <a:t>in reactivity between </a:t>
            </a:r>
            <a:r>
              <a:rPr lang="en-US" dirty="0" err="1">
                <a:latin typeface="Times New Roman" panose="02020603050405020304" pitchFamily="18" charset="0"/>
                <a:cs typeface="Times New Roman" panose="02020603050405020304" pitchFamily="18" charset="0"/>
              </a:rPr>
              <a:t>tosylate</a:t>
            </a:r>
            <a:r>
              <a:rPr lang="en-US" dirty="0">
                <a:latin typeface="Times New Roman" panose="02020603050405020304" pitchFamily="18" charset="0"/>
                <a:cs typeface="Times New Roman" panose="02020603050405020304" pitchFamily="18" charset="0"/>
              </a:rPr>
              <a:t> and bromide being observed for systems </a:t>
            </a:r>
            <a:r>
              <a:rPr lang="en-US" dirty="0" smtClean="0">
                <a:latin typeface="Times New Roman" panose="02020603050405020304" pitchFamily="18" charset="0"/>
                <a:cs typeface="Times New Roman" panose="02020603050405020304" pitchFamily="18" charset="0"/>
              </a:rPr>
              <a:t>that react </a:t>
            </a:r>
            <a:r>
              <a:rPr lang="en-US" dirty="0">
                <a:latin typeface="Times New Roman" panose="02020603050405020304" pitchFamily="18" charset="0"/>
                <a:cs typeface="Times New Roman" panose="02020603050405020304" pitchFamily="18" charset="0"/>
              </a:rPr>
              <a:t>by the </a:t>
            </a:r>
            <a:r>
              <a:rPr lang="en-US" dirty="0" smtClean="0">
                <a:latin typeface="Times New Roman" panose="02020603050405020304" pitchFamily="18" charset="0"/>
                <a:cs typeface="Times New Roman" panose="02020603050405020304" pitchFamily="18" charset="0"/>
              </a:rPr>
              <a:t>S</a:t>
            </a:r>
            <a:r>
              <a:rPr lang="en-US" baseline="-25000" dirty="0" smtClean="0">
                <a:latin typeface="Times New Roman" panose="02020603050405020304" pitchFamily="18" charset="0"/>
                <a:cs typeface="Times New Roman" panose="02020603050405020304" pitchFamily="18" charset="0"/>
              </a:rPr>
              <a:t>N</a:t>
            </a:r>
            <a:r>
              <a:rPr lang="en-US" dirty="0" smtClean="0">
                <a:latin typeface="Times New Roman" panose="02020603050405020304" pitchFamily="18" charset="0"/>
                <a:cs typeface="Times New Roman" panose="02020603050405020304" pitchFamily="18" charset="0"/>
              </a:rPr>
              <a:t>2 </a:t>
            </a:r>
            <a:r>
              <a:rPr lang="en-US" dirty="0">
                <a:latin typeface="Times New Roman" panose="02020603050405020304" pitchFamily="18" charset="0"/>
                <a:cs typeface="Times New Roman" panose="02020603050405020304" pitchFamily="18" charset="0"/>
              </a:rPr>
              <a:t>mechanism. The largest differences are seen for tertiary systems</a:t>
            </a:r>
            <a:r>
              <a:rPr lang="en-US" dirty="0" smtClean="0">
                <a:latin typeface="Times New Roman" panose="02020603050405020304" pitchFamily="18" charset="0"/>
                <a:cs typeface="Times New Roman" panose="02020603050405020304" pitchFamily="18" charset="0"/>
              </a:rPr>
              <a:t>, where </a:t>
            </a:r>
            <a:r>
              <a:rPr lang="en-US" dirty="0">
                <a:latin typeface="Times New Roman" panose="02020603050405020304" pitchFamily="18" charset="0"/>
                <a:cs typeface="Times New Roman" panose="02020603050405020304" pitchFamily="18" charset="0"/>
              </a:rPr>
              <a:t>nucleophilic participation is minimal.</a:t>
            </a:r>
          </a:p>
        </p:txBody>
      </p:sp>
      <p:sp>
        <p:nvSpPr>
          <p:cNvPr id="4" name="Slide Number Placeholder 3"/>
          <p:cNvSpPr>
            <a:spLocks noGrp="1"/>
          </p:cNvSpPr>
          <p:nvPr>
            <p:ph type="sldNum" sz="quarter" idx="12"/>
          </p:nvPr>
        </p:nvSpPr>
        <p:spPr/>
        <p:txBody>
          <a:bodyPr/>
          <a:lstStyle/>
          <a:p>
            <a:fld id="{E97799C9-84D9-46D2-A11E-BCF8A720529D}" type="slidenum">
              <a:rPr lang="en-US" smtClean="0"/>
              <a:t>92</a:t>
            </a:fld>
            <a:endParaRPr lang="en-US" dirty="0"/>
          </a:p>
        </p:txBody>
      </p:sp>
    </p:spTree>
    <p:extLst>
      <p:ext uri="{BB962C8B-B14F-4D97-AF65-F5344CB8AC3E}">
        <p14:creationId xmlns:p14="http://schemas.microsoft.com/office/powerpoint/2010/main" val="1283754358"/>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842953" y="1371600"/>
            <a:ext cx="6226232" cy="3770110"/>
          </a:xfrm>
          <a:prstGeom prst="rect">
            <a:avLst/>
          </a:prstGeom>
        </p:spPr>
      </p:pic>
      <p:sp>
        <p:nvSpPr>
          <p:cNvPr id="3" name="Slide Number Placeholder 2"/>
          <p:cNvSpPr>
            <a:spLocks noGrp="1"/>
          </p:cNvSpPr>
          <p:nvPr>
            <p:ph type="sldNum" sz="quarter" idx="12"/>
          </p:nvPr>
        </p:nvSpPr>
        <p:spPr/>
        <p:txBody>
          <a:bodyPr/>
          <a:lstStyle/>
          <a:p>
            <a:fld id="{E97799C9-84D9-46D2-A11E-BCF8A720529D}" type="slidenum">
              <a:rPr lang="en-US" smtClean="0"/>
              <a:t>93</a:t>
            </a:fld>
            <a:endParaRPr lang="en-US" dirty="0"/>
          </a:p>
        </p:txBody>
      </p:sp>
    </p:spTree>
    <p:extLst>
      <p:ext uri="{BB962C8B-B14F-4D97-AF65-F5344CB8AC3E}">
        <p14:creationId xmlns:p14="http://schemas.microsoft.com/office/powerpoint/2010/main" val="328030729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7363" y="2701161"/>
            <a:ext cx="10607040" cy="3852181"/>
          </a:xfrm>
        </p:spPr>
        <p:txBody>
          <a:bodyPr>
            <a:normAutofit/>
          </a:bodyPr>
          <a:lstStyle/>
          <a:p>
            <a:pPr algn="just"/>
            <a:r>
              <a:rPr lang="en-US" sz="2200" dirty="0">
                <a:latin typeface="Times New Roman" panose="02020603050405020304" pitchFamily="18" charset="0"/>
                <a:cs typeface="Times New Roman" panose="02020603050405020304" pitchFamily="18" charset="0"/>
              </a:rPr>
              <a:t>Leaving-group effects are diminished in </a:t>
            </a:r>
            <a:r>
              <a:rPr lang="en-US" sz="2200" dirty="0" smtClean="0">
                <a:latin typeface="Times New Roman" panose="02020603050405020304" pitchFamily="18" charset="0"/>
                <a:cs typeface="Times New Roman" panose="02020603050405020304" pitchFamily="18" charset="0"/>
              </a:rPr>
              <a:t>S</a:t>
            </a:r>
            <a:r>
              <a:rPr lang="en-US" sz="2200" baseline="-25000" dirty="0" smtClean="0">
                <a:latin typeface="Times New Roman" panose="02020603050405020304" pitchFamily="18" charset="0"/>
                <a:cs typeface="Times New Roman" panose="02020603050405020304" pitchFamily="18" charset="0"/>
              </a:rPr>
              <a:t>N</a:t>
            </a:r>
            <a:r>
              <a:rPr lang="en-US" sz="2200" dirty="0" smtClean="0">
                <a:latin typeface="Times New Roman" panose="02020603050405020304" pitchFamily="18" charset="0"/>
                <a:cs typeface="Times New Roman" panose="02020603050405020304" pitchFamily="18" charset="0"/>
              </a:rPr>
              <a:t>2 </a:t>
            </a:r>
            <a:r>
              <a:rPr lang="en-US" sz="2200" dirty="0">
                <a:latin typeface="Times New Roman" panose="02020603050405020304" pitchFamily="18" charset="0"/>
                <a:cs typeface="Times New Roman" panose="02020603050405020304" pitchFamily="18" charset="0"/>
              </a:rPr>
              <a:t>reactions, because the </a:t>
            </a:r>
            <a:r>
              <a:rPr lang="en-US" sz="2200" dirty="0" smtClean="0">
                <a:latin typeface="Times New Roman" panose="02020603050405020304" pitchFamily="18" charset="0"/>
                <a:cs typeface="Times New Roman" panose="02020603050405020304" pitchFamily="18" charset="0"/>
              </a:rPr>
              <a:t>nucleophile assists </a:t>
            </a:r>
            <a:r>
              <a:rPr lang="en-US" sz="2200" dirty="0">
                <a:latin typeface="Times New Roman" panose="02020603050405020304" pitchFamily="18" charset="0"/>
                <a:cs typeface="Times New Roman" panose="02020603050405020304" pitchFamily="18" charset="0"/>
              </a:rPr>
              <a:t>in bond breaking. The </a:t>
            </a:r>
            <a:r>
              <a:rPr lang="en-US" sz="2200" dirty="0" err="1">
                <a:latin typeface="Times New Roman" panose="02020603050405020304" pitchFamily="18" charset="0"/>
                <a:cs typeface="Times New Roman" panose="02020603050405020304" pitchFamily="18" charset="0"/>
              </a:rPr>
              <a:t>mesylate</a:t>
            </a:r>
            <a:r>
              <a:rPr lang="en-US" sz="2200" dirty="0">
                <a:latin typeface="Times New Roman" panose="02020603050405020304" pitchFamily="18" charset="0"/>
                <a:cs typeface="Times New Roman" panose="02020603050405020304" pitchFamily="18" charset="0"/>
              </a:rPr>
              <a:t>/bromide ratio is compressed from </a:t>
            </a:r>
            <a:r>
              <a:rPr lang="en-US" sz="2200" dirty="0" smtClean="0">
                <a:latin typeface="Times New Roman" panose="02020603050405020304" pitchFamily="18" charset="0"/>
                <a:cs typeface="Times New Roman" panose="02020603050405020304" pitchFamily="18" charset="0"/>
              </a:rPr>
              <a:t>2×10</a:t>
            </a:r>
            <a:r>
              <a:rPr lang="en-US" sz="2200" baseline="30000" dirty="0" smtClean="0">
                <a:latin typeface="Times New Roman" panose="02020603050405020304" pitchFamily="18" charset="0"/>
                <a:cs typeface="Times New Roman" panose="02020603050405020304" pitchFamily="18" charset="0"/>
              </a:rPr>
              <a:t>3 </a:t>
            </a:r>
            <a:r>
              <a:rPr lang="en-US" sz="2200" dirty="0" smtClean="0">
                <a:latin typeface="Times New Roman" panose="02020603050405020304" pitchFamily="18" charset="0"/>
                <a:cs typeface="Times New Roman" panose="02020603050405020304" pitchFamily="18" charset="0"/>
              </a:rPr>
              <a:t>(</a:t>
            </a:r>
            <a:r>
              <a:rPr lang="en-US" sz="2200" dirty="0">
                <a:latin typeface="Times New Roman" panose="02020603050405020304" pitchFamily="18" charset="0"/>
                <a:cs typeface="Times New Roman" panose="02020603050405020304" pitchFamily="18" charset="0"/>
              </a:rPr>
              <a:t>Table 4.6) to only about 10 for </a:t>
            </a:r>
            <a:r>
              <a:rPr lang="en-US" sz="2200" dirty="0" err="1">
                <a:latin typeface="Times New Roman" panose="02020603050405020304" pitchFamily="18" charset="0"/>
                <a:cs typeface="Times New Roman" panose="02020603050405020304" pitchFamily="18" charset="0"/>
              </a:rPr>
              <a:t>azide</a:t>
            </a:r>
            <a:r>
              <a:rPr lang="en-US" sz="2200" dirty="0">
                <a:latin typeface="Times New Roman" panose="02020603050405020304" pitchFamily="18" charset="0"/>
                <a:cs typeface="Times New Roman" panose="02020603050405020304" pitchFamily="18" charset="0"/>
              </a:rPr>
              <a:t> ion in methanol, as shown in Table 4.8</a:t>
            </a:r>
            <a:r>
              <a:rPr lang="en-US" sz="2200" dirty="0" smtClean="0">
                <a:latin typeface="Times New Roman" panose="02020603050405020304" pitchFamily="18" charset="0"/>
                <a:cs typeface="Times New Roman" panose="02020603050405020304" pitchFamily="18" charset="0"/>
              </a:rPr>
              <a:t>. </a:t>
            </a:r>
          </a:p>
          <a:p>
            <a:pPr algn="just"/>
            <a:r>
              <a:rPr lang="en-US" sz="2200" dirty="0" smtClean="0">
                <a:latin typeface="Times New Roman" panose="02020603050405020304" pitchFamily="18" charset="0"/>
                <a:cs typeface="Times New Roman" panose="02020603050405020304" pitchFamily="18" charset="0"/>
              </a:rPr>
              <a:t>In the aprotic </a:t>
            </a:r>
            <a:r>
              <a:rPr lang="en-US" sz="2200" dirty="0">
                <a:latin typeface="Times New Roman" panose="02020603050405020304" pitchFamily="18" charset="0"/>
                <a:cs typeface="Times New Roman" panose="02020603050405020304" pitchFamily="18" charset="0"/>
              </a:rPr>
              <a:t>dipolar solvent DMF, the leaving-group order is I</a:t>
            </a:r>
            <a:r>
              <a:rPr lang="en-US" sz="2200" baseline="30000" dirty="0">
                <a:latin typeface="Times New Roman" panose="02020603050405020304" pitchFamily="18" charset="0"/>
                <a:cs typeface="Times New Roman" panose="02020603050405020304" pitchFamily="18" charset="0"/>
              </a:rPr>
              <a:t>−</a:t>
            </a:r>
            <a:r>
              <a:rPr lang="en-US" sz="2200" dirty="0">
                <a:latin typeface="Times New Roman" panose="02020603050405020304" pitchFamily="18" charset="0"/>
                <a:cs typeface="Times New Roman" panose="02020603050405020304" pitchFamily="18" charset="0"/>
              </a:rPr>
              <a:t> &gt;</a:t>
            </a:r>
            <a:r>
              <a:rPr lang="en-US" sz="2200" dirty="0" smtClean="0">
                <a:latin typeface="Times New Roman" panose="02020603050405020304" pitchFamily="18" charset="0"/>
                <a:cs typeface="Times New Roman" panose="02020603050405020304" pitchFamily="18" charset="0"/>
              </a:rPr>
              <a:t>Br</a:t>
            </a:r>
            <a:r>
              <a:rPr lang="en-US" sz="2200" baseline="30000" dirty="0" smtClean="0">
                <a:latin typeface="Times New Roman" panose="02020603050405020304" pitchFamily="18" charset="0"/>
                <a:cs typeface="Times New Roman" panose="02020603050405020304" pitchFamily="18" charset="0"/>
              </a:rPr>
              <a:t>−</a:t>
            </a:r>
            <a:r>
              <a:rPr lang="en-US" sz="2200" dirty="0" smtClean="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&gt;</a:t>
            </a:r>
            <a:r>
              <a:rPr lang="en-US" sz="2200" baseline="30000" dirty="0">
                <a:latin typeface="Times New Roman" panose="02020603050405020304" pitchFamily="18" charset="0"/>
                <a:cs typeface="Times New Roman" panose="02020603050405020304" pitchFamily="18" charset="0"/>
              </a:rPr>
              <a:t>−</a:t>
            </a:r>
            <a:r>
              <a:rPr lang="en-US" sz="2200" dirty="0">
                <a:latin typeface="Times New Roman" panose="02020603050405020304" pitchFamily="18" charset="0"/>
                <a:cs typeface="Times New Roman" panose="02020603050405020304" pitchFamily="18" charset="0"/>
              </a:rPr>
              <a:t>O</a:t>
            </a:r>
            <a:r>
              <a:rPr lang="en-US" sz="2200" baseline="-25000" dirty="0">
                <a:latin typeface="Times New Roman" panose="02020603050405020304" pitchFamily="18" charset="0"/>
                <a:cs typeface="Times New Roman" panose="02020603050405020304" pitchFamily="18" charset="0"/>
              </a:rPr>
              <a:t>3</a:t>
            </a:r>
            <a:r>
              <a:rPr lang="en-US" sz="2200" dirty="0">
                <a:latin typeface="Times New Roman" panose="02020603050405020304" pitchFamily="18" charset="0"/>
                <a:cs typeface="Times New Roman" panose="02020603050405020304" pitchFamily="18" charset="0"/>
              </a:rPr>
              <a:t>SCH</a:t>
            </a:r>
            <a:r>
              <a:rPr lang="en-US" sz="2200" baseline="-25000" dirty="0">
                <a:latin typeface="Times New Roman" panose="02020603050405020304" pitchFamily="18" charset="0"/>
                <a:cs typeface="Times New Roman" panose="02020603050405020304" pitchFamily="18" charset="0"/>
              </a:rPr>
              <a:t>3</a:t>
            </a:r>
            <a:r>
              <a:rPr lang="en-US" sz="2200" dirty="0">
                <a:latin typeface="Times New Roman" panose="02020603050405020304" pitchFamily="18" charset="0"/>
                <a:cs typeface="Times New Roman" panose="02020603050405020304" pitchFamily="18" charset="0"/>
              </a:rPr>
              <a:t> for </a:t>
            </a:r>
            <a:r>
              <a:rPr lang="en-US" sz="2200" dirty="0" smtClean="0">
                <a:latin typeface="Times New Roman" panose="02020603050405020304" pitchFamily="18" charset="0"/>
                <a:cs typeface="Times New Roman" panose="02020603050405020304" pitchFamily="18" charset="0"/>
              </a:rPr>
              <a:t>both </a:t>
            </a:r>
            <a:r>
              <a:rPr lang="en-US" sz="2200" dirty="0" err="1" smtClean="0">
                <a:latin typeface="Times New Roman" panose="02020603050405020304" pitchFamily="18" charset="0"/>
                <a:cs typeface="Times New Roman" panose="02020603050405020304" pitchFamily="18" charset="0"/>
              </a:rPr>
              <a:t>azide</a:t>
            </a:r>
            <a:r>
              <a:rPr lang="en-US" sz="2200" dirty="0" smtClean="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and thiocyanate anions</a:t>
            </a:r>
            <a:r>
              <a:rPr lang="en-US" sz="2200" dirty="0" smtClean="0">
                <a:latin typeface="Times New Roman" panose="02020603050405020304" pitchFamily="18" charset="0"/>
                <a:cs typeface="Times New Roman" panose="02020603050405020304" pitchFamily="18" charset="0"/>
              </a:rPr>
              <a:t>. A </a:t>
            </a:r>
            <a:r>
              <a:rPr lang="en-US" sz="2200" dirty="0">
                <a:latin typeface="Times New Roman" panose="02020603050405020304" pitchFamily="18" charset="0"/>
                <a:cs typeface="Times New Roman" panose="02020603050405020304" pitchFamily="18" charset="0"/>
              </a:rPr>
              <a:t>poor leaving group can be made more reactive by coordination to </a:t>
            </a:r>
            <a:r>
              <a:rPr lang="en-US" sz="2200" dirty="0" smtClean="0">
                <a:latin typeface="Times New Roman" panose="02020603050405020304" pitchFamily="18" charset="0"/>
                <a:cs typeface="Times New Roman" panose="02020603050405020304" pitchFamily="18" charset="0"/>
              </a:rPr>
              <a:t>an electrophile</a:t>
            </a:r>
            <a:r>
              <a:rPr lang="en-US" sz="2200" dirty="0">
                <a:latin typeface="Times New Roman" panose="02020603050405020304" pitchFamily="18" charset="0"/>
                <a:cs typeface="Times New Roman" panose="02020603050405020304" pitchFamily="18" charset="0"/>
              </a:rPr>
              <a:t>. </a:t>
            </a:r>
            <a:endParaRPr lang="en-US" sz="2200" dirty="0" smtClean="0">
              <a:latin typeface="Times New Roman" panose="02020603050405020304" pitchFamily="18" charset="0"/>
              <a:cs typeface="Times New Roman" panose="02020603050405020304" pitchFamily="18" charset="0"/>
            </a:endParaRPr>
          </a:p>
          <a:p>
            <a:pPr algn="just"/>
            <a:r>
              <a:rPr lang="en-US" sz="2200" dirty="0" smtClean="0">
                <a:latin typeface="Times New Roman" panose="02020603050405020304" pitchFamily="18" charset="0"/>
                <a:cs typeface="Times New Roman" panose="02020603050405020304" pitchFamily="18" charset="0"/>
              </a:rPr>
              <a:t>Hydroxide </a:t>
            </a:r>
            <a:r>
              <a:rPr lang="en-US" sz="2200" dirty="0">
                <a:latin typeface="Times New Roman" panose="02020603050405020304" pitchFamily="18" charset="0"/>
                <a:cs typeface="Times New Roman" panose="02020603050405020304" pitchFamily="18" charset="0"/>
              </a:rPr>
              <a:t>is a very poor leaving group, so alcohols do not </a:t>
            </a:r>
            <a:r>
              <a:rPr lang="en-US" sz="2200" dirty="0" smtClean="0">
                <a:latin typeface="Times New Roman" panose="02020603050405020304" pitchFamily="18" charset="0"/>
                <a:cs typeface="Times New Roman" panose="02020603050405020304" pitchFamily="18" charset="0"/>
              </a:rPr>
              <a:t>normally undergo </a:t>
            </a:r>
            <a:r>
              <a:rPr lang="en-US" sz="2200" dirty="0">
                <a:latin typeface="Times New Roman" panose="02020603050405020304" pitchFamily="18" charset="0"/>
                <a:cs typeface="Times New Roman" panose="02020603050405020304" pitchFamily="18" charset="0"/>
              </a:rPr>
              <a:t>direct nucleophilic </a:t>
            </a:r>
            <a:r>
              <a:rPr lang="en-US" sz="2200" dirty="0" smtClean="0">
                <a:latin typeface="Times New Roman" panose="02020603050405020304" pitchFamily="18" charset="0"/>
                <a:cs typeface="Times New Roman" panose="02020603050405020304" pitchFamily="18" charset="0"/>
              </a:rPr>
              <a:t>substitution since, the </a:t>
            </a:r>
            <a:r>
              <a:rPr lang="en-US" sz="2200" dirty="0">
                <a:latin typeface="Times New Roman" panose="02020603050405020304" pitchFamily="18" charset="0"/>
                <a:cs typeface="Times New Roman" panose="02020603050405020304" pitchFamily="18" charset="0"/>
              </a:rPr>
              <a:t>reaction is too slow to detect at normal temperature, but it is greatly </a:t>
            </a:r>
            <a:r>
              <a:rPr lang="en-US" sz="2200" dirty="0" smtClean="0">
                <a:latin typeface="Times New Roman" panose="02020603050405020304" pitchFamily="18" charset="0"/>
                <a:cs typeface="Times New Roman" panose="02020603050405020304" pitchFamily="18" charset="0"/>
              </a:rPr>
              <a:t>accelerated in </a:t>
            </a:r>
            <a:r>
              <a:rPr lang="en-US" sz="2200" dirty="0">
                <a:latin typeface="Times New Roman" panose="02020603050405020304" pitchFamily="18" charset="0"/>
                <a:cs typeface="Times New Roman" panose="02020603050405020304" pitchFamily="18" charset="0"/>
              </a:rPr>
              <a:t>acidic solution. </a:t>
            </a:r>
            <a:endParaRPr lang="en-US" sz="2200" dirty="0" smtClean="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4165941" y="1945459"/>
            <a:ext cx="3948545" cy="755702"/>
          </a:xfrm>
          <a:prstGeom prst="rect">
            <a:avLst/>
          </a:prstGeom>
        </p:spPr>
      </p:pic>
      <p:sp>
        <p:nvSpPr>
          <p:cNvPr id="5" name="Rectangle 4"/>
          <p:cNvSpPr/>
          <p:nvPr/>
        </p:nvSpPr>
        <p:spPr>
          <a:xfrm>
            <a:off x="3795663" y="1042591"/>
            <a:ext cx="5817007" cy="646331"/>
          </a:xfrm>
          <a:prstGeom prst="rect">
            <a:avLst/>
          </a:prstGeom>
        </p:spPr>
        <p:txBody>
          <a:bodyPr wrap="square">
            <a:spAutoFit/>
          </a:bodyPr>
          <a:lstStyle/>
          <a:p>
            <a:r>
              <a:rPr lang="en-US" sz="3600" b="1" dirty="0">
                <a:latin typeface="Times New Roman" panose="02020603050405020304" pitchFamily="18" charset="0"/>
                <a:cs typeface="Times New Roman" panose="02020603050405020304" pitchFamily="18" charset="0"/>
              </a:rPr>
              <a:t>Leaving-Group</a:t>
            </a:r>
            <a:r>
              <a:rPr lang="en-US" sz="3600" b="1" dirty="0"/>
              <a:t> Effects</a:t>
            </a:r>
            <a:endParaRPr lang="en-US" sz="3600" dirty="0"/>
          </a:p>
        </p:txBody>
      </p:sp>
      <p:sp>
        <p:nvSpPr>
          <p:cNvPr id="2" name="Slide Number Placeholder 1"/>
          <p:cNvSpPr>
            <a:spLocks noGrp="1"/>
          </p:cNvSpPr>
          <p:nvPr>
            <p:ph type="sldNum" sz="quarter" idx="12"/>
          </p:nvPr>
        </p:nvSpPr>
        <p:spPr/>
        <p:txBody>
          <a:bodyPr/>
          <a:lstStyle/>
          <a:p>
            <a:fld id="{E97799C9-84D9-46D2-A11E-BCF8A720529D}" type="slidenum">
              <a:rPr lang="en-US" smtClean="0"/>
              <a:t>94</a:t>
            </a:fld>
            <a:endParaRPr lang="en-US" dirty="0"/>
          </a:p>
        </p:txBody>
      </p:sp>
    </p:spTree>
    <p:extLst>
      <p:ext uri="{BB962C8B-B14F-4D97-AF65-F5344CB8AC3E}">
        <p14:creationId xmlns:p14="http://schemas.microsoft.com/office/powerpoint/2010/main" val="3329185225"/>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085108" y="2104350"/>
            <a:ext cx="8021783" cy="3041228"/>
          </a:xfrm>
          <a:prstGeom prst="rect">
            <a:avLst/>
          </a:prstGeom>
        </p:spPr>
      </p:pic>
      <p:sp>
        <p:nvSpPr>
          <p:cNvPr id="2" name="Slide Number Placeholder 1"/>
          <p:cNvSpPr>
            <a:spLocks noGrp="1"/>
          </p:cNvSpPr>
          <p:nvPr>
            <p:ph type="sldNum" sz="quarter" idx="12"/>
          </p:nvPr>
        </p:nvSpPr>
        <p:spPr/>
        <p:txBody>
          <a:bodyPr/>
          <a:lstStyle/>
          <a:p>
            <a:fld id="{E97799C9-84D9-46D2-A11E-BCF8A720529D}" type="slidenum">
              <a:rPr lang="en-US" smtClean="0"/>
              <a:t>95</a:t>
            </a:fld>
            <a:endParaRPr lang="en-US" dirty="0"/>
          </a:p>
        </p:txBody>
      </p:sp>
    </p:spTree>
    <p:extLst>
      <p:ext uri="{BB962C8B-B14F-4D97-AF65-F5344CB8AC3E}">
        <p14:creationId xmlns:p14="http://schemas.microsoft.com/office/powerpoint/2010/main" val="1360058166"/>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89709" y="2382364"/>
            <a:ext cx="10590415" cy="3769053"/>
          </a:xfrm>
        </p:spPr>
        <p:txBody>
          <a:bodyPr>
            <a:normAutofit fontScale="92500"/>
          </a:bodyPr>
          <a:lstStyle/>
          <a:p>
            <a:pPr algn="just"/>
            <a:r>
              <a:rPr lang="en-US" dirty="0">
                <a:latin typeface="Times New Roman" panose="02020603050405020304" pitchFamily="18" charset="0"/>
                <a:cs typeface="Times New Roman" panose="02020603050405020304" pitchFamily="18" charset="0"/>
              </a:rPr>
              <a:t>Protonation of the hydroxyl group provides the much better leaving group—water—which is about as good a leaving group as bromide ion. </a:t>
            </a:r>
            <a:endParaRPr lang="en-US" dirty="0" smtClean="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practical result is that primary alcohols can be converted to alkyl bromides by heating with sodium bromide and sulfuric acid or with concentrated </a:t>
            </a:r>
            <a:r>
              <a:rPr lang="en-US" dirty="0" err="1">
                <a:latin typeface="Times New Roman" panose="02020603050405020304" pitchFamily="18" charset="0"/>
                <a:cs typeface="Times New Roman" panose="02020603050405020304" pitchFamily="18" charset="0"/>
              </a:rPr>
              <a:t>hydrobromic</a:t>
            </a:r>
            <a:r>
              <a:rPr lang="en-US" dirty="0">
                <a:latin typeface="Times New Roman" panose="02020603050405020304" pitchFamily="18" charset="0"/>
                <a:cs typeface="Times New Roman" panose="02020603050405020304" pitchFamily="18" charset="0"/>
              </a:rPr>
              <a:t> acid</a:t>
            </a:r>
            <a:r>
              <a:rPr lang="en-US" dirty="0" smtClean="0">
                <a:latin typeface="Times New Roman" panose="02020603050405020304" pitchFamily="18" charset="0"/>
                <a:cs typeface="Times New Roman" panose="02020603050405020304" pitchFamily="18" charset="0"/>
              </a:rPr>
              <a:t>. </a:t>
            </a:r>
          </a:p>
          <a:p>
            <a:pPr algn="just"/>
            <a:endParaRPr lang="en-US" dirty="0" smtClean="0">
              <a:latin typeface="Times New Roman" panose="02020603050405020304" pitchFamily="18" charset="0"/>
              <a:cs typeface="Times New Roman" panose="02020603050405020304" pitchFamily="18" charset="0"/>
            </a:endParaRPr>
          </a:p>
          <a:p>
            <a:pPr algn="just"/>
            <a:endParaRPr lang="en-US" dirty="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reactivity of halides is increased by coordination with Lewis acids. </a:t>
            </a:r>
            <a:r>
              <a:rPr lang="en-US" dirty="0" smtClean="0">
                <a:latin typeface="Times New Roman" panose="02020603050405020304" pitchFamily="18" charset="0"/>
                <a:cs typeface="Times New Roman" panose="02020603050405020304" pitchFamily="18" charset="0"/>
              </a:rPr>
              <a:t>For example</a:t>
            </a:r>
            <a:r>
              <a:rPr lang="en-US" dirty="0">
                <a:latin typeface="Times New Roman" panose="02020603050405020304" pitchFamily="18" charset="0"/>
                <a:cs typeface="Times New Roman" panose="02020603050405020304" pitchFamily="18" charset="0"/>
              </a:rPr>
              <a:t>, silver ion accelerates </a:t>
            </a:r>
            <a:r>
              <a:rPr lang="en-US" dirty="0" err="1">
                <a:latin typeface="Times New Roman" panose="02020603050405020304" pitchFamily="18" charset="0"/>
                <a:cs typeface="Times New Roman" panose="02020603050405020304" pitchFamily="18" charset="0"/>
              </a:rPr>
              <a:t>solvolysis</a:t>
            </a:r>
            <a:r>
              <a:rPr lang="en-US" dirty="0">
                <a:latin typeface="Times New Roman" panose="02020603050405020304" pitchFamily="18" charset="0"/>
                <a:cs typeface="Times New Roman" panose="02020603050405020304" pitchFamily="18" charset="0"/>
              </a:rPr>
              <a:t> of methyl and ethyl bromide in 80:20 </a:t>
            </a:r>
            <a:r>
              <a:rPr lang="en-US" dirty="0" smtClean="0">
                <a:latin typeface="Times New Roman" panose="02020603050405020304" pitchFamily="18" charset="0"/>
                <a:cs typeface="Times New Roman" panose="02020603050405020304" pitchFamily="18" charset="0"/>
              </a:rPr>
              <a:t>ethanol water </a:t>
            </a:r>
            <a:r>
              <a:rPr lang="en-US" dirty="0">
                <a:latin typeface="Times New Roman" panose="02020603050405020304" pitchFamily="18" charset="0"/>
                <a:cs typeface="Times New Roman" panose="02020603050405020304" pitchFamily="18" charset="0"/>
              </a:rPr>
              <a:t>by more than 10</a:t>
            </a:r>
            <a:r>
              <a:rPr lang="en-US" baseline="30000" dirty="0">
                <a:latin typeface="Times New Roman" panose="02020603050405020304" pitchFamily="18" charset="0"/>
                <a:cs typeface="Times New Roman" panose="02020603050405020304" pitchFamily="18" charset="0"/>
              </a:rPr>
              <a:t>3</a:t>
            </a:r>
            <a:r>
              <a:rPr lang="en-US" dirty="0">
                <a:latin typeface="Times New Roman" panose="02020603050405020304" pitchFamily="18" charset="0"/>
                <a:cs typeface="Times New Roman" panose="02020603050405020304" pitchFamily="18" charset="0"/>
              </a:rPr>
              <a:t>.</a:t>
            </a:r>
          </a:p>
          <a:p>
            <a:endParaRPr lang="en-US" dirty="0"/>
          </a:p>
        </p:txBody>
      </p:sp>
      <p:pic>
        <p:nvPicPr>
          <p:cNvPr id="6" name="Picture 5"/>
          <p:cNvPicPr>
            <a:picLocks noChangeAspect="1"/>
          </p:cNvPicPr>
          <p:nvPr/>
        </p:nvPicPr>
        <p:blipFill>
          <a:blip r:embed="rId2"/>
          <a:stretch>
            <a:fillRect/>
          </a:stretch>
        </p:blipFill>
        <p:spPr>
          <a:xfrm>
            <a:off x="3006655" y="4048298"/>
            <a:ext cx="6392487" cy="889462"/>
          </a:xfrm>
          <a:prstGeom prst="rect">
            <a:avLst/>
          </a:prstGeom>
        </p:spPr>
      </p:pic>
      <p:sp>
        <p:nvSpPr>
          <p:cNvPr id="2" name="Rectangle 1"/>
          <p:cNvSpPr/>
          <p:nvPr/>
        </p:nvSpPr>
        <p:spPr>
          <a:xfrm>
            <a:off x="3623251" y="1184070"/>
            <a:ext cx="5234125" cy="707886"/>
          </a:xfrm>
          <a:prstGeom prst="rect">
            <a:avLst/>
          </a:prstGeom>
        </p:spPr>
        <p:txBody>
          <a:bodyPr wrap="none">
            <a:spAutoFit/>
          </a:bodyPr>
          <a:lstStyle/>
          <a:p>
            <a:r>
              <a:rPr lang="en-US" sz="4000" b="1" dirty="0">
                <a:latin typeface="Times New Roman" panose="02020603050405020304" pitchFamily="18" charset="0"/>
                <a:cs typeface="Times New Roman" panose="02020603050405020304" pitchFamily="18" charset="0"/>
              </a:rPr>
              <a:t>Leaving-Group</a:t>
            </a:r>
            <a:r>
              <a:rPr lang="en-US" sz="4000" b="1" dirty="0"/>
              <a:t> Effects</a:t>
            </a:r>
            <a:endParaRPr lang="en-US" sz="4000" dirty="0"/>
          </a:p>
        </p:txBody>
      </p:sp>
      <p:sp>
        <p:nvSpPr>
          <p:cNvPr id="3" name="Slide Number Placeholder 2"/>
          <p:cNvSpPr>
            <a:spLocks noGrp="1"/>
          </p:cNvSpPr>
          <p:nvPr>
            <p:ph type="sldNum" sz="quarter" idx="12"/>
          </p:nvPr>
        </p:nvSpPr>
        <p:spPr/>
        <p:txBody>
          <a:bodyPr/>
          <a:lstStyle/>
          <a:p>
            <a:fld id="{E97799C9-84D9-46D2-A11E-BCF8A720529D}" type="slidenum">
              <a:rPr lang="en-US" smtClean="0"/>
              <a:t>96</a:t>
            </a:fld>
            <a:endParaRPr lang="en-US" dirty="0"/>
          </a:p>
        </p:txBody>
      </p:sp>
    </p:spTree>
    <p:extLst>
      <p:ext uri="{BB962C8B-B14F-4D97-AF65-F5344CB8AC3E}">
        <p14:creationId xmlns:p14="http://schemas.microsoft.com/office/powerpoint/2010/main" val="2865696626"/>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Steric and Strain Effects on Substitution and Ionization Rates</a:t>
            </a:r>
            <a:endParaRPr lang="en-US" dirty="0"/>
          </a:p>
        </p:txBody>
      </p:sp>
      <p:sp>
        <p:nvSpPr>
          <p:cNvPr id="3" name="Content Placeholder 2"/>
          <p:cNvSpPr>
            <a:spLocks noGrp="1"/>
          </p:cNvSpPr>
          <p:nvPr>
            <p:ph idx="1"/>
          </p:nvPr>
        </p:nvSpPr>
        <p:spPr>
          <a:xfrm>
            <a:off x="813262" y="2432240"/>
            <a:ext cx="10565475" cy="3669301"/>
          </a:xfrm>
        </p:spPr>
        <p:txBody>
          <a:bodyPr>
            <a:normAutofit fontScale="92500" lnSpcReduction="20000"/>
          </a:bodyPr>
          <a:lstStyle/>
          <a:p>
            <a:pPr algn="just"/>
            <a:r>
              <a:rPr lang="en-US" dirty="0" smtClean="0">
                <a:latin typeface="Times New Roman" panose="02020603050405020304" pitchFamily="18" charset="0"/>
                <a:cs typeface="Times New Roman" panose="02020603050405020304" pitchFamily="18" charset="0"/>
              </a:rPr>
              <a:t>Reactions </a:t>
            </a:r>
            <a:r>
              <a:rPr lang="en-US" dirty="0">
                <a:latin typeface="Times New Roman" panose="02020603050405020304" pitchFamily="18" charset="0"/>
                <a:cs typeface="Times New Roman" panose="02020603050405020304" pitchFamily="18" charset="0"/>
              </a:rPr>
              <a:t>that proceed by the direct displacement </a:t>
            </a:r>
            <a:r>
              <a:rPr lang="en-US" dirty="0" smtClean="0">
                <a:latin typeface="Times New Roman" panose="02020603050405020304" pitchFamily="18" charset="0"/>
                <a:cs typeface="Times New Roman" panose="02020603050405020304" pitchFamily="18" charset="0"/>
              </a:rPr>
              <a:t>mechanism are </a:t>
            </a:r>
            <a:r>
              <a:rPr lang="en-US" dirty="0">
                <a:latin typeface="Times New Roman" panose="02020603050405020304" pitchFamily="18" charset="0"/>
                <a:cs typeface="Times New Roman" panose="02020603050405020304" pitchFamily="18" charset="0"/>
              </a:rPr>
              <a:t>retarded by increased steric repulsions at the TS. </a:t>
            </a:r>
            <a:endParaRPr lang="en-US" dirty="0" smtClean="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This </a:t>
            </a:r>
            <a:r>
              <a:rPr lang="en-US" dirty="0">
                <a:latin typeface="Times New Roman" panose="02020603050405020304" pitchFamily="18" charset="0"/>
                <a:cs typeface="Times New Roman" panose="02020603050405020304" pitchFamily="18" charset="0"/>
              </a:rPr>
              <a:t>is the principal cause </a:t>
            </a:r>
            <a:r>
              <a:rPr lang="en-US" dirty="0" smtClean="0">
                <a:latin typeface="Times New Roman" panose="02020603050405020304" pitchFamily="18" charset="0"/>
                <a:cs typeface="Times New Roman" panose="02020603050405020304" pitchFamily="18" charset="0"/>
              </a:rPr>
              <a:t>for the </a:t>
            </a:r>
            <a:r>
              <a:rPr lang="en-US" dirty="0">
                <a:latin typeface="Times New Roman" panose="02020603050405020304" pitchFamily="18" charset="0"/>
                <a:cs typeface="Times New Roman" panose="02020603050405020304" pitchFamily="18" charset="0"/>
              </a:rPr>
              <a:t>relative reactivity of methyl, ethyl, and </a:t>
            </a:r>
            <a:r>
              <a:rPr lang="en-US" dirty="0" err="1">
                <a:latin typeface="Times New Roman" panose="02020603050405020304" pitchFamily="18" charset="0"/>
                <a:cs typeface="Times New Roman" panose="02020603050405020304" pitchFamily="18" charset="0"/>
              </a:rPr>
              <a:t>i</a:t>
            </a:r>
            <a:r>
              <a:rPr lang="en-US" dirty="0">
                <a:latin typeface="Times New Roman" panose="02020603050405020304" pitchFamily="18" charset="0"/>
                <a:cs typeface="Times New Roman" panose="02020603050405020304" pitchFamily="18" charset="0"/>
              </a:rPr>
              <a:t>-propyl chloride, which are in the </a:t>
            </a:r>
            <a:r>
              <a:rPr lang="en-US" dirty="0" smtClean="0">
                <a:latin typeface="Times New Roman" panose="02020603050405020304" pitchFamily="18" charset="0"/>
                <a:cs typeface="Times New Roman" panose="02020603050405020304" pitchFamily="18" charset="0"/>
              </a:rPr>
              <a:t>ratio 93:1:0.0076 </a:t>
            </a:r>
            <a:r>
              <a:rPr lang="en-US" dirty="0">
                <a:latin typeface="Times New Roman" panose="02020603050405020304" pitchFamily="18" charset="0"/>
                <a:cs typeface="Times New Roman" panose="02020603050405020304" pitchFamily="18" charset="0"/>
              </a:rPr>
              <a:t>toward iodide ion in </a:t>
            </a:r>
            <a:r>
              <a:rPr lang="en-US" dirty="0" smtClean="0">
                <a:latin typeface="Times New Roman" panose="02020603050405020304" pitchFamily="18" charset="0"/>
                <a:cs typeface="Times New Roman" panose="02020603050405020304" pitchFamily="18" charset="0"/>
              </a:rPr>
              <a:t>acetone. </a:t>
            </a:r>
          </a:p>
          <a:p>
            <a:pPr algn="just"/>
            <a:endParaRPr lang="en-US" dirty="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Table </a:t>
            </a:r>
            <a:r>
              <a:rPr lang="en-US" dirty="0">
                <a:latin typeface="Times New Roman" panose="02020603050405020304" pitchFamily="18" charset="0"/>
                <a:cs typeface="Times New Roman" panose="02020603050405020304" pitchFamily="18" charset="0"/>
              </a:rPr>
              <a:t>4.9 shows some of the data</a:t>
            </a:r>
            <a:r>
              <a:rPr lang="en-US" dirty="0" smtClean="0">
                <a:latin typeface="Times New Roman" panose="02020603050405020304" pitchFamily="18" charset="0"/>
                <a:cs typeface="Times New Roman" panose="02020603050405020304" pitchFamily="18" charset="0"/>
              </a:rPr>
              <a:t>. The </a:t>
            </a:r>
            <a:r>
              <a:rPr lang="en-US" dirty="0">
                <a:latin typeface="Times New Roman" panose="02020603050405020304" pitchFamily="18" charset="0"/>
                <a:cs typeface="Times New Roman" panose="02020603050405020304" pitchFamily="18" charset="0"/>
              </a:rPr>
              <a:t>first three examples pertain to </a:t>
            </a:r>
            <a:r>
              <a:rPr lang="en-US" dirty="0" smtClean="0">
                <a:latin typeface="Times New Roman" panose="02020603050405020304" pitchFamily="18" charset="0"/>
                <a:cs typeface="Times New Roman" panose="02020603050405020304" pitchFamily="18" charset="0"/>
              </a:rPr>
              <a:t>S</a:t>
            </a:r>
            <a:r>
              <a:rPr lang="en-US" baseline="-25000" dirty="0" smtClean="0">
                <a:latin typeface="Times New Roman" panose="02020603050405020304" pitchFamily="18" charset="0"/>
                <a:cs typeface="Times New Roman" panose="02020603050405020304" pitchFamily="18" charset="0"/>
              </a:rPr>
              <a:t>N</a:t>
            </a:r>
            <a:r>
              <a:rPr lang="en-US" dirty="0" smtClean="0">
                <a:latin typeface="Times New Roman" panose="02020603050405020304" pitchFamily="18" charset="0"/>
                <a:cs typeface="Times New Roman" panose="02020603050405020304" pitchFamily="18" charset="0"/>
              </a:rPr>
              <a:t>2 </a:t>
            </a:r>
            <a:r>
              <a:rPr lang="en-US" dirty="0">
                <a:latin typeface="Times New Roman" panose="02020603050405020304" pitchFamily="18" charset="0"/>
                <a:cs typeface="Times New Roman" panose="02020603050405020304" pitchFamily="18" charset="0"/>
              </a:rPr>
              <a:t>reactions. Note that the fourth entry, </a:t>
            </a:r>
            <a:r>
              <a:rPr lang="en-US" dirty="0" smtClean="0">
                <a:latin typeface="Times New Roman" panose="02020603050405020304" pitchFamily="18" charset="0"/>
                <a:cs typeface="Times New Roman" panose="02020603050405020304" pitchFamily="18" charset="0"/>
              </a:rPr>
              <a:t>involving </a:t>
            </a:r>
            <a:r>
              <a:rPr lang="en-US" dirty="0" err="1" smtClean="0">
                <a:latin typeface="Times New Roman" panose="02020603050405020304" pitchFamily="18" charset="0"/>
                <a:cs typeface="Times New Roman" panose="02020603050405020304" pitchFamily="18" charset="0"/>
              </a:rPr>
              <a:t>solvolysis</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in acetic acid, </a:t>
            </a:r>
            <a:r>
              <a:rPr lang="en-US" i="1" dirty="0">
                <a:latin typeface="Times New Roman" panose="02020603050405020304" pitchFamily="18" charset="0"/>
                <a:cs typeface="Times New Roman" panose="02020603050405020304" pitchFamily="18" charset="0"/>
              </a:rPr>
              <a:t>shows a diminished sensitivity to steric effects.</a:t>
            </a:r>
            <a:r>
              <a:rPr lang="en-US" dirty="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As acetic acid </a:t>
            </a:r>
            <a:r>
              <a:rPr lang="en-US" dirty="0">
                <a:latin typeface="Times New Roman" panose="02020603050405020304" pitchFamily="18" charset="0"/>
                <a:cs typeface="Times New Roman" panose="02020603050405020304" pitchFamily="18" charset="0"/>
              </a:rPr>
              <a:t>is a much weaker nucleophile than the other examples, the TS involves </a:t>
            </a:r>
            <a:r>
              <a:rPr lang="en-US" dirty="0" smtClean="0">
                <a:latin typeface="Times New Roman" panose="02020603050405020304" pitchFamily="18" charset="0"/>
                <a:cs typeface="Times New Roman" panose="02020603050405020304" pitchFamily="18" charset="0"/>
              </a:rPr>
              <a:t>less nucleophilic </a:t>
            </a:r>
            <a:r>
              <a:rPr lang="en-US" dirty="0">
                <a:latin typeface="Times New Roman" panose="02020603050405020304" pitchFamily="18" charset="0"/>
                <a:cs typeface="Times New Roman" panose="02020603050405020304" pitchFamily="18" charset="0"/>
              </a:rPr>
              <a:t>participation.</a:t>
            </a:r>
          </a:p>
        </p:txBody>
      </p:sp>
      <p:sp>
        <p:nvSpPr>
          <p:cNvPr id="4" name="Slide Number Placeholder 3"/>
          <p:cNvSpPr>
            <a:spLocks noGrp="1"/>
          </p:cNvSpPr>
          <p:nvPr>
            <p:ph type="sldNum" sz="quarter" idx="12"/>
          </p:nvPr>
        </p:nvSpPr>
        <p:spPr/>
        <p:txBody>
          <a:bodyPr/>
          <a:lstStyle/>
          <a:p>
            <a:fld id="{E97799C9-84D9-46D2-A11E-BCF8A720529D}" type="slidenum">
              <a:rPr lang="en-US" smtClean="0"/>
              <a:t>97</a:t>
            </a:fld>
            <a:endParaRPr lang="en-US" dirty="0"/>
          </a:p>
        </p:txBody>
      </p:sp>
    </p:spTree>
    <p:extLst>
      <p:ext uri="{BB962C8B-B14F-4D97-AF65-F5344CB8AC3E}">
        <p14:creationId xmlns:p14="http://schemas.microsoft.com/office/powerpoint/2010/main" val="2464967847"/>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295402" y="1429788"/>
            <a:ext cx="9601196" cy="4231179"/>
          </a:xfrm>
          <a:prstGeom prst="rect">
            <a:avLst/>
          </a:prstGeom>
        </p:spPr>
      </p:pic>
      <p:sp>
        <p:nvSpPr>
          <p:cNvPr id="3" name="Slide Number Placeholder 2"/>
          <p:cNvSpPr>
            <a:spLocks noGrp="1"/>
          </p:cNvSpPr>
          <p:nvPr>
            <p:ph type="sldNum" sz="quarter" idx="12"/>
          </p:nvPr>
        </p:nvSpPr>
        <p:spPr/>
        <p:txBody>
          <a:bodyPr/>
          <a:lstStyle/>
          <a:p>
            <a:fld id="{E97799C9-84D9-46D2-A11E-BCF8A720529D}" type="slidenum">
              <a:rPr lang="en-US" smtClean="0"/>
              <a:t>98</a:t>
            </a:fld>
            <a:endParaRPr lang="en-US" dirty="0"/>
          </a:p>
        </p:txBody>
      </p:sp>
    </p:spTree>
    <p:extLst>
      <p:ext uri="{BB962C8B-B14F-4D97-AF65-F5344CB8AC3E}">
        <p14:creationId xmlns:p14="http://schemas.microsoft.com/office/powerpoint/2010/main" val="4037504940"/>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1572" y="2673309"/>
            <a:ext cx="10548851" cy="3735803"/>
          </a:xfrm>
        </p:spPr>
        <p:txBody>
          <a:bodyPr>
            <a:normAutofit fontScale="85000" lnSpcReduction="20000"/>
          </a:bodyPr>
          <a:lstStyle/>
          <a:p>
            <a:pPr algn="just"/>
            <a:r>
              <a:rPr lang="en-US" dirty="0">
                <a:latin typeface="Times New Roman" panose="02020603050405020304" pitchFamily="18" charset="0"/>
                <a:cs typeface="Times New Roman" panose="02020603050405020304" pitchFamily="18" charset="0"/>
              </a:rPr>
              <a:t>In contrast to </a:t>
            </a:r>
            <a:r>
              <a:rPr lang="en-US" dirty="0" smtClean="0">
                <a:latin typeface="Times New Roman" panose="02020603050405020304" pitchFamily="18" charset="0"/>
                <a:cs typeface="Times New Roman" panose="02020603050405020304" pitchFamily="18" charset="0"/>
              </a:rPr>
              <a:t>S</a:t>
            </a:r>
            <a:r>
              <a:rPr lang="en-US" baseline="-25000" dirty="0" smtClean="0">
                <a:latin typeface="Times New Roman" panose="02020603050405020304" pitchFamily="18" charset="0"/>
                <a:cs typeface="Times New Roman" panose="02020603050405020304" pitchFamily="18" charset="0"/>
              </a:rPr>
              <a:t>N</a:t>
            </a:r>
            <a:r>
              <a:rPr lang="en-US" dirty="0" smtClean="0">
                <a:latin typeface="Times New Roman" panose="02020603050405020304" pitchFamily="18" charset="0"/>
                <a:cs typeface="Times New Roman" panose="02020603050405020304" pitchFamily="18" charset="0"/>
              </a:rPr>
              <a:t>2 </a:t>
            </a:r>
            <a:r>
              <a:rPr lang="en-US" dirty="0">
                <a:latin typeface="Times New Roman" panose="02020603050405020304" pitchFamily="18" charset="0"/>
                <a:cs typeface="Times New Roman" panose="02020603050405020304" pitchFamily="18" charset="0"/>
              </a:rPr>
              <a:t>reactions, rates of reactions involving TSs with </a:t>
            </a:r>
            <a:r>
              <a:rPr lang="en-US" dirty="0" smtClean="0">
                <a:latin typeface="Times New Roman" panose="02020603050405020304" pitchFamily="18" charset="0"/>
                <a:cs typeface="Times New Roman" panose="02020603050405020304" pitchFamily="18" charset="0"/>
              </a:rPr>
              <a:t>cationic character </a:t>
            </a:r>
            <a:r>
              <a:rPr lang="en-US" dirty="0">
                <a:latin typeface="Times New Roman" panose="02020603050405020304" pitchFamily="18" charset="0"/>
                <a:cs typeface="Times New Roman" panose="02020603050405020304" pitchFamily="18" charset="0"/>
              </a:rPr>
              <a:t>increase with substitution. The relative rates of </a:t>
            </a:r>
            <a:r>
              <a:rPr lang="en-US" dirty="0" err="1">
                <a:latin typeface="Times New Roman" panose="02020603050405020304" pitchFamily="18" charset="0"/>
                <a:cs typeface="Times New Roman" panose="02020603050405020304" pitchFamily="18" charset="0"/>
              </a:rPr>
              <a:t>formolysis</a:t>
            </a:r>
            <a:r>
              <a:rPr lang="en-US" dirty="0">
                <a:latin typeface="Times New Roman" panose="02020603050405020304" pitchFamily="18" charset="0"/>
                <a:cs typeface="Times New Roman" panose="02020603050405020304" pitchFamily="18" charset="0"/>
              </a:rPr>
              <a:t> of alkyl </a:t>
            </a:r>
            <a:r>
              <a:rPr lang="en-US" dirty="0" smtClean="0">
                <a:latin typeface="Times New Roman" panose="02020603050405020304" pitchFamily="18" charset="0"/>
                <a:cs typeface="Times New Roman" panose="02020603050405020304" pitchFamily="18" charset="0"/>
              </a:rPr>
              <a:t>bromides at </a:t>
            </a:r>
            <a:r>
              <a:rPr lang="en-US" dirty="0">
                <a:latin typeface="Times New Roman" panose="02020603050405020304" pitchFamily="18" charset="0"/>
                <a:cs typeface="Times New Roman" panose="02020603050405020304" pitchFamily="18" charset="0"/>
              </a:rPr>
              <a:t>100  </a:t>
            </a:r>
            <a:r>
              <a:rPr lang="en-US" baseline="30000" dirty="0" err="1">
                <a:latin typeface="Times New Roman" panose="02020603050405020304" pitchFamily="18" charset="0"/>
                <a:cs typeface="Times New Roman" panose="02020603050405020304" pitchFamily="18" charset="0"/>
              </a:rPr>
              <a:t>o</a:t>
            </a:r>
            <a:r>
              <a:rPr lang="en-US" dirty="0" err="1" smtClean="0">
                <a:latin typeface="Times New Roman" panose="02020603050405020304" pitchFamily="18" charset="0"/>
                <a:cs typeface="Times New Roman" panose="02020603050405020304" pitchFamily="18" charset="0"/>
              </a:rPr>
              <a:t>C</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are methyl, 0.58; ethyl, 1.00; </a:t>
            </a:r>
            <a:r>
              <a:rPr lang="en-US" dirty="0" err="1">
                <a:latin typeface="Times New Roman" panose="02020603050405020304" pitchFamily="18" charset="0"/>
                <a:cs typeface="Times New Roman" panose="02020603050405020304" pitchFamily="18" charset="0"/>
              </a:rPr>
              <a:t>i</a:t>
            </a:r>
            <a:r>
              <a:rPr lang="en-US" dirty="0">
                <a:latin typeface="Times New Roman" panose="02020603050405020304" pitchFamily="18" charset="0"/>
                <a:cs typeface="Times New Roman" panose="02020603050405020304" pitchFamily="18" charset="0"/>
              </a:rPr>
              <a:t>-propyl, 26.1; and t-butyl </a:t>
            </a:r>
            <a:r>
              <a:rPr lang="en-US" dirty="0" smtClean="0">
                <a:latin typeface="Times New Roman" panose="02020603050405020304" pitchFamily="18" charset="0"/>
                <a:cs typeface="Times New Roman" panose="02020603050405020304" pitchFamily="18" charset="0"/>
              </a:rPr>
              <a:t>108. </a:t>
            </a:r>
          </a:p>
          <a:p>
            <a:pPr algn="just"/>
            <a:endParaRPr lang="en-US" dirty="0" smtClean="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This </a:t>
            </a:r>
            <a:r>
              <a:rPr lang="en-US" dirty="0">
                <a:latin typeface="Times New Roman" panose="02020603050405020304" pitchFamily="18" charset="0"/>
                <a:cs typeface="Times New Roman" panose="02020603050405020304" pitchFamily="18" charset="0"/>
              </a:rPr>
              <a:t>order </a:t>
            </a:r>
            <a:r>
              <a:rPr lang="en-US" dirty="0" smtClean="0">
                <a:latin typeface="Times New Roman" panose="02020603050405020304" pitchFamily="18" charset="0"/>
                <a:cs typeface="Times New Roman" panose="02020603050405020304" pitchFamily="18" charset="0"/>
              </a:rPr>
              <a:t>is clearly </a:t>
            </a:r>
            <a:r>
              <a:rPr lang="en-US" dirty="0">
                <a:latin typeface="Times New Roman" panose="02020603050405020304" pitchFamily="18" charset="0"/>
                <a:cs typeface="Times New Roman" panose="02020603050405020304" pitchFamily="18" charset="0"/>
              </a:rPr>
              <a:t>dominated by carbocation stability. The effect of substituting a methyl </a:t>
            </a:r>
            <a:r>
              <a:rPr lang="en-US" dirty="0" smtClean="0">
                <a:latin typeface="Times New Roman" panose="02020603050405020304" pitchFamily="18" charset="0"/>
                <a:cs typeface="Times New Roman" panose="02020603050405020304" pitchFamily="18" charset="0"/>
              </a:rPr>
              <a:t>group for </a:t>
            </a:r>
            <a:r>
              <a:rPr lang="en-US" dirty="0">
                <a:latin typeface="Times New Roman" panose="02020603050405020304" pitchFamily="18" charset="0"/>
                <a:cs typeface="Times New Roman" panose="02020603050405020304" pitchFamily="18" charset="0"/>
              </a:rPr>
              <a:t>hydrogen depends on the extent of nucleophilic participation in the TS. A </a:t>
            </a:r>
            <a:r>
              <a:rPr lang="en-US" dirty="0" smtClean="0">
                <a:latin typeface="Times New Roman" panose="02020603050405020304" pitchFamily="18" charset="0"/>
                <a:cs typeface="Times New Roman" panose="02020603050405020304" pitchFamily="18" charset="0"/>
              </a:rPr>
              <a:t>high CH</a:t>
            </a:r>
            <a:r>
              <a:rPr lang="en-US" baseline="-25000" dirty="0" smtClean="0">
                <a:latin typeface="Times New Roman" panose="02020603050405020304" pitchFamily="18" charset="0"/>
                <a:cs typeface="Times New Roman" panose="02020603050405020304" pitchFamily="18" charset="0"/>
              </a:rPr>
              <a:t>3</a:t>
            </a:r>
            <a:r>
              <a:rPr lang="en-US" dirty="0" smtClean="0">
                <a:latin typeface="Times New Roman" panose="02020603050405020304" pitchFamily="18" charset="0"/>
                <a:cs typeface="Times New Roman" panose="02020603050405020304" pitchFamily="18" charset="0"/>
              </a:rPr>
              <a:t>/H </a:t>
            </a:r>
            <a:r>
              <a:rPr lang="en-US" dirty="0">
                <a:latin typeface="Times New Roman" panose="02020603050405020304" pitchFamily="18" charset="0"/>
                <a:cs typeface="Times New Roman" panose="02020603050405020304" pitchFamily="18" charset="0"/>
              </a:rPr>
              <a:t>rate ratio is expected if nucleophilic participation is weak and </a:t>
            </a:r>
            <a:r>
              <a:rPr lang="en-US" dirty="0" smtClean="0">
                <a:latin typeface="Times New Roman" panose="02020603050405020304" pitchFamily="18" charset="0"/>
                <a:cs typeface="Times New Roman" panose="02020603050405020304" pitchFamily="18" charset="0"/>
              </a:rPr>
              <a:t>stabilization of </a:t>
            </a:r>
            <a:r>
              <a:rPr lang="en-US" dirty="0">
                <a:latin typeface="Times New Roman" panose="02020603050405020304" pitchFamily="18" charset="0"/>
                <a:cs typeface="Times New Roman" panose="02020603050405020304" pitchFamily="18" charset="0"/>
              </a:rPr>
              <a:t>the cationic nature of the TS is important. </a:t>
            </a:r>
            <a:endParaRPr lang="en-US" dirty="0" smtClean="0">
              <a:latin typeface="Times New Roman" panose="02020603050405020304" pitchFamily="18" charset="0"/>
              <a:cs typeface="Times New Roman" panose="02020603050405020304" pitchFamily="18" charset="0"/>
            </a:endParaRPr>
          </a:p>
          <a:p>
            <a:pPr algn="just"/>
            <a:endParaRPr lang="en-US" dirty="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A </a:t>
            </a:r>
            <a:r>
              <a:rPr lang="en-US" dirty="0">
                <a:latin typeface="Times New Roman" panose="02020603050405020304" pitchFamily="18" charset="0"/>
                <a:cs typeface="Times New Roman" panose="02020603050405020304" pitchFamily="18" charset="0"/>
              </a:rPr>
              <a:t>low ratio is expected when </a:t>
            </a:r>
            <a:r>
              <a:rPr lang="en-US" dirty="0" smtClean="0">
                <a:latin typeface="Times New Roman" panose="02020603050405020304" pitchFamily="18" charset="0"/>
                <a:cs typeface="Times New Roman" panose="02020603050405020304" pitchFamily="18" charset="0"/>
              </a:rPr>
              <a:t>nucleophilic participation </a:t>
            </a:r>
            <a:r>
              <a:rPr lang="en-US" dirty="0">
                <a:latin typeface="Times New Roman" panose="02020603050405020304" pitchFamily="18" charset="0"/>
                <a:cs typeface="Times New Roman" panose="02020603050405020304" pitchFamily="18" charset="0"/>
              </a:rPr>
              <a:t>is strong. The relative rate of </a:t>
            </a:r>
            <a:r>
              <a:rPr lang="en-US" dirty="0" err="1">
                <a:latin typeface="Times New Roman" panose="02020603050405020304" pitchFamily="18" charset="0"/>
                <a:cs typeface="Times New Roman" panose="02020603050405020304" pitchFamily="18" charset="0"/>
              </a:rPr>
              <a:t>acetolysis</a:t>
            </a:r>
            <a:r>
              <a:rPr lang="en-US" dirty="0">
                <a:latin typeface="Times New Roman" panose="02020603050405020304" pitchFamily="18" charset="0"/>
                <a:cs typeface="Times New Roman" panose="02020603050405020304" pitchFamily="18" charset="0"/>
              </a:rPr>
              <a:t> of t-butyl bromide </a:t>
            </a:r>
            <a:r>
              <a:rPr lang="en-US" dirty="0" smtClean="0">
                <a:latin typeface="Times New Roman" panose="02020603050405020304" pitchFamily="18" charset="0"/>
                <a:cs typeface="Times New Roman" panose="02020603050405020304" pitchFamily="18" charset="0"/>
              </a:rPr>
              <a:t>to </a:t>
            </a:r>
            <a:r>
              <a:rPr lang="en-US" dirty="0" err="1" smtClean="0">
                <a:latin typeface="Times New Roman" panose="02020603050405020304" pitchFamily="18" charset="0"/>
                <a:cs typeface="Times New Roman" panose="02020603050405020304" pitchFamily="18" charset="0"/>
              </a:rPr>
              <a:t>i</a:t>
            </a:r>
            <a:r>
              <a:rPr lang="en-US" dirty="0" smtClean="0">
                <a:latin typeface="Times New Roman" panose="02020603050405020304" pitchFamily="18" charset="0"/>
                <a:cs typeface="Times New Roman" panose="02020603050405020304" pitchFamily="18" charset="0"/>
              </a:rPr>
              <a:t>-propyl </a:t>
            </a:r>
            <a:r>
              <a:rPr lang="en-US" dirty="0">
                <a:latin typeface="Times New Roman" panose="02020603050405020304" pitchFamily="18" charset="0"/>
                <a:cs typeface="Times New Roman" panose="02020603050405020304" pitchFamily="18" charset="0"/>
              </a:rPr>
              <a:t>bromide at 25 </a:t>
            </a:r>
            <a:r>
              <a:rPr lang="en-US" baseline="30000" dirty="0" err="1" smtClean="0">
                <a:latin typeface="Times New Roman" panose="02020603050405020304" pitchFamily="18" charset="0"/>
                <a:cs typeface="Times New Roman" panose="02020603050405020304" pitchFamily="18" charset="0"/>
              </a:rPr>
              <a:t>o</a:t>
            </a:r>
            <a:r>
              <a:rPr lang="en-US" dirty="0" err="1" smtClean="0">
                <a:latin typeface="Times New Roman" panose="02020603050405020304" pitchFamily="18" charset="0"/>
                <a:cs typeface="Times New Roman" panose="02020603050405020304" pitchFamily="18" charset="0"/>
              </a:rPr>
              <a:t>C</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is </a:t>
            </a:r>
            <a:r>
              <a:rPr lang="en-US" dirty="0" smtClean="0">
                <a:latin typeface="Times New Roman" panose="02020603050405020304" pitchFamily="18" charset="0"/>
                <a:cs typeface="Times New Roman" panose="02020603050405020304" pitchFamily="18" charset="0"/>
              </a:rPr>
              <a:t>10</a:t>
            </a:r>
            <a:r>
              <a:rPr lang="en-US" baseline="30000" dirty="0" smtClean="0">
                <a:latin typeface="Times New Roman" panose="02020603050405020304" pitchFamily="18" charset="0"/>
                <a:cs typeface="Times New Roman" panose="02020603050405020304" pitchFamily="18" charset="0"/>
              </a:rPr>
              <a:t>3.7</a:t>
            </a:r>
            <a:r>
              <a:rPr lang="en-US" dirty="0">
                <a:latin typeface="Times New Roman" panose="02020603050405020304" pitchFamily="18" charset="0"/>
                <a:cs typeface="Times New Roman" panose="02020603050405020304" pitchFamily="18" charset="0"/>
              </a:rPr>
              <a:t>, whereas that of 2-methyl-2-adamantyl bromide </a:t>
            </a:r>
            <a:r>
              <a:rPr lang="en-US" dirty="0" smtClean="0">
                <a:latin typeface="Times New Roman" panose="02020603050405020304" pitchFamily="18" charset="0"/>
                <a:cs typeface="Times New Roman" panose="02020603050405020304" pitchFamily="18" charset="0"/>
              </a:rPr>
              <a:t>to 2-adamantyl </a:t>
            </a:r>
            <a:r>
              <a:rPr lang="en-US" dirty="0">
                <a:latin typeface="Times New Roman" panose="02020603050405020304" pitchFamily="18" charset="0"/>
                <a:cs typeface="Times New Roman" panose="02020603050405020304" pitchFamily="18" charset="0"/>
              </a:rPr>
              <a:t>bromide is </a:t>
            </a:r>
            <a:r>
              <a:rPr lang="en-US" dirty="0" smtClean="0">
                <a:latin typeface="Times New Roman" panose="02020603050405020304" pitchFamily="18" charset="0"/>
                <a:cs typeface="Times New Roman" panose="02020603050405020304" pitchFamily="18" charset="0"/>
              </a:rPr>
              <a:t>10</a:t>
            </a:r>
            <a:r>
              <a:rPr lang="en-US" baseline="30000" dirty="0" smtClean="0">
                <a:latin typeface="Times New Roman" panose="02020603050405020304" pitchFamily="18" charset="0"/>
                <a:cs typeface="Times New Roman" panose="02020603050405020304" pitchFamily="18" charset="0"/>
              </a:rPr>
              <a:t>8.1</a:t>
            </a:r>
            <a:r>
              <a:rPr lang="en-US" dirty="0">
                <a:latin typeface="Times New Roman" panose="02020603050405020304" pitchFamily="18" charset="0"/>
                <a:cs typeface="Times New Roman" panose="02020603050405020304" pitchFamily="18" charset="0"/>
              </a:rPr>
              <a:t>.</a:t>
            </a:r>
          </a:p>
        </p:txBody>
      </p:sp>
      <p:pic>
        <p:nvPicPr>
          <p:cNvPr id="4" name="Picture 3"/>
          <p:cNvPicPr>
            <a:picLocks noChangeAspect="1"/>
          </p:cNvPicPr>
          <p:nvPr/>
        </p:nvPicPr>
        <p:blipFill>
          <a:blip r:embed="rId2"/>
          <a:stretch>
            <a:fillRect/>
          </a:stretch>
        </p:blipFill>
        <p:spPr>
          <a:xfrm>
            <a:off x="3884811" y="977513"/>
            <a:ext cx="4422371" cy="1695796"/>
          </a:xfrm>
          <a:prstGeom prst="rect">
            <a:avLst/>
          </a:prstGeom>
        </p:spPr>
      </p:pic>
      <p:sp>
        <p:nvSpPr>
          <p:cNvPr id="2" name="Rectangle 1"/>
          <p:cNvSpPr/>
          <p:nvPr/>
        </p:nvSpPr>
        <p:spPr>
          <a:xfrm>
            <a:off x="4185264" y="546669"/>
            <a:ext cx="4035079" cy="523220"/>
          </a:xfrm>
          <a:prstGeom prst="rect">
            <a:avLst/>
          </a:prstGeom>
        </p:spPr>
        <p:txBody>
          <a:bodyPr wrap="none">
            <a:spAutoFit/>
          </a:bodyPr>
          <a:lstStyle/>
          <a:p>
            <a:r>
              <a:rPr lang="en-US" sz="2800" b="1" dirty="0">
                <a:latin typeface="Times New Roman" panose="02020603050405020304" pitchFamily="18" charset="0"/>
                <a:cs typeface="Times New Roman" panose="02020603050405020304" pitchFamily="18" charset="0"/>
              </a:rPr>
              <a:t>Steric and Strain Effects </a:t>
            </a:r>
            <a:endParaRPr lang="en-US" sz="2800"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E97799C9-84D9-46D2-A11E-BCF8A720529D}" type="slidenum">
              <a:rPr lang="en-US" smtClean="0"/>
              <a:t>99</a:t>
            </a:fld>
            <a:endParaRPr lang="en-US" dirty="0"/>
          </a:p>
        </p:txBody>
      </p:sp>
    </p:spTree>
    <p:extLst>
      <p:ext uri="{BB962C8B-B14F-4D97-AF65-F5344CB8AC3E}">
        <p14:creationId xmlns:p14="http://schemas.microsoft.com/office/powerpoint/2010/main" val="227417495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11388</TotalTime>
  <Words>18968</Words>
  <Application>Microsoft Office PowerPoint</Application>
  <PresentationFormat>Widescreen</PresentationFormat>
  <Paragraphs>1031</Paragraphs>
  <Slides>228</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228</vt:i4>
      </vt:variant>
    </vt:vector>
  </HeadingPairs>
  <TitlesOfParts>
    <vt:vector size="235" baseType="lpstr">
      <vt:lpstr>Arial</vt:lpstr>
      <vt:lpstr>Calibri</vt:lpstr>
      <vt:lpstr>Garamond</vt:lpstr>
      <vt:lpstr>intirb</vt:lpstr>
      <vt:lpstr>Times New Roman</vt:lpstr>
      <vt:lpstr>Organic</vt:lpstr>
      <vt:lpstr>CS ChemDraw Drawing</vt:lpstr>
      <vt:lpstr>95 </vt:lpstr>
      <vt:lpstr>PowerPoint Presentation</vt:lpstr>
      <vt:lpstr>Mechanisms for Nucleophilic Substitution</vt:lpstr>
      <vt:lpstr>PowerPoint Presentation</vt:lpstr>
      <vt:lpstr>PowerPoint Presentation</vt:lpstr>
      <vt:lpstr>Substitution by the Ionization SN1 Mechanism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Substitution by the Direct Displacement SN2 Mechanism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Detailed Mechanistic Description and Borderline Mechanisms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Relationship between Stereochemistry and Mechanism of Substitution</vt:lpstr>
      <vt:lpstr>PowerPoint Presentation</vt:lpstr>
      <vt:lpstr>PowerPoint Presentation</vt:lpstr>
      <vt:lpstr>PowerPoint Presentation</vt:lpstr>
      <vt:lpstr>PowerPoint Presentation</vt:lpstr>
      <vt:lpstr>PowerPoint Presentation</vt:lpstr>
      <vt:lpstr>PowerPoint Presentation</vt:lpstr>
      <vt:lpstr>Substitution Reactions of Alkyldiazonium 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Characteristics of Nucleophilicity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Effect of Solvation on Nucleophilicity</vt:lpstr>
      <vt:lpstr>Effect of Solvation on Nucleophilicity</vt:lpstr>
      <vt:lpstr>Effect of Solvation on Nucleophilicity</vt:lpstr>
      <vt:lpstr>PowerPoint Presentation</vt:lpstr>
      <vt:lpstr>Effect of Solvation on Nucleophilicity</vt:lpstr>
      <vt:lpstr>PowerPoint Presentation</vt:lpstr>
      <vt:lpstr>PowerPoint Presentation</vt:lpstr>
      <vt:lpstr>Leaving-Group Effects</vt:lpstr>
      <vt:lpstr>PowerPoint Presentation</vt:lpstr>
      <vt:lpstr>Leaving-Group Effects</vt:lpstr>
      <vt:lpstr>Leaving-Group Effects</vt:lpstr>
      <vt:lpstr>PowerPoint Presentation</vt:lpstr>
      <vt:lpstr>PowerPoint Presentation</vt:lpstr>
      <vt:lpstr>PowerPoint Presentation</vt:lpstr>
      <vt:lpstr>PowerPoint Presentation</vt:lpstr>
      <vt:lpstr>Steric and Strain Effects on Substitution and Ionization Rates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Structure and Stability of Carbocations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Direct Observation of Carbocations</vt:lpstr>
      <vt:lpstr>PowerPoint Presentation</vt:lpstr>
      <vt:lpstr>PowerPoint Presentation</vt:lpstr>
      <vt:lpstr>PowerPoint Presentation</vt:lpstr>
      <vt:lpstr>Competing Reactions of Carbocations</vt:lpstr>
      <vt:lpstr>PowerPoint Presentation</vt:lpstr>
      <vt:lpstr>PowerPoint Presentation</vt:lpstr>
      <vt:lpstr>PowerPoint Presentation</vt:lpstr>
      <vt:lpstr>Mechanisms of Rearrangement of Carbocations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Bridged (Nonclassical) Carbocations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The Role of Carbocations and Carbonium Ions in Petroleum Processing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DAY</dc:creator>
  <cp:lastModifiedBy>mehdi</cp:lastModifiedBy>
  <cp:revision>424</cp:revision>
  <dcterms:created xsi:type="dcterms:W3CDTF">2016-10-27T13:41:06Z</dcterms:created>
  <dcterms:modified xsi:type="dcterms:W3CDTF">2018-10-27T05:25:38Z</dcterms:modified>
</cp:coreProperties>
</file>