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7B443B-1D44-4A75-A434-F15BA75B8178}" type="datetimeFigureOut">
              <a:rPr lang="en-US" smtClean="0"/>
              <a:t>5/11/2020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4CE13F-6B2A-4953-9861-B5E5BC57CAAC}" type="slidenum">
              <a:rPr lang="en-US" smtClean="0"/>
              <a:t>‹#›</a:t>
            </a:fld>
            <a:endParaRPr lang="en-US"/>
          </a:p>
        </p:txBody>
      </p:sp>
    </p:spTree>
    <p:extLst>
      <p:ext uri="{BB962C8B-B14F-4D97-AF65-F5344CB8AC3E}">
        <p14:creationId xmlns:p14="http://schemas.microsoft.com/office/powerpoint/2010/main" val="789703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6B45664-561A-49E0-AC87-DD30E7CCD1B9}" type="slidenum">
              <a:rPr lang="en-US" altLang="en-US" smtClean="0">
                <a:solidFill>
                  <a:srgbClr val="000000"/>
                </a:solidFill>
              </a:rPr>
              <a:pPr>
                <a:spcBef>
                  <a:spcPct val="0"/>
                </a:spcBef>
              </a:pPr>
              <a:t>2</a:t>
            </a:fld>
            <a:endParaRPr lang="en-US" altLang="en-US" smtClean="0">
              <a:solidFill>
                <a:srgbClr val="000000"/>
              </a:solidFill>
            </a:endParaRPr>
          </a:p>
        </p:txBody>
      </p:sp>
      <p:sp>
        <p:nvSpPr>
          <p:cNvPr id="220163" name="Rectangle 2"/>
          <p:cNvSpPr>
            <a:spLocks noRot="1" noChangeArrowheads="1" noTextEdit="1"/>
          </p:cNvSpPr>
          <p:nvPr>
            <p:ph type="sldImg"/>
          </p:nvPr>
        </p:nvSpPr>
        <p:spPr>
          <a:ln/>
        </p:spPr>
      </p:sp>
      <p:sp>
        <p:nvSpPr>
          <p:cNvPr id="22016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969176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B300E8F-919D-4832-986E-7D36AF659FFA}" type="slidenum">
              <a:rPr lang="en-US" altLang="en-US" smtClean="0">
                <a:solidFill>
                  <a:srgbClr val="000000"/>
                </a:solidFill>
              </a:rPr>
              <a:pPr>
                <a:spcBef>
                  <a:spcPct val="0"/>
                </a:spcBef>
              </a:pPr>
              <a:t>3</a:t>
            </a:fld>
            <a:endParaRPr lang="en-US" altLang="en-US" smtClean="0">
              <a:solidFill>
                <a:srgbClr val="000000"/>
              </a:solidFill>
            </a:endParaRPr>
          </a:p>
        </p:txBody>
      </p:sp>
      <p:sp>
        <p:nvSpPr>
          <p:cNvPr id="222211" name="Rectangle 2"/>
          <p:cNvSpPr>
            <a:spLocks noRot="1" noChangeArrowheads="1" noTextEdit="1"/>
          </p:cNvSpPr>
          <p:nvPr>
            <p:ph type="sldImg"/>
          </p:nvPr>
        </p:nvSpPr>
        <p:spPr>
          <a:ln/>
        </p:spPr>
      </p:sp>
      <p:sp>
        <p:nvSpPr>
          <p:cNvPr id="22221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91633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CBC9833-8011-4226-B857-96102656E7F7}" type="slidenum">
              <a:rPr lang="en-US" altLang="en-US" smtClean="0">
                <a:solidFill>
                  <a:srgbClr val="000000"/>
                </a:solidFill>
              </a:rPr>
              <a:pPr>
                <a:spcBef>
                  <a:spcPct val="0"/>
                </a:spcBef>
              </a:pPr>
              <a:t>4</a:t>
            </a:fld>
            <a:endParaRPr lang="en-US" altLang="en-US" smtClean="0">
              <a:solidFill>
                <a:srgbClr val="000000"/>
              </a:solidFill>
            </a:endParaRPr>
          </a:p>
        </p:txBody>
      </p:sp>
      <p:sp>
        <p:nvSpPr>
          <p:cNvPr id="224259" name="Rectangle 2"/>
          <p:cNvSpPr>
            <a:spLocks noRot="1" noChangeArrowheads="1" noTextEdit="1"/>
          </p:cNvSpPr>
          <p:nvPr>
            <p:ph type="sldImg"/>
          </p:nvPr>
        </p:nvSpPr>
        <p:spPr>
          <a:ln/>
        </p:spPr>
      </p:sp>
      <p:sp>
        <p:nvSpPr>
          <p:cNvPr id="22426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307120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9192BDF-5F10-446C-B71C-BBA48CD4F836}" type="slidenum">
              <a:rPr lang="en-US" altLang="en-US" smtClean="0">
                <a:solidFill>
                  <a:srgbClr val="000000"/>
                </a:solidFill>
              </a:rPr>
              <a:pPr>
                <a:spcBef>
                  <a:spcPct val="0"/>
                </a:spcBef>
              </a:pPr>
              <a:t>5</a:t>
            </a:fld>
            <a:endParaRPr lang="en-US" altLang="en-US" smtClean="0">
              <a:solidFill>
                <a:srgbClr val="000000"/>
              </a:solidFill>
            </a:endParaRPr>
          </a:p>
        </p:txBody>
      </p:sp>
      <p:sp>
        <p:nvSpPr>
          <p:cNvPr id="226307" name="Rectangle 2"/>
          <p:cNvSpPr>
            <a:spLocks noRot="1" noChangeArrowheads="1" noTextEdit="1"/>
          </p:cNvSpPr>
          <p:nvPr>
            <p:ph type="sldImg"/>
          </p:nvPr>
        </p:nvSpPr>
        <p:spPr>
          <a:ln/>
        </p:spPr>
      </p:sp>
      <p:sp>
        <p:nvSpPr>
          <p:cNvPr id="22630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977149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3027097-C3E3-44DD-ABE9-AE6B530E2159}" type="slidenum">
              <a:rPr lang="en-US" altLang="en-US" smtClean="0">
                <a:solidFill>
                  <a:srgbClr val="000000"/>
                </a:solidFill>
              </a:rPr>
              <a:pPr>
                <a:spcBef>
                  <a:spcPct val="0"/>
                </a:spcBef>
              </a:pPr>
              <a:t>6</a:t>
            </a:fld>
            <a:endParaRPr lang="en-US" altLang="en-US" smtClean="0">
              <a:solidFill>
                <a:srgbClr val="000000"/>
              </a:solidFill>
            </a:endParaRPr>
          </a:p>
        </p:txBody>
      </p:sp>
      <p:sp>
        <p:nvSpPr>
          <p:cNvPr id="228355" name="Rectangle 2"/>
          <p:cNvSpPr>
            <a:spLocks noRot="1" noChangeArrowheads="1" noTextEdit="1"/>
          </p:cNvSpPr>
          <p:nvPr>
            <p:ph type="sldImg"/>
          </p:nvPr>
        </p:nvSpPr>
        <p:spPr>
          <a:ln/>
        </p:spPr>
      </p:sp>
      <p:sp>
        <p:nvSpPr>
          <p:cNvPr id="22835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057502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FF6EA0E-71FE-4363-BD24-5F9621DE293D}" type="slidenum">
              <a:rPr lang="en-US" altLang="en-US" smtClean="0">
                <a:solidFill>
                  <a:srgbClr val="000000"/>
                </a:solidFill>
              </a:rPr>
              <a:pPr>
                <a:spcBef>
                  <a:spcPct val="0"/>
                </a:spcBef>
              </a:pPr>
              <a:t>7</a:t>
            </a:fld>
            <a:endParaRPr lang="en-US" altLang="en-US" smtClean="0">
              <a:solidFill>
                <a:srgbClr val="000000"/>
              </a:solidFill>
            </a:endParaRPr>
          </a:p>
        </p:txBody>
      </p:sp>
      <p:sp>
        <p:nvSpPr>
          <p:cNvPr id="230403" name="Rectangle 2"/>
          <p:cNvSpPr>
            <a:spLocks noRot="1" noChangeArrowheads="1" noTextEdit="1"/>
          </p:cNvSpPr>
          <p:nvPr>
            <p:ph type="sldImg"/>
          </p:nvPr>
        </p:nvSpPr>
        <p:spPr>
          <a:ln/>
        </p:spPr>
      </p:sp>
      <p:sp>
        <p:nvSpPr>
          <p:cNvPr id="23040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441105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B67892B-1073-4AD7-BE5B-E174647CAD1B}" type="slidenum">
              <a:rPr lang="en-US" altLang="en-US" smtClean="0">
                <a:solidFill>
                  <a:srgbClr val="000000"/>
                </a:solidFill>
              </a:rPr>
              <a:pPr>
                <a:spcBef>
                  <a:spcPct val="0"/>
                </a:spcBef>
              </a:pPr>
              <a:t>8</a:t>
            </a:fld>
            <a:endParaRPr lang="en-US" altLang="en-US" smtClean="0">
              <a:solidFill>
                <a:srgbClr val="000000"/>
              </a:solidFill>
            </a:endParaRPr>
          </a:p>
        </p:txBody>
      </p:sp>
      <p:sp>
        <p:nvSpPr>
          <p:cNvPr id="232451" name="Rectangle 2"/>
          <p:cNvSpPr>
            <a:spLocks noRot="1" noChangeArrowheads="1" noTextEdit="1"/>
          </p:cNvSpPr>
          <p:nvPr>
            <p:ph type="sldImg"/>
          </p:nvPr>
        </p:nvSpPr>
        <p:spPr>
          <a:ln/>
        </p:spPr>
      </p:sp>
      <p:sp>
        <p:nvSpPr>
          <p:cNvPr id="23245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392886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E4CD030-FDFC-4CEE-B010-36577B1FCD94}" type="slidenum">
              <a:rPr lang="en-US" altLang="en-US" smtClean="0">
                <a:solidFill>
                  <a:srgbClr val="000000"/>
                </a:solidFill>
              </a:rPr>
              <a:pPr>
                <a:spcBef>
                  <a:spcPct val="0"/>
                </a:spcBef>
              </a:pPr>
              <a:t>9</a:t>
            </a:fld>
            <a:endParaRPr lang="en-US" altLang="en-US" smtClean="0">
              <a:solidFill>
                <a:srgbClr val="000000"/>
              </a:solidFill>
            </a:endParaRPr>
          </a:p>
        </p:txBody>
      </p:sp>
      <p:sp>
        <p:nvSpPr>
          <p:cNvPr id="234499" name="Rectangle 2"/>
          <p:cNvSpPr>
            <a:spLocks noRot="1" noChangeArrowheads="1" noTextEdit="1"/>
          </p:cNvSpPr>
          <p:nvPr>
            <p:ph type="sldImg"/>
          </p:nvPr>
        </p:nvSpPr>
        <p:spPr>
          <a:ln/>
        </p:spPr>
      </p:sp>
      <p:sp>
        <p:nvSpPr>
          <p:cNvPr id="23450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043711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CB96510-4789-493C-B541-B937281454EA}" type="slidenum">
              <a:rPr lang="en-US" altLang="en-US" smtClean="0">
                <a:solidFill>
                  <a:srgbClr val="000000"/>
                </a:solidFill>
              </a:rPr>
              <a:pPr>
                <a:spcBef>
                  <a:spcPct val="0"/>
                </a:spcBef>
              </a:pPr>
              <a:t>28</a:t>
            </a:fld>
            <a:endParaRPr lang="en-US" altLang="en-US" smtClean="0">
              <a:solidFill>
                <a:srgbClr val="000000"/>
              </a:solidFill>
            </a:endParaRPr>
          </a:p>
        </p:txBody>
      </p:sp>
      <p:sp>
        <p:nvSpPr>
          <p:cNvPr id="254979" name="Rectangle 2"/>
          <p:cNvSpPr>
            <a:spLocks noRot="1" noChangeArrowheads="1" noTextEdit="1"/>
          </p:cNvSpPr>
          <p:nvPr>
            <p:ph type="sldImg"/>
          </p:nvPr>
        </p:nvSpPr>
        <p:spPr>
          <a:ln/>
        </p:spPr>
      </p:sp>
      <p:sp>
        <p:nvSpPr>
          <p:cNvPr id="254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Following this slide, ask teachers if they’ve used this kit before and if they have any comments.</a:t>
            </a:r>
          </a:p>
        </p:txBody>
      </p:sp>
    </p:spTree>
    <p:extLst>
      <p:ext uri="{BB962C8B-B14F-4D97-AF65-F5344CB8AC3E}">
        <p14:creationId xmlns:p14="http://schemas.microsoft.com/office/powerpoint/2010/main" val="1345580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A1BBA731-3927-4549-BBA1-5596E8E8978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9367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642B4655-62DD-48B7-B5B9-009816FA4D7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78459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2C6CBFDC-2931-4D2D-A7C7-C6E9213BD5C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14844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lipArt Placeholder 2"/>
          <p:cNvSpPr>
            <a:spLocks noGrp="1"/>
          </p:cNvSpPr>
          <p:nvPr>
            <p:ph type="clipArt" sz="half" idx="1"/>
          </p:nvPr>
        </p:nvSpPr>
        <p:spPr>
          <a:xfrm>
            <a:off x="609600" y="1600201"/>
            <a:ext cx="5384800" cy="4525963"/>
          </a:xfrm>
        </p:spPr>
        <p:txBody>
          <a:bodyPr/>
          <a:lstStyle/>
          <a:p>
            <a:pPr lvl="0"/>
            <a:endParaRPr lang="en-US" noProof="0"/>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09F9EC31-E771-4695-BE4B-B5FF17AB56B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5642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69885BC9-D072-484D-876A-DFC6193040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81551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B91368C3-C160-4239-8BA1-4DDB82D1E2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100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06A5F69F-ACFA-44B6-9188-275203B8F2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557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72B11ECE-2C6D-48A1-9663-482804E994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9031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A9C182DE-EEEB-4060-9673-0457766E73F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7153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40814D8B-2184-4201-ACA6-05DD42D9D84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7877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AA1977A6-F50A-4A3C-BAD0-AC34DDA8C0D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20814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2B090066-8A8D-4DBC-8F40-B15995B6F6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443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a:extLst>
              <a:ext uri="{FF2B5EF4-FFF2-40B4-BE49-F238E27FC236}"/>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fontAlgn="base">
              <a:spcBef>
                <a:spcPct val="0"/>
              </a:spcBef>
              <a:spcAft>
                <a:spcPct val="0"/>
              </a:spcAft>
              <a:defRPr/>
            </a:pPr>
            <a:endParaRPr lang="en-US">
              <a:solidFill>
                <a:srgbClr val="000000"/>
              </a:solidFill>
            </a:endParaRPr>
          </a:p>
        </p:txBody>
      </p:sp>
      <p:sp>
        <p:nvSpPr>
          <p:cNvPr id="1029" name="Rectangle 5">
            <a:extLst>
              <a:ext uri="{FF2B5EF4-FFF2-40B4-BE49-F238E27FC236}"/>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cs typeface="Arial" pitchFamily="34" charset="0"/>
              </a:defRPr>
            </a:lvl1pPr>
          </a:lstStyle>
          <a:p>
            <a:pPr fontAlgn="base">
              <a:spcBef>
                <a:spcPct val="0"/>
              </a:spcBef>
              <a:spcAft>
                <a:spcPct val="0"/>
              </a:spcAft>
              <a:defRPr/>
            </a:pPr>
            <a:endParaRPr lang="en-US">
              <a:solidFill>
                <a:srgbClr val="000000"/>
              </a:solidFill>
            </a:endParaRPr>
          </a:p>
        </p:txBody>
      </p:sp>
      <p:sp>
        <p:nvSpPr>
          <p:cNvPr id="1030" name="Rectangle 6">
            <a:extLst>
              <a:ext uri="{FF2B5EF4-FFF2-40B4-BE49-F238E27FC236}"/>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165BAA8C-6EE6-49B1-80AB-AD8086194927}"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210980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image" Target="../media/image17.jpeg"/></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1.jpeg"/></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Image:Microtiter_plate.JP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pPr eaLnBrk="1" hangingPunct="1"/>
            <a:endParaRPr lang="en-US" altLang="en-US" smtClean="0"/>
          </a:p>
        </p:txBody>
      </p:sp>
      <p:sp>
        <p:nvSpPr>
          <p:cNvPr id="218115" name="Rectangle 3"/>
          <p:cNvSpPr>
            <a:spLocks noGrp="1" noChangeArrowheads="1"/>
          </p:cNvSpPr>
          <p:nvPr>
            <p:ph type="body" idx="1"/>
          </p:nvPr>
        </p:nvSpPr>
        <p:spPr/>
        <p:txBody>
          <a:bodyPr/>
          <a:lstStyle/>
          <a:p>
            <a:pPr eaLnBrk="1" hangingPunct="1"/>
            <a:endParaRPr lang="en-US" altLang="en-US" smtClean="0"/>
          </a:p>
        </p:txBody>
      </p:sp>
      <p:sp>
        <p:nvSpPr>
          <p:cNvPr id="218116" name="WordArt 4"/>
          <p:cNvSpPr>
            <a:spLocks noChangeArrowheads="1" noChangeShapeType="1" noTextEdit="1"/>
          </p:cNvSpPr>
          <p:nvPr/>
        </p:nvSpPr>
        <p:spPr bwMode="auto">
          <a:xfrm rot="474763">
            <a:off x="2254250" y="1762126"/>
            <a:ext cx="7920038" cy="2898775"/>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en-US" sz="3600" kern="10">
                <a:ln w="12700">
                  <a:solidFill>
                    <a:srgbClr val="B2B2B2"/>
                  </a:solidFill>
                  <a:round/>
                  <a:headEnd/>
                  <a:tailEnd/>
                </a:ln>
                <a:gradFill rotWithShape="1">
                  <a:gsLst>
                    <a:gs pos="0">
                      <a:srgbClr val="520402"/>
                    </a:gs>
                    <a:gs pos="100000">
                      <a:srgbClr val="FFCC00"/>
                    </a:gs>
                  </a:gsLst>
                  <a:lin ang="4920000" scaled="1"/>
                </a:gradFill>
                <a:effectLst>
                  <a:outerShdw dist="35921" dir="2700000" sy="50000" rotWithShape="0">
                    <a:srgbClr val="875B0D">
                      <a:alpha val="70000"/>
                    </a:srgbClr>
                  </a:outerShdw>
                </a:effectLst>
                <a:latin typeface="Arial Black" panose="020B0A04020102020204" pitchFamily="34" charset="0"/>
              </a:rPr>
              <a:t>IMMUNOASSAYS</a:t>
            </a:r>
          </a:p>
        </p:txBody>
      </p:sp>
      <p:sp>
        <p:nvSpPr>
          <p:cNvPr id="21811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45AD9A1-A323-4A62-A6D4-4DD4A33EE075}" type="slidenum">
              <a:rPr lang="en-US" altLang="en-US" sz="1400">
                <a:solidFill>
                  <a:srgbClr val="000000"/>
                </a:solidFill>
              </a:rPr>
              <a:pPr>
                <a:spcBef>
                  <a:spcPct val="0"/>
                </a:spcBef>
                <a:buFontTx/>
                <a:buNone/>
              </a:pPr>
              <a:t>1</a:t>
            </a:fld>
            <a:endParaRPr lang="en-US" altLang="en-US" sz="1400">
              <a:solidFill>
                <a:srgbClr val="000000"/>
              </a:solidFill>
            </a:endParaRPr>
          </a:p>
        </p:txBody>
      </p:sp>
    </p:spTree>
    <p:extLst>
      <p:ext uri="{BB962C8B-B14F-4D97-AF65-F5344CB8AC3E}">
        <p14:creationId xmlns:p14="http://schemas.microsoft.com/office/powerpoint/2010/main" val="2940138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50000">
              <a:srgbClr val="A50021"/>
            </a:gs>
            <a:gs pos="100000">
              <a:schemeClr val="accent2"/>
            </a:gs>
          </a:gsLst>
          <a:lin ang="5400000" scaled="1"/>
        </a:gradFill>
        <a:effectLst/>
      </p:bgPr>
    </p:bg>
    <p:spTree>
      <p:nvGrpSpPr>
        <p:cNvPr id="1" name=""/>
        <p:cNvGrpSpPr/>
        <p:nvPr/>
      </p:nvGrpSpPr>
      <p:grpSpPr>
        <a:xfrm>
          <a:off x="0" y="0"/>
          <a:ext cx="0" cy="0"/>
          <a:chOff x="0" y="0"/>
          <a:chExt cx="0" cy="0"/>
        </a:xfrm>
      </p:grpSpPr>
      <p:sp>
        <p:nvSpPr>
          <p:cNvPr id="235522" name="Text Box 5"/>
          <p:cNvSpPr txBox="1">
            <a:spLocks noChangeArrowheads="1"/>
          </p:cNvSpPr>
          <p:nvPr/>
        </p:nvSpPr>
        <p:spPr bwMode="auto">
          <a:xfrm>
            <a:off x="3657600" y="1828801"/>
            <a:ext cx="4895850" cy="316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lnSpc>
                <a:spcPct val="80000"/>
              </a:lnSpc>
              <a:spcAft>
                <a:spcPct val="0"/>
              </a:spcAft>
              <a:buClr>
                <a:srgbClr val="009999"/>
              </a:buClr>
              <a:buSzPct val="75000"/>
              <a:buFontTx/>
              <a:buNone/>
            </a:pPr>
            <a:r>
              <a:rPr lang="en-GB" altLang="en-US" sz="9600" b="1">
                <a:solidFill>
                  <a:srgbClr val="333399"/>
                </a:solidFill>
                <a:cs typeface="Times New Roman" panose="02020603050405020304" pitchFamily="18" charset="0"/>
              </a:rPr>
              <a:t>ELISA</a:t>
            </a:r>
            <a:r>
              <a:rPr lang="en-GB" altLang="en-US" sz="8000" i="1">
                <a:solidFill>
                  <a:srgbClr val="000000"/>
                </a:solidFill>
                <a:cs typeface="Times New Roman" panose="02020603050405020304" pitchFamily="18" charset="0"/>
              </a:rPr>
              <a:t> </a:t>
            </a:r>
          </a:p>
          <a:p>
            <a:pPr algn="ctr" fontAlgn="base">
              <a:lnSpc>
                <a:spcPct val="80000"/>
              </a:lnSpc>
              <a:spcAft>
                <a:spcPct val="0"/>
              </a:spcAft>
              <a:buClr>
                <a:srgbClr val="009999"/>
              </a:buClr>
              <a:buSzPct val="75000"/>
              <a:buFontTx/>
              <a:buNone/>
            </a:pPr>
            <a:r>
              <a:rPr lang="en-GB" altLang="en-US" sz="4800" b="1" i="1">
                <a:solidFill>
                  <a:srgbClr val="333399"/>
                </a:solidFill>
                <a:cs typeface="Times New Roman" panose="02020603050405020304" pitchFamily="18" charset="0"/>
              </a:rPr>
              <a:t>Enzyme Linked Immunosorbent Assay</a:t>
            </a:r>
          </a:p>
        </p:txBody>
      </p:sp>
      <p:sp>
        <p:nvSpPr>
          <p:cNvPr id="23552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90CD5F4-78F5-402C-A661-1192362E6583}" type="slidenum">
              <a:rPr lang="en-US" altLang="en-US" sz="1400">
                <a:solidFill>
                  <a:srgbClr val="000000"/>
                </a:solidFill>
              </a:rPr>
              <a:pPr>
                <a:spcBef>
                  <a:spcPct val="0"/>
                </a:spcBef>
                <a:buFontTx/>
                <a:buNone/>
              </a:pPr>
              <a:t>10</a:t>
            </a:fld>
            <a:endParaRPr lang="en-US" altLang="en-US" sz="1400">
              <a:solidFill>
                <a:srgbClr val="000000"/>
              </a:solidFill>
            </a:endParaRPr>
          </a:p>
        </p:txBody>
      </p:sp>
    </p:spTree>
    <p:extLst>
      <p:ext uri="{BB962C8B-B14F-4D97-AF65-F5344CB8AC3E}">
        <p14:creationId xmlns:p14="http://schemas.microsoft.com/office/powerpoint/2010/main" val="802718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1847851" y="476250"/>
            <a:ext cx="6048375" cy="1143000"/>
          </a:xfrm>
        </p:spPr>
        <p:txBody>
          <a:bodyPr/>
          <a:lstStyle/>
          <a:p>
            <a:pPr eaLnBrk="1" hangingPunct="1"/>
            <a:r>
              <a:rPr lang="en-GB" altLang="en-US" sz="4800">
                <a:solidFill>
                  <a:schemeClr val="accent2"/>
                </a:solidFill>
              </a:rPr>
              <a:t>What is ELISA?</a:t>
            </a:r>
          </a:p>
        </p:txBody>
      </p:sp>
      <p:sp>
        <p:nvSpPr>
          <p:cNvPr id="236547" name="Text Box 3"/>
          <p:cNvSpPr txBox="1">
            <a:spLocks noChangeArrowheads="1"/>
          </p:cNvSpPr>
          <p:nvPr/>
        </p:nvSpPr>
        <p:spPr bwMode="auto">
          <a:xfrm>
            <a:off x="2279650" y="1773238"/>
            <a:ext cx="7848600" cy="487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5125" indent="-3651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lnSpc>
                <a:spcPct val="95000"/>
              </a:lnSpc>
              <a:spcBef>
                <a:spcPct val="0"/>
              </a:spcBef>
              <a:spcAft>
                <a:spcPct val="0"/>
              </a:spcAft>
              <a:buFontTx/>
              <a:buNone/>
            </a:pPr>
            <a:r>
              <a:rPr lang="en-GB" altLang="en-US" sz="3000">
                <a:solidFill>
                  <a:srgbClr val="333399"/>
                </a:solidFill>
                <a:sym typeface="Symbol" panose="05050102010706020507" pitchFamily="18" charset="2"/>
              </a:rPr>
              <a:t></a:t>
            </a:r>
            <a:r>
              <a:rPr lang="en-GB" altLang="en-US" sz="3000">
                <a:solidFill>
                  <a:srgbClr val="000000"/>
                </a:solidFill>
                <a:sym typeface="Symbol" panose="05050102010706020507" pitchFamily="18" charset="2"/>
              </a:rPr>
              <a:t> </a:t>
            </a:r>
            <a:r>
              <a:rPr lang="en-GB" altLang="en-US" sz="3000">
                <a:solidFill>
                  <a:srgbClr val="000000"/>
                </a:solidFill>
              </a:rPr>
              <a:t>Technique used to detect (</a:t>
            </a:r>
            <a:r>
              <a:rPr lang="en-GB" altLang="en-US" sz="3000" i="1">
                <a:solidFill>
                  <a:srgbClr val="000000"/>
                </a:solidFill>
              </a:rPr>
              <a:t>assay</a:t>
            </a:r>
            <a:r>
              <a:rPr lang="en-GB" altLang="en-US" sz="3000">
                <a:solidFill>
                  <a:srgbClr val="000000"/>
                </a:solidFill>
              </a:rPr>
              <a:t>) specific molecules (e.g. proteins &amp; carbohydrates) in samples.</a:t>
            </a:r>
          </a:p>
          <a:p>
            <a:pPr fontAlgn="base">
              <a:lnSpc>
                <a:spcPct val="80000"/>
              </a:lnSpc>
              <a:spcBef>
                <a:spcPct val="0"/>
              </a:spcBef>
              <a:spcAft>
                <a:spcPct val="0"/>
              </a:spcAft>
              <a:buFontTx/>
              <a:buNone/>
            </a:pPr>
            <a:endParaRPr lang="en-GB" altLang="en-US" sz="3000">
              <a:solidFill>
                <a:srgbClr val="333399"/>
              </a:solidFill>
              <a:sym typeface="Symbol" panose="05050102010706020507" pitchFamily="18" charset="2"/>
            </a:endParaRPr>
          </a:p>
          <a:p>
            <a:pPr fontAlgn="base">
              <a:lnSpc>
                <a:spcPct val="80000"/>
              </a:lnSpc>
              <a:spcBef>
                <a:spcPct val="0"/>
              </a:spcBef>
              <a:spcAft>
                <a:spcPct val="0"/>
              </a:spcAft>
              <a:buFontTx/>
              <a:buNone/>
            </a:pPr>
            <a:r>
              <a:rPr lang="en-GB" altLang="en-US" sz="3000">
                <a:solidFill>
                  <a:srgbClr val="333399"/>
                </a:solidFill>
                <a:sym typeface="Symbol" panose="05050102010706020507" pitchFamily="18" charset="2"/>
              </a:rPr>
              <a:t></a:t>
            </a:r>
            <a:r>
              <a:rPr lang="en-GB" altLang="en-US" sz="3000">
                <a:solidFill>
                  <a:srgbClr val="000000"/>
                </a:solidFill>
              </a:rPr>
              <a:t> Immunological technique: uses antibodies.</a:t>
            </a:r>
          </a:p>
          <a:p>
            <a:pPr fontAlgn="base">
              <a:lnSpc>
                <a:spcPct val="80000"/>
              </a:lnSpc>
              <a:spcBef>
                <a:spcPct val="0"/>
              </a:spcBef>
              <a:spcAft>
                <a:spcPct val="0"/>
              </a:spcAft>
              <a:buFont typeface="Symbol" panose="05050102010706020507" pitchFamily="18" charset="2"/>
              <a:buNone/>
            </a:pPr>
            <a:endParaRPr lang="en-GB" altLang="en-US" sz="3000">
              <a:solidFill>
                <a:srgbClr val="333399"/>
              </a:solidFill>
              <a:sym typeface="Symbol" panose="05050102010706020507" pitchFamily="18" charset="2"/>
            </a:endParaRPr>
          </a:p>
          <a:p>
            <a:pPr fontAlgn="base">
              <a:lnSpc>
                <a:spcPct val="80000"/>
              </a:lnSpc>
              <a:spcBef>
                <a:spcPct val="0"/>
              </a:spcBef>
              <a:spcAft>
                <a:spcPct val="0"/>
              </a:spcAft>
              <a:buFont typeface="Symbol" panose="05050102010706020507" pitchFamily="18" charset="2"/>
              <a:buNone/>
            </a:pPr>
            <a:r>
              <a:rPr lang="en-GB" altLang="en-US" sz="3000">
                <a:solidFill>
                  <a:srgbClr val="333399"/>
                </a:solidFill>
                <a:sym typeface="Symbol" panose="05050102010706020507" pitchFamily="18" charset="2"/>
              </a:rPr>
              <a:t></a:t>
            </a:r>
            <a:r>
              <a:rPr lang="en-GB" altLang="en-US" sz="3000">
                <a:solidFill>
                  <a:srgbClr val="000000"/>
                </a:solidFill>
                <a:sym typeface="Symbol" panose="05050102010706020507" pitchFamily="18" charset="2"/>
              </a:rPr>
              <a:t> Quantitative.</a:t>
            </a:r>
          </a:p>
          <a:p>
            <a:pPr fontAlgn="base">
              <a:lnSpc>
                <a:spcPct val="80000"/>
              </a:lnSpc>
              <a:spcBef>
                <a:spcPct val="0"/>
              </a:spcBef>
              <a:spcAft>
                <a:spcPct val="0"/>
              </a:spcAft>
              <a:buFont typeface="Symbol" panose="05050102010706020507" pitchFamily="18" charset="2"/>
              <a:buNone/>
            </a:pPr>
            <a:endParaRPr lang="en-GB" altLang="en-US" sz="3000">
              <a:solidFill>
                <a:srgbClr val="000000"/>
              </a:solidFill>
              <a:sym typeface="Symbol" panose="05050102010706020507" pitchFamily="18" charset="2"/>
            </a:endParaRPr>
          </a:p>
          <a:p>
            <a:pPr fontAlgn="base">
              <a:lnSpc>
                <a:spcPct val="80000"/>
              </a:lnSpc>
              <a:spcBef>
                <a:spcPct val="0"/>
              </a:spcBef>
              <a:spcAft>
                <a:spcPct val="0"/>
              </a:spcAft>
              <a:buFont typeface="Symbol" panose="05050102010706020507" pitchFamily="18" charset="2"/>
              <a:buNone/>
            </a:pPr>
            <a:r>
              <a:rPr lang="en-GB" altLang="en-US" sz="3000">
                <a:solidFill>
                  <a:srgbClr val="333399"/>
                </a:solidFill>
                <a:sym typeface="Symbol" panose="05050102010706020507" pitchFamily="18" charset="2"/>
              </a:rPr>
              <a:t></a:t>
            </a:r>
            <a:r>
              <a:rPr lang="en-GB" altLang="en-US" sz="3000">
                <a:solidFill>
                  <a:srgbClr val="000000"/>
                </a:solidFill>
                <a:sym typeface="Symbol" panose="05050102010706020507" pitchFamily="18" charset="2"/>
              </a:rPr>
              <a:t> Very sensitive.</a:t>
            </a:r>
          </a:p>
          <a:p>
            <a:pPr fontAlgn="base">
              <a:lnSpc>
                <a:spcPct val="80000"/>
              </a:lnSpc>
              <a:spcBef>
                <a:spcPct val="0"/>
              </a:spcBef>
              <a:spcAft>
                <a:spcPct val="0"/>
              </a:spcAft>
              <a:buFont typeface="Symbol" panose="05050102010706020507" pitchFamily="18" charset="2"/>
              <a:buNone/>
            </a:pPr>
            <a:endParaRPr lang="en-GB" altLang="en-US" sz="3000">
              <a:solidFill>
                <a:srgbClr val="333399"/>
              </a:solidFill>
              <a:sym typeface="Symbol" panose="05050102010706020507" pitchFamily="18" charset="2"/>
            </a:endParaRPr>
          </a:p>
          <a:p>
            <a:pPr fontAlgn="base">
              <a:lnSpc>
                <a:spcPct val="95000"/>
              </a:lnSpc>
              <a:spcBef>
                <a:spcPct val="0"/>
              </a:spcBef>
              <a:spcAft>
                <a:spcPct val="0"/>
              </a:spcAft>
              <a:buFont typeface="Symbol" panose="05050102010706020507" pitchFamily="18" charset="2"/>
              <a:buNone/>
            </a:pPr>
            <a:r>
              <a:rPr lang="en-GB" altLang="en-US" sz="3000">
                <a:solidFill>
                  <a:srgbClr val="333399"/>
                </a:solidFill>
                <a:sym typeface="Symbol" panose="05050102010706020507" pitchFamily="18" charset="2"/>
              </a:rPr>
              <a:t></a:t>
            </a:r>
            <a:r>
              <a:rPr lang="en-GB" altLang="en-US" sz="3000">
                <a:solidFill>
                  <a:srgbClr val="000000"/>
                </a:solidFill>
              </a:rPr>
              <a:t> Commonly used in medicine and scientific research.</a:t>
            </a:r>
          </a:p>
        </p:txBody>
      </p:sp>
      <p:pic>
        <p:nvPicPr>
          <p:cNvPr id="236548" name="Picture 4" descr="ELISA%20plate%2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6" y="260350"/>
            <a:ext cx="180022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654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62C5A0B-75BA-48A5-A4B2-68F0BE7DE5FE}" type="slidenum">
              <a:rPr lang="en-US" altLang="en-US" sz="1400">
                <a:solidFill>
                  <a:srgbClr val="000000"/>
                </a:solidFill>
              </a:rPr>
              <a:pPr>
                <a:spcBef>
                  <a:spcPct val="0"/>
                </a:spcBef>
                <a:buFontTx/>
                <a:buNone/>
              </a:pPr>
              <a:t>11</a:t>
            </a:fld>
            <a:endParaRPr lang="en-US" altLang="en-US" sz="1400">
              <a:solidFill>
                <a:srgbClr val="000000"/>
              </a:solidFill>
            </a:endParaRPr>
          </a:p>
        </p:txBody>
      </p:sp>
    </p:spTree>
    <p:extLst>
      <p:ext uri="{BB962C8B-B14F-4D97-AF65-F5344CB8AC3E}">
        <p14:creationId xmlns:p14="http://schemas.microsoft.com/office/powerpoint/2010/main" val="24195859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1703389" y="404813"/>
            <a:ext cx="6516687" cy="1143000"/>
          </a:xfrm>
        </p:spPr>
        <p:txBody>
          <a:bodyPr/>
          <a:lstStyle/>
          <a:p>
            <a:pPr eaLnBrk="1" hangingPunct="1">
              <a:lnSpc>
                <a:spcPct val="65000"/>
              </a:lnSpc>
            </a:pPr>
            <a:r>
              <a:rPr lang="en-GB" altLang="en-US" smtClean="0">
                <a:solidFill>
                  <a:schemeClr val="accent2"/>
                </a:solidFill>
              </a:rPr>
              <a:t>Basic steps of ELISA</a:t>
            </a:r>
            <a:br>
              <a:rPr lang="en-GB" altLang="en-US" smtClean="0">
                <a:solidFill>
                  <a:schemeClr val="accent2"/>
                </a:solidFill>
              </a:rPr>
            </a:br>
            <a:r>
              <a:rPr lang="en-GB" altLang="en-US" smtClean="0">
                <a:solidFill>
                  <a:schemeClr val="accent2"/>
                </a:solidFill>
              </a:rPr>
              <a:t> </a:t>
            </a:r>
            <a:r>
              <a:rPr lang="en-GB" altLang="en-US" sz="2800" i="1">
                <a:solidFill>
                  <a:schemeClr val="tx1"/>
                </a:solidFill>
              </a:rPr>
              <a:t>E</a:t>
            </a:r>
            <a:r>
              <a:rPr lang="en-GB" altLang="en-US" sz="2800" i="1">
                <a:solidFill>
                  <a:schemeClr val="accent2"/>
                </a:solidFill>
              </a:rPr>
              <a:t>nzyme </a:t>
            </a:r>
            <a:r>
              <a:rPr lang="en-GB" altLang="en-US" sz="2800" i="1">
                <a:solidFill>
                  <a:schemeClr val="tx1"/>
                </a:solidFill>
              </a:rPr>
              <a:t>L</a:t>
            </a:r>
            <a:r>
              <a:rPr lang="en-GB" altLang="en-US" sz="2800" i="1">
                <a:solidFill>
                  <a:schemeClr val="accent2"/>
                </a:solidFill>
              </a:rPr>
              <a:t>inked </a:t>
            </a:r>
            <a:r>
              <a:rPr lang="en-GB" altLang="en-US" sz="2800" i="1">
                <a:solidFill>
                  <a:schemeClr val="tx1"/>
                </a:solidFill>
              </a:rPr>
              <a:t>I</a:t>
            </a:r>
            <a:r>
              <a:rPr lang="en-GB" altLang="en-US" sz="2800" i="1">
                <a:solidFill>
                  <a:schemeClr val="accent2"/>
                </a:solidFill>
              </a:rPr>
              <a:t>mmuno</a:t>
            </a:r>
            <a:r>
              <a:rPr lang="en-GB" altLang="en-US" sz="2800" i="1">
                <a:solidFill>
                  <a:schemeClr val="tx1"/>
                </a:solidFill>
              </a:rPr>
              <a:t>s</a:t>
            </a:r>
            <a:r>
              <a:rPr lang="en-GB" altLang="en-US" sz="2800" i="1">
                <a:solidFill>
                  <a:schemeClr val="accent2"/>
                </a:solidFill>
              </a:rPr>
              <a:t>orbent </a:t>
            </a:r>
            <a:r>
              <a:rPr lang="en-GB" altLang="en-US" sz="2800" i="1">
                <a:solidFill>
                  <a:schemeClr val="tx1"/>
                </a:solidFill>
              </a:rPr>
              <a:t>A</a:t>
            </a:r>
            <a:r>
              <a:rPr lang="en-GB" altLang="en-US" sz="2800" i="1">
                <a:solidFill>
                  <a:schemeClr val="accent2"/>
                </a:solidFill>
              </a:rPr>
              <a:t>ssay</a:t>
            </a:r>
          </a:p>
        </p:txBody>
      </p:sp>
      <p:sp>
        <p:nvSpPr>
          <p:cNvPr id="237571" name="Text Box 3"/>
          <p:cNvSpPr txBox="1">
            <a:spLocks noChangeArrowheads="1"/>
          </p:cNvSpPr>
          <p:nvPr/>
        </p:nvSpPr>
        <p:spPr bwMode="auto">
          <a:xfrm>
            <a:off x="1595438" y="1773239"/>
            <a:ext cx="8964612" cy="342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5125" indent="-3651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lnSpc>
                <a:spcPct val="120000"/>
              </a:lnSpc>
              <a:spcBef>
                <a:spcPct val="0"/>
              </a:spcBef>
              <a:spcAft>
                <a:spcPct val="0"/>
              </a:spcAft>
              <a:buFontTx/>
              <a:buNone/>
            </a:pPr>
            <a:r>
              <a:rPr lang="en-GB" altLang="en-US" sz="2600" b="1">
                <a:solidFill>
                  <a:srgbClr val="333399"/>
                </a:solidFill>
                <a:sym typeface="Symbol" panose="05050102010706020507" pitchFamily="18" charset="2"/>
              </a:rPr>
              <a:t>1. </a:t>
            </a:r>
            <a:r>
              <a:rPr lang="en-GB" altLang="en-US" sz="2600">
                <a:solidFill>
                  <a:srgbClr val="000000"/>
                </a:solidFill>
                <a:sym typeface="Symbol" panose="05050102010706020507" pitchFamily="18" charset="2"/>
              </a:rPr>
              <a:t>Antigen of interest is absorbed on to plastic surface (‘</a:t>
            </a:r>
            <a:r>
              <a:rPr lang="en-GB" altLang="en-US" sz="2600" i="1">
                <a:solidFill>
                  <a:srgbClr val="000000"/>
                </a:solidFill>
                <a:sym typeface="Symbol" panose="05050102010706020507" pitchFamily="18" charset="2"/>
              </a:rPr>
              <a:t>sorbent</a:t>
            </a:r>
            <a:r>
              <a:rPr lang="en-GB" altLang="en-US" sz="2600">
                <a:solidFill>
                  <a:srgbClr val="000000"/>
                </a:solidFill>
                <a:sym typeface="Symbol" panose="05050102010706020507" pitchFamily="18" charset="2"/>
              </a:rPr>
              <a:t>’).</a:t>
            </a:r>
          </a:p>
          <a:p>
            <a:pPr fontAlgn="base">
              <a:lnSpc>
                <a:spcPct val="120000"/>
              </a:lnSpc>
              <a:spcBef>
                <a:spcPct val="0"/>
              </a:spcBef>
              <a:spcAft>
                <a:spcPct val="0"/>
              </a:spcAft>
              <a:buFontTx/>
              <a:buNone/>
            </a:pPr>
            <a:r>
              <a:rPr lang="en-GB" altLang="en-US" sz="2600" b="1">
                <a:solidFill>
                  <a:srgbClr val="333399"/>
                </a:solidFill>
                <a:sym typeface="Symbol" panose="05050102010706020507" pitchFamily="18" charset="2"/>
              </a:rPr>
              <a:t>2.</a:t>
            </a:r>
            <a:r>
              <a:rPr lang="en-GB" altLang="en-US" sz="2600">
                <a:solidFill>
                  <a:srgbClr val="000000"/>
                </a:solidFill>
                <a:sym typeface="Symbol" panose="05050102010706020507" pitchFamily="18" charset="2"/>
              </a:rPr>
              <a:t> </a:t>
            </a:r>
            <a:r>
              <a:rPr lang="en-GB" altLang="en-US" sz="2600">
                <a:solidFill>
                  <a:srgbClr val="000000"/>
                </a:solidFill>
              </a:rPr>
              <a:t>Antigen is recognised by specific antibody (‘</a:t>
            </a:r>
            <a:r>
              <a:rPr lang="en-GB" altLang="en-US" sz="2600" i="1">
                <a:solidFill>
                  <a:srgbClr val="000000"/>
                </a:solidFill>
              </a:rPr>
              <a:t>immuno</a:t>
            </a:r>
            <a:r>
              <a:rPr lang="en-GB" altLang="en-US" sz="2600">
                <a:solidFill>
                  <a:srgbClr val="000000"/>
                </a:solidFill>
              </a:rPr>
              <a:t>’).</a:t>
            </a:r>
          </a:p>
          <a:p>
            <a:pPr fontAlgn="base">
              <a:lnSpc>
                <a:spcPct val="120000"/>
              </a:lnSpc>
              <a:spcBef>
                <a:spcPct val="0"/>
              </a:spcBef>
              <a:spcAft>
                <a:spcPct val="0"/>
              </a:spcAft>
              <a:buFontTx/>
              <a:buNone/>
            </a:pPr>
            <a:r>
              <a:rPr lang="en-GB" altLang="en-US" sz="2600" b="1">
                <a:solidFill>
                  <a:srgbClr val="333399"/>
                </a:solidFill>
                <a:sym typeface="Symbol" panose="05050102010706020507" pitchFamily="18" charset="2"/>
              </a:rPr>
              <a:t>3.</a:t>
            </a:r>
            <a:r>
              <a:rPr lang="en-GB" altLang="en-US" sz="2600">
                <a:solidFill>
                  <a:srgbClr val="000000"/>
                </a:solidFill>
              </a:rPr>
              <a:t> This antibody is recognised by second antibody (‘</a:t>
            </a:r>
            <a:r>
              <a:rPr lang="en-GB" altLang="en-US" sz="2600" i="1">
                <a:solidFill>
                  <a:srgbClr val="000000"/>
                </a:solidFill>
              </a:rPr>
              <a:t>immuno</a:t>
            </a:r>
            <a:r>
              <a:rPr lang="en-GB" altLang="en-US" sz="2600">
                <a:solidFill>
                  <a:srgbClr val="000000"/>
                </a:solidFill>
              </a:rPr>
              <a:t>’) which has enzyme attached (‘</a:t>
            </a:r>
            <a:r>
              <a:rPr lang="en-GB" altLang="en-US" sz="2600" i="1">
                <a:solidFill>
                  <a:srgbClr val="000000"/>
                </a:solidFill>
              </a:rPr>
              <a:t>enzyme-linked</a:t>
            </a:r>
            <a:r>
              <a:rPr lang="en-GB" altLang="en-US" sz="2600">
                <a:solidFill>
                  <a:srgbClr val="000000"/>
                </a:solidFill>
              </a:rPr>
              <a:t>’).</a:t>
            </a:r>
          </a:p>
          <a:p>
            <a:pPr fontAlgn="base">
              <a:lnSpc>
                <a:spcPct val="120000"/>
              </a:lnSpc>
              <a:spcBef>
                <a:spcPct val="0"/>
              </a:spcBef>
              <a:spcAft>
                <a:spcPct val="0"/>
              </a:spcAft>
              <a:buFontTx/>
              <a:buNone/>
            </a:pPr>
            <a:r>
              <a:rPr lang="en-GB" altLang="en-US" sz="2600" b="1">
                <a:solidFill>
                  <a:srgbClr val="333399"/>
                </a:solidFill>
                <a:sym typeface="Symbol" panose="05050102010706020507" pitchFamily="18" charset="2"/>
              </a:rPr>
              <a:t>4.</a:t>
            </a:r>
            <a:r>
              <a:rPr lang="en-GB" altLang="en-US" sz="2600">
                <a:solidFill>
                  <a:srgbClr val="000000"/>
                </a:solidFill>
              </a:rPr>
              <a:t> Substrate reacts with enzyme to produce product, usually coloured. </a:t>
            </a:r>
          </a:p>
        </p:txBody>
      </p:sp>
      <p:pic>
        <p:nvPicPr>
          <p:cNvPr id="237572" name="Picture 4" descr="ELISA%20plate%2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6" y="260350"/>
            <a:ext cx="180022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1669" name="Text Box 5"/>
          <p:cNvSpPr txBox="1">
            <a:spLocks noChangeArrowheads="1"/>
          </p:cNvSpPr>
          <p:nvPr/>
        </p:nvSpPr>
        <p:spPr bwMode="auto">
          <a:xfrm>
            <a:off x="2640014" y="5516564"/>
            <a:ext cx="7056437" cy="923925"/>
          </a:xfrm>
          <a:prstGeom prst="rect">
            <a:avLst/>
          </a:prstGeom>
          <a:solidFill>
            <a:schemeClr val="accent1"/>
          </a:solidFill>
          <a:ln w="9525" algn="ctr">
            <a:solidFill>
              <a:schemeClr val="accent2"/>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lnSpc>
                <a:spcPct val="90000"/>
              </a:lnSpc>
              <a:spcBef>
                <a:spcPct val="0"/>
              </a:spcBef>
              <a:spcAft>
                <a:spcPct val="0"/>
              </a:spcAft>
              <a:buFontTx/>
              <a:buNone/>
            </a:pPr>
            <a:r>
              <a:rPr lang="en-GB" altLang="en-US" sz="3000" b="1">
                <a:solidFill>
                  <a:srgbClr val="333399"/>
                </a:solidFill>
              </a:rPr>
              <a:t>Coloured product = measure (</a:t>
            </a:r>
            <a:r>
              <a:rPr lang="en-GB" altLang="en-US" sz="3000" b="1" i="1">
                <a:solidFill>
                  <a:srgbClr val="333399"/>
                </a:solidFill>
              </a:rPr>
              <a:t>assay</a:t>
            </a:r>
            <a:r>
              <a:rPr lang="en-GB" altLang="en-US" sz="3000" b="1">
                <a:solidFill>
                  <a:srgbClr val="333399"/>
                </a:solidFill>
              </a:rPr>
              <a:t>) of antigen present</a:t>
            </a:r>
            <a:endParaRPr lang="en-GB" altLang="en-US" sz="3000" b="1">
              <a:solidFill>
                <a:srgbClr val="000000"/>
              </a:solidFill>
            </a:endParaRPr>
          </a:p>
        </p:txBody>
      </p:sp>
      <p:sp>
        <p:nvSpPr>
          <p:cNvPr id="23757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4420633-269C-47BE-9037-C8E1B0817EFC}" type="slidenum">
              <a:rPr lang="en-US" altLang="en-US" sz="1400">
                <a:solidFill>
                  <a:srgbClr val="000000"/>
                </a:solidFill>
              </a:rPr>
              <a:pPr>
                <a:spcBef>
                  <a:spcPct val="0"/>
                </a:spcBef>
                <a:buFontTx/>
                <a:buNone/>
              </a:pPr>
              <a:t>12</a:t>
            </a:fld>
            <a:endParaRPr lang="en-US" altLang="en-US" sz="1400">
              <a:solidFill>
                <a:srgbClr val="000000"/>
              </a:solidFill>
            </a:endParaRPr>
          </a:p>
        </p:txBody>
      </p:sp>
    </p:spTree>
    <p:extLst>
      <p:ext uri="{BB962C8B-B14F-4D97-AF65-F5344CB8AC3E}">
        <p14:creationId xmlns:p14="http://schemas.microsoft.com/office/powerpoint/2010/main" val="8018336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41669"/>
                                        </p:tgtEl>
                                        <p:attrNameLst>
                                          <p:attrName>style.visibility</p:attrName>
                                        </p:attrNameLst>
                                      </p:cBhvr>
                                      <p:to>
                                        <p:strVal val="visible"/>
                                      </p:to>
                                    </p:set>
                                    <p:anim calcmode="lin" valueType="num">
                                      <p:cBhvr>
                                        <p:cTn id="7" dur="500" fill="hold"/>
                                        <p:tgtEl>
                                          <p:spTgt spid="241669"/>
                                        </p:tgtEl>
                                        <p:attrNameLst>
                                          <p:attrName>ppt_w</p:attrName>
                                        </p:attrNameLst>
                                      </p:cBhvr>
                                      <p:tavLst>
                                        <p:tav tm="0">
                                          <p:val>
                                            <p:fltVal val="0"/>
                                          </p:val>
                                        </p:tav>
                                        <p:tav tm="100000">
                                          <p:val>
                                            <p:strVal val="#ppt_w"/>
                                          </p:val>
                                        </p:tav>
                                      </p:tavLst>
                                    </p:anim>
                                    <p:anim calcmode="lin" valueType="num">
                                      <p:cBhvr>
                                        <p:cTn id="8" dur="500" fill="hold"/>
                                        <p:tgtEl>
                                          <p:spTgt spid="24166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Oval 2"/>
          <p:cNvSpPr>
            <a:spLocks noChangeArrowheads="1"/>
          </p:cNvSpPr>
          <p:nvPr/>
        </p:nvSpPr>
        <p:spPr bwMode="auto">
          <a:xfrm>
            <a:off x="3071814" y="1219200"/>
            <a:ext cx="2160587" cy="1081088"/>
          </a:xfrm>
          <a:prstGeom prst="ellipse">
            <a:avLst/>
          </a:prstGeom>
          <a:gradFill rotWithShape="1">
            <a:gsLst>
              <a:gs pos="0">
                <a:srgbClr val="FFCCFF"/>
              </a:gs>
              <a:gs pos="100000">
                <a:srgbClr val="765E76"/>
              </a:gs>
            </a:gsLst>
            <a:lin ang="5400000" scaled="1"/>
          </a:gradFill>
          <a:ln w="9525" algn="ctr">
            <a:solidFill>
              <a:srgbClr val="0000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800">
                <a:solidFill>
                  <a:srgbClr val="000000"/>
                </a:solidFill>
              </a:rPr>
              <a:t>Substrate</a:t>
            </a:r>
          </a:p>
        </p:txBody>
      </p:sp>
      <p:grpSp>
        <p:nvGrpSpPr>
          <p:cNvPr id="2" name="Group 3"/>
          <p:cNvGrpSpPr>
            <a:grpSpLocks/>
          </p:cNvGrpSpPr>
          <p:nvPr/>
        </p:nvGrpSpPr>
        <p:grpSpPr bwMode="auto">
          <a:xfrm>
            <a:off x="6527800" y="2371725"/>
            <a:ext cx="2476500" cy="2770188"/>
            <a:chOff x="2744" y="1933"/>
            <a:chExt cx="1560" cy="1745"/>
          </a:xfrm>
        </p:grpSpPr>
        <p:grpSp>
          <p:nvGrpSpPr>
            <p:cNvPr id="238621" name="Group 4"/>
            <p:cNvGrpSpPr>
              <a:grpSpLocks/>
            </p:cNvGrpSpPr>
            <p:nvPr/>
          </p:nvGrpSpPr>
          <p:grpSpPr bwMode="auto">
            <a:xfrm rot="2001012">
              <a:off x="2744" y="1933"/>
              <a:ext cx="1010" cy="1745"/>
              <a:chOff x="2925" y="1117"/>
              <a:chExt cx="1010" cy="1745"/>
            </a:xfrm>
          </p:grpSpPr>
          <p:grpSp>
            <p:nvGrpSpPr>
              <p:cNvPr id="238623" name="Group 5"/>
              <p:cNvGrpSpPr>
                <a:grpSpLocks/>
              </p:cNvGrpSpPr>
              <p:nvPr/>
            </p:nvGrpSpPr>
            <p:grpSpPr bwMode="auto">
              <a:xfrm>
                <a:off x="2925" y="2064"/>
                <a:ext cx="420" cy="793"/>
                <a:chOff x="2925" y="2064"/>
                <a:chExt cx="420" cy="793"/>
              </a:xfrm>
            </p:grpSpPr>
            <p:sp>
              <p:nvSpPr>
                <p:cNvPr id="238629" name="Rectangle 6"/>
                <p:cNvSpPr>
                  <a:spLocks noChangeArrowheads="1"/>
                </p:cNvSpPr>
                <p:nvPr/>
              </p:nvSpPr>
              <p:spPr bwMode="auto">
                <a:xfrm rot="-8797782">
                  <a:off x="3130" y="2064"/>
                  <a:ext cx="215" cy="742"/>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30" name="Oval 7"/>
                <p:cNvSpPr>
                  <a:spLocks noChangeArrowheads="1"/>
                </p:cNvSpPr>
                <p:nvPr/>
              </p:nvSpPr>
              <p:spPr bwMode="auto">
                <a:xfrm rot="2360901">
                  <a:off x="2925" y="2614"/>
                  <a:ext cx="227" cy="243"/>
                </a:xfrm>
                <a:prstGeom prst="ellipse">
                  <a:avLst/>
                </a:prstGeom>
                <a:solidFill>
                  <a:srgbClr val="3399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38624" name="Group 8"/>
              <p:cNvGrpSpPr>
                <a:grpSpLocks/>
              </p:cNvGrpSpPr>
              <p:nvPr/>
            </p:nvGrpSpPr>
            <p:grpSpPr bwMode="auto">
              <a:xfrm flipH="1">
                <a:off x="3515" y="2069"/>
                <a:ext cx="420" cy="793"/>
                <a:chOff x="2925" y="2064"/>
                <a:chExt cx="420" cy="793"/>
              </a:xfrm>
            </p:grpSpPr>
            <p:sp>
              <p:nvSpPr>
                <p:cNvPr id="238627" name="Rectangle 9"/>
                <p:cNvSpPr>
                  <a:spLocks noChangeArrowheads="1"/>
                </p:cNvSpPr>
                <p:nvPr/>
              </p:nvSpPr>
              <p:spPr bwMode="auto">
                <a:xfrm rot="-8797782">
                  <a:off x="3130" y="2064"/>
                  <a:ext cx="215" cy="742"/>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28" name="Oval 10"/>
                <p:cNvSpPr>
                  <a:spLocks noChangeArrowheads="1"/>
                </p:cNvSpPr>
                <p:nvPr/>
              </p:nvSpPr>
              <p:spPr bwMode="auto">
                <a:xfrm rot="2360901">
                  <a:off x="2925" y="2614"/>
                  <a:ext cx="227" cy="243"/>
                </a:xfrm>
                <a:prstGeom prst="ellipse">
                  <a:avLst/>
                </a:prstGeom>
                <a:solidFill>
                  <a:srgbClr val="3399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sp>
            <p:nvSpPr>
              <p:cNvPr id="238625" name="Rectangle 11"/>
              <p:cNvSpPr>
                <a:spLocks noChangeArrowheads="1"/>
              </p:cNvSpPr>
              <p:nvPr/>
            </p:nvSpPr>
            <p:spPr bwMode="auto">
              <a:xfrm rot="7313">
                <a:off x="3318" y="1207"/>
                <a:ext cx="215" cy="937"/>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26" name="Oval 12"/>
              <p:cNvSpPr>
                <a:spLocks noChangeArrowheads="1"/>
              </p:cNvSpPr>
              <p:nvPr/>
            </p:nvSpPr>
            <p:spPr bwMode="auto">
              <a:xfrm rot="-10434004">
                <a:off x="3313" y="1117"/>
                <a:ext cx="227" cy="243"/>
              </a:xfrm>
              <a:prstGeom prst="ellipse">
                <a:avLst/>
              </a:prstGeom>
              <a:solidFill>
                <a:srgbClr val="3399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sp>
          <p:nvSpPr>
            <p:cNvPr id="238622" name="Text Box 13"/>
            <p:cNvSpPr txBox="1">
              <a:spLocks noChangeArrowheads="1"/>
            </p:cNvSpPr>
            <p:nvPr/>
          </p:nvSpPr>
          <p:spPr bwMode="auto">
            <a:xfrm>
              <a:off x="3288" y="2795"/>
              <a:ext cx="101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400">
                  <a:solidFill>
                    <a:srgbClr val="000000"/>
                  </a:solidFill>
                </a:rPr>
                <a:t>Primary antibody</a:t>
              </a:r>
            </a:p>
          </p:txBody>
        </p:sp>
      </p:grpSp>
      <p:grpSp>
        <p:nvGrpSpPr>
          <p:cNvPr id="6" name="Group 14"/>
          <p:cNvGrpSpPr>
            <a:grpSpLocks/>
          </p:cNvGrpSpPr>
          <p:nvPr/>
        </p:nvGrpSpPr>
        <p:grpSpPr bwMode="auto">
          <a:xfrm>
            <a:off x="4727575" y="1003301"/>
            <a:ext cx="3384550" cy="1882775"/>
            <a:chOff x="1610" y="1117"/>
            <a:chExt cx="2132" cy="1186"/>
          </a:xfrm>
        </p:grpSpPr>
        <p:grpSp>
          <p:nvGrpSpPr>
            <p:cNvPr id="238609" name="Group 15"/>
            <p:cNvGrpSpPr>
              <a:grpSpLocks/>
            </p:cNvGrpSpPr>
            <p:nvPr/>
          </p:nvGrpSpPr>
          <p:grpSpPr bwMode="auto">
            <a:xfrm>
              <a:off x="1610" y="1293"/>
              <a:ext cx="2109" cy="1010"/>
              <a:chOff x="1610" y="1293"/>
              <a:chExt cx="2109" cy="1010"/>
            </a:xfrm>
          </p:grpSpPr>
          <p:grpSp>
            <p:nvGrpSpPr>
              <p:cNvPr id="238611" name="Group 16"/>
              <p:cNvGrpSpPr>
                <a:grpSpLocks/>
              </p:cNvGrpSpPr>
              <p:nvPr/>
            </p:nvGrpSpPr>
            <p:grpSpPr bwMode="auto">
              <a:xfrm rot="-3543503">
                <a:off x="2342" y="925"/>
                <a:ext cx="1010" cy="1745"/>
                <a:chOff x="2925" y="1117"/>
                <a:chExt cx="1010" cy="1745"/>
              </a:xfrm>
            </p:grpSpPr>
            <p:grpSp>
              <p:nvGrpSpPr>
                <p:cNvPr id="238613" name="Group 17"/>
                <p:cNvGrpSpPr>
                  <a:grpSpLocks/>
                </p:cNvGrpSpPr>
                <p:nvPr/>
              </p:nvGrpSpPr>
              <p:grpSpPr bwMode="auto">
                <a:xfrm>
                  <a:off x="2925" y="2064"/>
                  <a:ext cx="420" cy="793"/>
                  <a:chOff x="2925" y="2064"/>
                  <a:chExt cx="420" cy="793"/>
                </a:xfrm>
              </p:grpSpPr>
              <p:sp>
                <p:nvSpPr>
                  <p:cNvPr id="238619" name="Rectangle 18"/>
                  <p:cNvSpPr>
                    <a:spLocks noChangeArrowheads="1"/>
                  </p:cNvSpPr>
                  <p:nvPr/>
                </p:nvSpPr>
                <p:spPr bwMode="auto">
                  <a:xfrm rot="-8797782">
                    <a:off x="3130" y="2064"/>
                    <a:ext cx="215" cy="742"/>
                  </a:xfrm>
                  <a:prstGeom prst="rect">
                    <a:avLst/>
                  </a:prstGeom>
                  <a:solidFill>
                    <a:srgbClr val="CC00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20" name="Oval 19"/>
                  <p:cNvSpPr>
                    <a:spLocks noChangeArrowheads="1"/>
                  </p:cNvSpPr>
                  <p:nvPr/>
                </p:nvSpPr>
                <p:spPr bwMode="auto">
                  <a:xfrm rot="2360901">
                    <a:off x="2925" y="2614"/>
                    <a:ext cx="227" cy="243"/>
                  </a:xfrm>
                  <a:prstGeom prst="ellipse">
                    <a:avLst/>
                  </a:prstGeom>
                  <a:solidFill>
                    <a:srgbClr val="CC0066"/>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38614" name="Group 20"/>
                <p:cNvGrpSpPr>
                  <a:grpSpLocks/>
                </p:cNvGrpSpPr>
                <p:nvPr/>
              </p:nvGrpSpPr>
              <p:grpSpPr bwMode="auto">
                <a:xfrm flipH="1">
                  <a:off x="3515" y="2069"/>
                  <a:ext cx="420" cy="793"/>
                  <a:chOff x="2925" y="2064"/>
                  <a:chExt cx="420" cy="793"/>
                </a:xfrm>
              </p:grpSpPr>
              <p:sp>
                <p:nvSpPr>
                  <p:cNvPr id="238617" name="Rectangle 21"/>
                  <p:cNvSpPr>
                    <a:spLocks noChangeArrowheads="1"/>
                  </p:cNvSpPr>
                  <p:nvPr/>
                </p:nvSpPr>
                <p:spPr bwMode="auto">
                  <a:xfrm rot="-8797782">
                    <a:off x="3130" y="2064"/>
                    <a:ext cx="215" cy="742"/>
                  </a:xfrm>
                  <a:prstGeom prst="rect">
                    <a:avLst/>
                  </a:prstGeom>
                  <a:solidFill>
                    <a:srgbClr val="CC00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18" name="Oval 22"/>
                  <p:cNvSpPr>
                    <a:spLocks noChangeArrowheads="1"/>
                  </p:cNvSpPr>
                  <p:nvPr/>
                </p:nvSpPr>
                <p:spPr bwMode="auto">
                  <a:xfrm rot="2360901">
                    <a:off x="2925" y="2614"/>
                    <a:ext cx="227" cy="243"/>
                  </a:xfrm>
                  <a:prstGeom prst="ellipse">
                    <a:avLst/>
                  </a:prstGeom>
                  <a:solidFill>
                    <a:srgbClr val="CC0066"/>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sp>
              <p:nvSpPr>
                <p:cNvPr id="238615" name="Rectangle 23"/>
                <p:cNvSpPr>
                  <a:spLocks noChangeArrowheads="1"/>
                </p:cNvSpPr>
                <p:nvPr/>
              </p:nvSpPr>
              <p:spPr bwMode="auto">
                <a:xfrm rot="7313">
                  <a:off x="3318" y="1207"/>
                  <a:ext cx="215" cy="937"/>
                </a:xfrm>
                <a:prstGeom prst="rect">
                  <a:avLst/>
                </a:prstGeom>
                <a:solidFill>
                  <a:srgbClr val="CC00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16" name="Oval 24"/>
                <p:cNvSpPr>
                  <a:spLocks noChangeArrowheads="1"/>
                </p:cNvSpPr>
                <p:nvPr/>
              </p:nvSpPr>
              <p:spPr bwMode="auto">
                <a:xfrm rot="-10434004">
                  <a:off x="3313" y="1117"/>
                  <a:ext cx="227" cy="243"/>
                </a:xfrm>
                <a:prstGeom prst="ellipse">
                  <a:avLst/>
                </a:prstGeom>
                <a:solidFill>
                  <a:srgbClr val="CC0066"/>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sp>
            <p:nvSpPr>
              <p:cNvPr id="238612" name="Oval 25"/>
              <p:cNvSpPr>
                <a:spLocks noChangeArrowheads="1"/>
              </p:cNvSpPr>
              <p:nvPr/>
            </p:nvSpPr>
            <p:spPr bwMode="auto">
              <a:xfrm rot="-1124930">
                <a:off x="1610" y="1616"/>
                <a:ext cx="994" cy="523"/>
              </a:xfrm>
              <a:prstGeom prst="ellipse">
                <a:avLst/>
              </a:prstGeom>
              <a:solidFill>
                <a:schemeClr val="accent1"/>
              </a:solidFill>
              <a:ln w="9525" algn="ctr">
                <a:solidFill>
                  <a:srgbClr val="0000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400">
                    <a:solidFill>
                      <a:srgbClr val="000000"/>
                    </a:solidFill>
                  </a:rPr>
                  <a:t>Enzyme</a:t>
                </a:r>
              </a:p>
            </p:txBody>
          </p:sp>
        </p:grpSp>
        <p:sp>
          <p:nvSpPr>
            <p:cNvPr id="238610" name="Text Box 26"/>
            <p:cNvSpPr txBox="1">
              <a:spLocks noChangeArrowheads="1"/>
            </p:cNvSpPr>
            <p:nvPr/>
          </p:nvSpPr>
          <p:spPr bwMode="auto">
            <a:xfrm>
              <a:off x="2608" y="1117"/>
              <a:ext cx="1134"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400">
                  <a:solidFill>
                    <a:srgbClr val="000000"/>
                  </a:solidFill>
                </a:rPr>
                <a:t>Secondary antibody</a:t>
              </a:r>
            </a:p>
          </p:txBody>
        </p:sp>
      </p:grpSp>
      <p:sp>
        <p:nvSpPr>
          <p:cNvPr id="238597" name="AutoShape 27"/>
          <p:cNvSpPr>
            <a:spLocks noChangeArrowheads="1"/>
          </p:cNvSpPr>
          <p:nvPr/>
        </p:nvSpPr>
        <p:spPr bwMode="auto">
          <a:xfrm rot="10800000">
            <a:off x="6688138" y="4027489"/>
            <a:ext cx="1008062" cy="1800225"/>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403 w 21600"/>
              <a:gd name="T13" fmla="*/ 0 h 21600"/>
              <a:gd name="T14" fmla="*/ 21197 w 21600"/>
              <a:gd name="T15" fmla="*/ 11896 h 21600"/>
            </a:gdLst>
            <a:ahLst/>
            <a:cxnLst>
              <a:cxn ang="T8">
                <a:pos x="T0" y="T1"/>
              </a:cxn>
              <a:cxn ang="T9">
                <a:pos x="T2" y="T3"/>
              </a:cxn>
              <a:cxn ang="T10">
                <a:pos x="T4" y="T5"/>
              </a:cxn>
              <a:cxn ang="T11">
                <a:pos x="T6" y="T7"/>
              </a:cxn>
            </a:cxnLst>
            <a:rect l="T12" t="T13" r="T14" b="T15"/>
            <a:pathLst>
              <a:path w="21600" h="21600">
                <a:moveTo>
                  <a:pt x="6753" y="10742"/>
                </a:moveTo>
                <a:cubicBezTo>
                  <a:pt x="6785" y="8529"/>
                  <a:pt x="8587" y="6752"/>
                  <a:pt x="10800" y="6753"/>
                </a:cubicBezTo>
                <a:cubicBezTo>
                  <a:pt x="13012" y="6753"/>
                  <a:pt x="14814" y="8529"/>
                  <a:pt x="14846" y="10742"/>
                </a:cubicBezTo>
                <a:lnTo>
                  <a:pt x="21598" y="10645"/>
                </a:lnTo>
                <a:cubicBezTo>
                  <a:pt x="21514" y="4741"/>
                  <a:pt x="16704" y="-1"/>
                  <a:pt x="10799" y="0"/>
                </a:cubicBezTo>
                <a:cubicBezTo>
                  <a:pt x="4895" y="0"/>
                  <a:pt x="85" y="4741"/>
                  <a:pt x="1" y="10645"/>
                </a:cubicBezTo>
                <a:lnTo>
                  <a:pt x="6753" y="10742"/>
                </a:lnTo>
                <a:close/>
              </a:path>
            </a:pathLst>
          </a:custGeom>
          <a:solidFill>
            <a:schemeClr val="accent1"/>
          </a:solidFill>
          <a:ln w="9525" algn="ctr">
            <a:solidFill>
              <a:schemeClr val="tx1"/>
            </a:solidFill>
            <a:miter lim="800000"/>
            <a:headEnd/>
            <a:tailEnd/>
          </a:ln>
        </p:spPr>
        <p:txBody>
          <a:bodyPr wrap="none" anchor="ctr"/>
          <a:lstStyle/>
          <a:p>
            <a:pPr eaLnBrk="0" fontAlgn="base" hangingPunct="0">
              <a:spcBef>
                <a:spcPct val="0"/>
              </a:spcBef>
              <a:spcAft>
                <a:spcPct val="0"/>
              </a:spcAft>
            </a:pPr>
            <a:endParaRPr lang="en-US">
              <a:solidFill>
                <a:srgbClr val="000000"/>
              </a:solidFill>
            </a:endParaRPr>
          </a:p>
        </p:txBody>
      </p:sp>
      <p:sp>
        <p:nvSpPr>
          <p:cNvPr id="238598" name="AutoShape 28"/>
          <p:cNvSpPr>
            <a:spLocks noChangeArrowheads="1"/>
          </p:cNvSpPr>
          <p:nvPr/>
        </p:nvSpPr>
        <p:spPr bwMode="auto">
          <a:xfrm rot="-5400000">
            <a:off x="4583907" y="4798220"/>
            <a:ext cx="1223963" cy="790575"/>
          </a:xfrm>
          <a:prstGeom prst="homePlate">
            <a:avLst>
              <a:gd name="adj" fmla="val 38705"/>
            </a:avLst>
          </a:prstGeom>
          <a:solidFill>
            <a:schemeClr val="accent1"/>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599" name="AutoShape 29"/>
          <p:cNvSpPr>
            <a:spLocks noChangeArrowheads="1"/>
          </p:cNvSpPr>
          <p:nvPr/>
        </p:nvSpPr>
        <p:spPr bwMode="auto">
          <a:xfrm rot="-5400000">
            <a:off x="3143251" y="4941889"/>
            <a:ext cx="1223963" cy="503237"/>
          </a:xfrm>
          <a:prstGeom prst="flowChartDelay">
            <a:avLst/>
          </a:prstGeom>
          <a:solidFill>
            <a:schemeClr val="accent1"/>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00" name="AutoShape 30"/>
          <p:cNvSpPr>
            <a:spLocks noChangeArrowheads="1"/>
          </p:cNvSpPr>
          <p:nvPr/>
        </p:nvSpPr>
        <p:spPr bwMode="auto">
          <a:xfrm rot="5400000">
            <a:off x="8398670" y="5106195"/>
            <a:ext cx="722313" cy="720725"/>
          </a:xfrm>
          <a:prstGeom prst="chevron">
            <a:avLst>
              <a:gd name="adj" fmla="val 25055"/>
            </a:avLst>
          </a:prstGeom>
          <a:solidFill>
            <a:schemeClr val="accent1"/>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01" name="Text Box 31"/>
          <p:cNvSpPr txBox="1">
            <a:spLocks noChangeArrowheads="1"/>
          </p:cNvSpPr>
          <p:nvPr/>
        </p:nvSpPr>
        <p:spPr bwMode="auto">
          <a:xfrm>
            <a:off x="4049714" y="5970588"/>
            <a:ext cx="46005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800">
                <a:solidFill>
                  <a:srgbClr val="000000"/>
                </a:solidFill>
              </a:rPr>
              <a:t>Different antigens in sample</a:t>
            </a:r>
          </a:p>
        </p:txBody>
      </p:sp>
      <p:grpSp>
        <p:nvGrpSpPr>
          <p:cNvPr id="11" name="Group 32"/>
          <p:cNvGrpSpPr>
            <a:grpSpLocks/>
          </p:cNvGrpSpPr>
          <p:nvPr/>
        </p:nvGrpSpPr>
        <p:grpSpPr bwMode="auto">
          <a:xfrm>
            <a:off x="2566988" y="1579564"/>
            <a:ext cx="1943100" cy="1944687"/>
            <a:chOff x="249" y="1253"/>
            <a:chExt cx="1224" cy="1225"/>
          </a:xfrm>
        </p:grpSpPr>
        <p:sp>
          <p:nvSpPr>
            <p:cNvPr id="238605" name="AutoShape 33"/>
            <p:cNvSpPr>
              <a:spLocks noChangeArrowheads="1"/>
            </p:cNvSpPr>
            <p:nvPr/>
          </p:nvSpPr>
          <p:spPr bwMode="auto">
            <a:xfrm>
              <a:off x="249" y="1253"/>
              <a:ext cx="273" cy="1043"/>
            </a:xfrm>
            <a:prstGeom prst="curvedRightArrow">
              <a:avLst>
                <a:gd name="adj1" fmla="val 76410"/>
                <a:gd name="adj2" fmla="val 152821"/>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38606" name="Group 34"/>
            <p:cNvGrpSpPr>
              <a:grpSpLocks/>
            </p:cNvGrpSpPr>
            <p:nvPr/>
          </p:nvGrpSpPr>
          <p:grpSpPr bwMode="auto">
            <a:xfrm>
              <a:off x="612" y="1888"/>
              <a:ext cx="861" cy="590"/>
              <a:chOff x="431" y="2160"/>
              <a:chExt cx="861" cy="590"/>
            </a:xfrm>
          </p:grpSpPr>
          <p:sp>
            <p:nvSpPr>
              <p:cNvPr id="238607" name="Oval 35"/>
              <p:cNvSpPr>
                <a:spLocks noChangeArrowheads="1"/>
              </p:cNvSpPr>
              <p:nvPr/>
            </p:nvSpPr>
            <p:spPr bwMode="auto">
              <a:xfrm>
                <a:off x="431" y="2160"/>
                <a:ext cx="861" cy="590"/>
              </a:xfrm>
              <a:prstGeom prst="ellipse">
                <a:avLst/>
              </a:prstGeom>
              <a:gradFill rotWithShape="1">
                <a:gsLst>
                  <a:gs pos="0">
                    <a:srgbClr val="CC0066"/>
                  </a:gs>
                  <a:gs pos="100000">
                    <a:srgbClr val="3399FF"/>
                  </a:gs>
                </a:gsLst>
                <a:lin ang="5400000" scaled="1"/>
              </a:gradFill>
              <a:ln w="9525" algn="ctr">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38608" name="Text Box 36"/>
              <p:cNvSpPr txBox="1">
                <a:spLocks noChangeArrowheads="1"/>
              </p:cNvSpPr>
              <p:nvPr/>
            </p:nvSpPr>
            <p:spPr bwMode="auto">
              <a:xfrm>
                <a:off x="476" y="2251"/>
                <a:ext cx="81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Coloured </a:t>
                </a:r>
              </a:p>
              <a:p>
                <a:pPr algn="ctr" fontAlgn="base">
                  <a:spcBef>
                    <a:spcPct val="0"/>
                  </a:spcBef>
                  <a:spcAft>
                    <a:spcPct val="0"/>
                  </a:spcAft>
                  <a:buFontTx/>
                  <a:buNone/>
                </a:pPr>
                <a:r>
                  <a:rPr lang="en-GB" altLang="en-US" sz="2000">
                    <a:solidFill>
                      <a:srgbClr val="000000"/>
                    </a:solidFill>
                  </a:rPr>
                  <a:t>product</a:t>
                </a:r>
              </a:p>
            </p:txBody>
          </p:sp>
        </p:grpSp>
      </p:grpSp>
      <p:sp>
        <p:nvSpPr>
          <p:cNvPr id="242725" name="Line 37"/>
          <p:cNvSpPr>
            <a:spLocks noChangeShapeType="1"/>
          </p:cNvSpPr>
          <p:nvPr/>
        </p:nvSpPr>
        <p:spPr bwMode="auto">
          <a:xfrm>
            <a:off x="4367213" y="3500439"/>
            <a:ext cx="2233612" cy="1728787"/>
          </a:xfrm>
          <a:prstGeom prst="line">
            <a:avLst/>
          </a:prstGeom>
          <a:noFill/>
          <a:ln w="762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000000"/>
              </a:solidFill>
            </a:endParaRPr>
          </a:p>
        </p:txBody>
      </p:sp>
      <p:sp>
        <p:nvSpPr>
          <p:cNvPr id="2386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7312BB3-9BC3-4BE3-9F35-90BFE6FED16D}" type="slidenum">
              <a:rPr lang="en-US" altLang="en-US" sz="1400">
                <a:solidFill>
                  <a:srgbClr val="000000"/>
                </a:solidFill>
              </a:rPr>
              <a:pPr>
                <a:spcBef>
                  <a:spcPct val="0"/>
                </a:spcBef>
                <a:buFontTx/>
                <a:buNone/>
              </a:pPr>
              <a:t>13</a:t>
            </a:fld>
            <a:endParaRPr lang="en-US" altLang="en-US" sz="1400">
              <a:solidFill>
                <a:srgbClr val="000000"/>
              </a:solidFill>
            </a:endParaRPr>
          </a:p>
        </p:txBody>
      </p:sp>
    </p:spTree>
    <p:extLst>
      <p:ext uri="{BB962C8B-B14F-4D97-AF65-F5344CB8AC3E}">
        <p14:creationId xmlns:p14="http://schemas.microsoft.com/office/powerpoint/2010/main" val="25843592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1" presetClass="entr" presetSubtype="0" fill="hold" nodeType="clickEffect">
                                  <p:stCondLst>
                                    <p:cond delay="0"/>
                                  </p:stCondLst>
                                  <p:iterate type="lt">
                                    <p:tmPct val="5000"/>
                                  </p:iterate>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 calcmode="lin" valueType="num">
                                      <p:cBhvr>
                                        <p:cTn id="15" dur="1000" fill="hold"/>
                                        <p:tgtEl>
                                          <p:spTgt spid="6"/>
                                        </p:tgtEl>
                                        <p:attrNameLst>
                                          <p:attrName>style.rotation</p:attrName>
                                        </p:attrNameLst>
                                      </p:cBhvr>
                                      <p:tavLst>
                                        <p:tav tm="0">
                                          <p:val>
                                            <p:fltVal val="90"/>
                                          </p:val>
                                        </p:tav>
                                        <p:tav tm="100000">
                                          <p:val>
                                            <p:fltVal val="0"/>
                                          </p:val>
                                        </p:tav>
                                      </p:tavLst>
                                    </p:anim>
                                    <p:animEffect transition="in" filter="fade">
                                      <p:cBhvr>
                                        <p:cTn id="16" dur="1000"/>
                                        <p:tgtEl>
                                          <p:spTgt spid="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242690"/>
                                        </p:tgtEl>
                                        <p:attrNameLst>
                                          <p:attrName>style.visibility</p:attrName>
                                        </p:attrNameLst>
                                      </p:cBhvr>
                                      <p:to>
                                        <p:strVal val="visible"/>
                                      </p:to>
                                    </p:set>
                                    <p:anim calcmode="lin" valueType="num">
                                      <p:cBhvr additive="base">
                                        <p:cTn id="21" dur="1000" fill="hold"/>
                                        <p:tgtEl>
                                          <p:spTgt spid="242690"/>
                                        </p:tgtEl>
                                        <p:attrNameLst>
                                          <p:attrName>ppt_x</p:attrName>
                                        </p:attrNameLst>
                                      </p:cBhvr>
                                      <p:tavLst>
                                        <p:tav tm="0">
                                          <p:val>
                                            <p:strVal val="0-#ppt_w/2"/>
                                          </p:val>
                                        </p:tav>
                                        <p:tav tm="100000">
                                          <p:val>
                                            <p:strVal val="#ppt_x"/>
                                          </p:val>
                                        </p:tav>
                                      </p:tavLst>
                                    </p:anim>
                                    <p:anim calcmode="lin" valueType="num">
                                      <p:cBhvr additive="base">
                                        <p:cTn id="22" dur="1000" fill="hold"/>
                                        <p:tgtEl>
                                          <p:spTgt spid="242690"/>
                                        </p:tgtEl>
                                        <p:attrNameLst>
                                          <p:attrName>ppt_y</p:attrName>
                                        </p:attrNameLst>
                                      </p:cBhvr>
                                      <p:tavLst>
                                        <p:tav tm="0">
                                          <p:val>
                                            <p:strVal val="1+#ppt_h/2"/>
                                          </p:val>
                                        </p:tav>
                                        <p:tav tm="100000">
                                          <p:val>
                                            <p:strVal val="#ppt_y"/>
                                          </p:val>
                                        </p:tav>
                                      </p:tavLst>
                                    </p:anim>
                                  </p:childTnLst>
                                </p:cTn>
                              </p:par>
                            </p:childTnLst>
                          </p:cTn>
                        </p:par>
                        <p:par>
                          <p:cTn id="23" fill="hold" nodeType="afterGroup">
                            <p:stCondLst>
                              <p:cond delay="1000"/>
                            </p:stCondLst>
                            <p:childTnLst>
                              <p:par>
                                <p:cTn id="24" presetID="17" presetClass="entr" presetSubtype="10" fill="hold" nodeType="after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2000" fill="hold"/>
                                        <p:tgtEl>
                                          <p:spTgt spid="11"/>
                                        </p:tgtEl>
                                        <p:attrNameLst>
                                          <p:attrName>ppt_w</p:attrName>
                                        </p:attrNameLst>
                                      </p:cBhvr>
                                      <p:tavLst>
                                        <p:tav tm="0">
                                          <p:val>
                                            <p:fltVal val="0"/>
                                          </p:val>
                                        </p:tav>
                                        <p:tav tm="100000">
                                          <p:val>
                                            <p:strVal val="#ppt_w"/>
                                          </p:val>
                                        </p:tav>
                                      </p:tavLst>
                                    </p:anim>
                                    <p:anim calcmode="lin" valueType="num">
                                      <p:cBhvr>
                                        <p:cTn id="27" dur="2000" fill="hold"/>
                                        <p:tgtEl>
                                          <p:spTgt spid="11"/>
                                        </p:tgtEl>
                                        <p:attrNameLst>
                                          <p:attrName>ppt_h</p:attrName>
                                        </p:attrNameLst>
                                      </p:cBhvr>
                                      <p:tavLst>
                                        <p:tav tm="0">
                                          <p:val>
                                            <p:strVal val="#ppt_h"/>
                                          </p:val>
                                        </p:tav>
                                        <p:tav tm="100000">
                                          <p:val>
                                            <p:strVal val="#ppt_h"/>
                                          </p:val>
                                        </p:tav>
                                      </p:tavLst>
                                    </p:anim>
                                  </p:childTnLst>
                                </p:cTn>
                              </p:par>
                            </p:childTnLst>
                          </p:cTn>
                        </p:par>
                        <p:par>
                          <p:cTn id="28" fill="hold" nodeType="afterGroup">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242725"/>
                                        </p:tgtEl>
                                        <p:attrNameLst>
                                          <p:attrName>style.visibility</p:attrName>
                                        </p:attrNameLst>
                                      </p:cBhvr>
                                      <p:to>
                                        <p:strVal val="visible"/>
                                      </p:to>
                                    </p:set>
                                    <p:animEffect transition="in" filter="dissolve">
                                      <p:cBhvr>
                                        <p:cTn id="31" dur="500"/>
                                        <p:tgtEl>
                                          <p:spTgt spid="242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animBg="1"/>
      <p:bldP spid="2427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ext Box 2"/>
          <p:cNvSpPr txBox="1">
            <a:spLocks noChangeArrowheads="1"/>
          </p:cNvSpPr>
          <p:nvPr/>
        </p:nvSpPr>
        <p:spPr bwMode="auto">
          <a:xfrm>
            <a:off x="1524000" y="-228600"/>
            <a:ext cx="91440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GB" altLang="en-US" sz="1800">
              <a:solidFill>
                <a:srgbClr val="000000"/>
              </a:solidFill>
            </a:endParaRPr>
          </a:p>
          <a:p>
            <a:pPr algn="ctr" fontAlgn="base">
              <a:spcBef>
                <a:spcPct val="0"/>
              </a:spcBef>
              <a:spcAft>
                <a:spcPct val="0"/>
              </a:spcAft>
              <a:buFontTx/>
              <a:buNone/>
            </a:pPr>
            <a:r>
              <a:rPr lang="en-GB" altLang="en-US" sz="4800">
                <a:solidFill>
                  <a:srgbClr val="333399"/>
                </a:solidFill>
              </a:rPr>
              <a:t>Coating the wells</a:t>
            </a:r>
          </a:p>
        </p:txBody>
      </p:sp>
      <p:sp>
        <p:nvSpPr>
          <p:cNvPr id="239619" name="Text Box 3"/>
          <p:cNvSpPr txBox="1">
            <a:spLocks noChangeArrowheads="1"/>
          </p:cNvSpPr>
          <p:nvPr/>
        </p:nvSpPr>
        <p:spPr bwMode="auto">
          <a:xfrm>
            <a:off x="1905000" y="838201"/>
            <a:ext cx="7416800" cy="519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6350" indent="-635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3000">
                <a:solidFill>
                  <a:srgbClr val="000000"/>
                </a:solidFill>
              </a:rPr>
              <a:t>Prepare the appropriate </a:t>
            </a:r>
            <a:r>
              <a:rPr lang="en-GB" altLang="en-US" sz="3100">
                <a:solidFill>
                  <a:srgbClr val="000000"/>
                </a:solidFill>
              </a:rPr>
              <a:t>concentrations of the immunogen.</a:t>
            </a: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Using pastettes, transfer </a:t>
            </a:r>
            <a:r>
              <a:rPr lang="en-GB" altLang="en-US">
                <a:solidFill>
                  <a:srgbClr val="000000"/>
                </a:solidFill>
              </a:rPr>
              <a:t>100</a:t>
            </a:r>
            <a:r>
              <a:rPr lang="el-GR" altLang="en-US">
                <a:solidFill>
                  <a:srgbClr val="000000"/>
                </a:solidFill>
              </a:rPr>
              <a:t>μ</a:t>
            </a:r>
            <a:r>
              <a:rPr lang="en-GB" altLang="en-US">
                <a:solidFill>
                  <a:srgbClr val="000000"/>
                </a:solidFill>
              </a:rPr>
              <a:t>L</a:t>
            </a:r>
            <a:r>
              <a:rPr lang="en-GB" altLang="en-US" sz="1800">
                <a:solidFill>
                  <a:srgbClr val="000000"/>
                </a:solidFill>
              </a:rPr>
              <a:t> </a:t>
            </a:r>
            <a:r>
              <a:rPr lang="en-GB" altLang="en-US" sz="3000">
                <a:solidFill>
                  <a:srgbClr val="000000"/>
                </a:solidFill>
              </a:rPr>
              <a:t>of the appropriate extract into microwells: </a:t>
            </a:r>
          </a:p>
          <a:p>
            <a:pPr fontAlgn="base">
              <a:spcBef>
                <a:spcPct val="0"/>
              </a:spcBef>
              <a:spcAft>
                <a:spcPct val="0"/>
              </a:spcAft>
              <a:buFontTx/>
              <a:buNone/>
            </a:pPr>
            <a:r>
              <a:rPr lang="en-GB" altLang="en-US" sz="3000">
                <a:solidFill>
                  <a:srgbClr val="000000"/>
                </a:solidFill>
              </a:rPr>
              <a:t>		1. PBS only</a:t>
            </a:r>
          </a:p>
          <a:p>
            <a:pPr fontAlgn="base">
              <a:spcBef>
                <a:spcPct val="0"/>
              </a:spcBef>
              <a:spcAft>
                <a:spcPct val="0"/>
              </a:spcAft>
              <a:buFontTx/>
              <a:buNone/>
            </a:pPr>
            <a:r>
              <a:rPr lang="en-GB" altLang="en-US" sz="3000">
                <a:solidFill>
                  <a:srgbClr val="000000"/>
                </a:solidFill>
              </a:rPr>
              <a:t>		2. low concentration</a:t>
            </a:r>
          </a:p>
          <a:p>
            <a:pPr fontAlgn="base">
              <a:spcBef>
                <a:spcPct val="0"/>
              </a:spcBef>
              <a:spcAft>
                <a:spcPct val="0"/>
              </a:spcAft>
              <a:buFontTx/>
              <a:buNone/>
            </a:pPr>
            <a:r>
              <a:rPr lang="en-GB" altLang="en-US" sz="3000">
                <a:solidFill>
                  <a:srgbClr val="000000"/>
                </a:solidFill>
              </a:rPr>
              <a:t>		3. medium concentration</a:t>
            </a:r>
          </a:p>
          <a:p>
            <a:pPr fontAlgn="base">
              <a:spcBef>
                <a:spcPct val="0"/>
              </a:spcBef>
              <a:spcAft>
                <a:spcPct val="0"/>
              </a:spcAft>
              <a:buFontTx/>
              <a:buNone/>
            </a:pPr>
            <a:r>
              <a:rPr lang="en-GB" altLang="en-US" sz="3000">
                <a:solidFill>
                  <a:srgbClr val="000000"/>
                </a:solidFill>
              </a:rPr>
              <a:t>		4. high </a:t>
            </a:r>
            <a:r>
              <a:rPr lang="en-GB" altLang="en-US" sz="3100">
                <a:solidFill>
                  <a:srgbClr val="000000"/>
                </a:solidFill>
              </a:rPr>
              <a:t>concentration</a:t>
            </a: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Leave on bench (or at 37</a:t>
            </a:r>
            <a:r>
              <a:rPr lang="en-US" altLang="en-US" sz="3000">
                <a:solidFill>
                  <a:srgbClr val="000000"/>
                </a:solidFill>
              </a:rPr>
              <a:t>°</a:t>
            </a:r>
            <a:r>
              <a:rPr lang="en-GB" altLang="en-US" sz="3000">
                <a:solidFill>
                  <a:srgbClr val="000000"/>
                </a:solidFill>
              </a:rPr>
              <a:t>C) for appropriate time to allow samples to absorb on to plastic surface.</a:t>
            </a:r>
          </a:p>
        </p:txBody>
      </p:sp>
      <p:pic>
        <p:nvPicPr>
          <p:cNvPr id="2396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2895600"/>
            <a:ext cx="2787650" cy="170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962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0C07185-621B-4D02-B494-7E38BCE5467B}" type="slidenum">
              <a:rPr lang="en-US" altLang="en-US" sz="1400">
                <a:solidFill>
                  <a:srgbClr val="000000"/>
                </a:solidFill>
              </a:rPr>
              <a:pPr>
                <a:spcBef>
                  <a:spcPct val="0"/>
                </a:spcBef>
                <a:buFontTx/>
                <a:buNone/>
              </a:pPr>
              <a:t>14</a:t>
            </a:fld>
            <a:endParaRPr lang="en-US" altLang="en-US" sz="1400">
              <a:solidFill>
                <a:srgbClr val="000000"/>
              </a:solidFill>
            </a:endParaRPr>
          </a:p>
        </p:txBody>
      </p:sp>
    </p:spTree>
    <p:extLst>
      <p:ext uri="{BB962C8B-B14F-4D97-AF65-F5344CB8AC3E}">
        <p14:creationId xmlns:p14="http://schemas.microsoft.com/office/powerpoint/2010/main" val="996956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Text Box 2"/>
          <p:cNvSpPr txBox="1">
            <a:spLocks noChangeArrowheads="1"/>
          </p:cNvSpPr>
          <p:nvPr/>
        </p:nvSpPr>
        <p:spPr bwMode="auto">
          <a:xfrm>
            <a:off x="1524000" y="188913"/>
            <a:ext cx="9144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800">
                <a:solidFill>
                  <a:srgbClr val="333399"/>
                </a:solidFill>
              </a:rPr>
              <a:t>Wash wells of excess sample</a:t>
            </a:r>
          </a:p>
        </p:txBody>
      </p:sp>
      <p:sp>
        <p:nvSpPr>
          <p:cNvPr id="240643" name="Text Box 3"/>
          <p:cNvSpPr txBox="1">
            <a:spLocks noChangeArrowheads="1"/>
          </p:cNvSpPr>
          <p:nvPr/>
        </p:nvSpPr>
        <p:spPr bwMode="auto">
          <a:xfrm>
            <a:off x="2286001" y="990601"/>
            <a:ext cx="7561263"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73050" indent="-27305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Using pipette, fill wells with PBS-Tween then empty out.  </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Tap wells upside down on paper towel.</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 typeface="Wingdings" panose="05000000000000000000" pitchFamily="2" charset="2"/>
              <a:buChar char="l"/>
            </a:pPr>
            <a:r>
              <a:rPr lang="en-GB" altLang="en-US" sz="3000">
                <a:solidFill>
                  <a:srgbClr val="000000"/>
                </a:solidFill>
              </a:rPr>
              <a:t>Repeat twice more, making sure no liquid remains after the last wash. </a:t>
            </a:r>
          </a:p>
          <a:p>
            <a:pPr fontAlgn="base">
              <a:spcBef>
                <a:spcPct val="0"/>
              </a:spcBef>
              <a:spcAft>
                <a:spcPct val="0"/>
              </a:spcAft>
              <a:buFont typeface="Wingdings" panose="05000000000000000000" pitchFamily="2" charset="2"/>
              <a:buNone/>
            </a:pPr>
            <a:endParaRPr lang="en-GB" altLang="en-US" sz="3000">
              <a:solidFill>
                <a:srgbClr val="000000"/>
              </a:solidFill>
            </a:endParaRPr>
          </a:p>
          <a:p>
            <a:pPr fontAlgn="base">
              <a:spcBef>
                <a:spcPct val="0"/>
              </a:spcBef>
              <a:spcAft>
                <a:spcPct val="0"/>
              </a:spcAft>
              <a:buFont typeface="Wingdings" panose="05000000000000000000" pitchFamily="2" charset="2"/>
              <a:buChar char="l"/>
            </a:pPr>
            <a:r>
              <a:rPr lang="en-GB" altLang="en-US" sz="3000">
                <a:solidFill>
                  <a:srgbClr val="000000"/>
                </a:solidFill>
              </a:rPr>
              <a:t> Block with BSA</a:t>
            </a:r>
          </a:p>
          <a:p>
            <a:pPr fontAlgn="base">
              <a:spcBef>
                <a:spcPct val="0"/>
              </a:spcBef>
              <a:spcAft>
                <a:spcPct val="0"/>
              </a:spcAft>
              <a:buFont typeface="Wingdings" panose="05000000000000000000" pitchFamily="2" charset="2"/>
              <a:buNone/>
            </a:pPr>
            <a:endParaRPr lang="en-GB" altLang="en-US" sz="3000">
              <a:solidFill>
                <a:srgbClr val="000000"/>
              </a:solidFill>
            </a:endParaRPr>
          </a:p>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3000">
                <a:solidFill>
                  <a:srgbClr val="000000"/>
                </a:solidFill>
              </a:rPr>
              <a:t> Label the pipette PBST and keep for later PBST pipetting.</a:t>
            </a:r>
          </a:p>
        </p:txBody>
      </p:sp>
      <p:sp>
        <p:nvSpPr>
          <p:cNvPr id="24064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9CABF81-6047-433C-8F2A-1DFFA0ADFAB3}" type="slidenum">
              <a:rPr lang="en-US" altLang="en-US" sz="1400">
                <a:solidFill>
                  <a:srgbClr val="000000"/>
                </a:solidFill>
              </a:rPr>
              <a:pPr>
                <a:spcBef>
                  <a:spcPct val="0"/>
                </a:spcBef>
                <a:buFontTx/>
                <a:buNone/>
              </a:pPr>
              <a:t>15</a:t>
            </a:fld>
            <a:endParaRPr lang="en-US" altLang="en-US" sz="1400">
              <a:solidFill>
                <a:srgbClr val="000000"/>
              </a:solidFill>
            </a:endParaRPr>
          </a:p>
        </p:txBody>
      </p:sp>
    </p:spTree>
    <p:extLst>
      <p:ext uri="{BB962C8B-B14F-4D97-AF65-F5344CB8AC3E}">
        <p14:creationId xmlns:p14="http://schemas.microsoft.com/office/powerpoint/2010/main" val="7752294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Text Box 2"/>
          <p:cNvSpPr txBox="1">
            <a:spLocks noChangeArrowheads="1"/>
          </p:cNvSpPr>
          <p:nvPr/>
        </p:nvSpPr>
        <p:spPr bwMode="auto">
          <a:xfrm>
            <a:off x="1524000" y="188913"/>
            <a:ext cx="9144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800">
                <a:solidFill>
                  <a:srgbClr val="333399"/>
                </a:solidFill>
              </a:rPr>
              <a:t>Add primary antibody</a:t>
            </a:r>
          </a:p>
        </p:txBody>
      </p:sp>
      <p:pic>
        <p:nvPicPr>
          <p:cNvPr id="2416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0100" y="2133600"/>
            <a:ext cx="4535488"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1668" name="Text Box 4"/>
          <p:cNvSpPr txBox="1">
            <a:spLocks noChangeArrowheads="1"/>
          </p:cNvSpPr>
          <p:nvPr/>
        </p:nvSpPr>
        <p:spPr bwMode="auto">
          <a:xfrm>
            <a:off x="3340100" y="1887539"/>
            <a:ext cx="1841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en-US" altLang="en-US" sz="2200">
              <a:solidFill>
                <a:srgbClr val="000000"/>
              </a:solidFill>
            </a:endParaRPr>
          </a:p>
        </p:txBody>
      </p:sp>
      <p:sp>
        <p:nvSpPr>
          <p:cNvPr id="241669" name="Text Box 5"/>
          <p:cNvSpPr txBox="1">
            <a:spLocks noChangeArrowheads="1"/>
          </p:cNvSpPr>
          <p:nvPr/>
        </p:nvSpPr>
        <p:spPr bwMode="auto">
          <a:xfrm>
            <a:off x="2063750" y="2060576"/>
            <a:ext cx="4337050"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Using a clean pastette, add 100</a:t>
            </a:r>
            <a:r>
              <a:rPr lang="el-GR" altLang="en-US" sz="3000">
                <a:solidFill>
                  <a:srgbClr val="000000"/>
                </a:solidFill>
              </a:rPr>
              <a:t>μ</a:t>
            </a:r>
            <a:r>
              <a:rPr lang="en-GB" altLang="en-US" sz="3000">
                <a:solidFill>
                  <a:srgbClr val="000000"/>
                </a:solidFill>
              </a:rPr>
              <a:t>L of primary antibody (mouse monoclonal) to each well.</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Leave on bench (or at 37</a:t>
            </a:r>
            <a:r>
              <a:rPr lang="en-US" altLang="en-US" sz="3000">
                <a:solidFill>
                  <a:srgbClr val="000000"/>
                </a:solidFill>
              </a:rPr>
              <a:t>°</a:t>
            </a:r>
            <a:r>
              <a:rPr lang="en-GB" altLang="en-US" sz="3000">
                <a:solidFill>
                  <a:srgbClr val="000000"/>
                </a:solidFill>
              </a:rPr>
              <a:t>C) for appropriate time.</a:t>
            </a:r>
          </a:p>
        </p:txBody>
      </p:sp>
      <p:sp>
        <p:nvSpPr>
          <p:cNvPr id="24167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9ED234-1EAC-4FFF-A315-687A80234897}" type="slidenum">
              <a:rPr lang="en-US" altLang="en-US" sz="1400">
                <a:solidFill>
                  <a:srgbClr val="000000"/>
                </a:solidFill>
              </a:rPr>
              <a:pPr>
                <a:spcBef>
                  <a:spcPct val="0"/>
                </a:spcBef>
                <a:buFontTx/>
                <a:buNone/>
              </a:pPr>
              <a:t>16</a:t>
            </a:fld>
            <a:endParaRPr lang="en-US" altLang="en-US" sz="1400">
              <a:solidFill>
                <a:srgbClr val="000000"/>
              </a:solidFill>
            </a:endParaRPr>
          </a:p>
        </p:txBody>
      </p:sp>
    </p:spTree>
    <p:extLst>
      <p:ext uri="{BB962C8B-B14F-4D97-AF65-F5344CB8AC3E}">
        <p14:creationId xmlns:p14="http://schemas.microsoft.com/office/powerpoint/2010/main" val="7520993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Text Box 2"/>
          <p:cNvSpPr txBox="1">
            <a:spLocks noChangeArrowheads="1"/>
          </p:cNvSpPr>
          <p:nvPr/>
        </p:nvSpPr>
        <p:spPr bwMode="auto">
          <a:xfrm>
            <a:off x="1524000" y="1"/>
            <a:ext cx="9144000" cy="112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000">
                <a:solidFill>
                  <a:srgbClr val="333399"/>
                </a:solidFill>
              </a:rPr>
              <a:t>Monoclonal antibody production</a:t>
            </a:r>
            <a:r>
              <a:rPr lang="en-GB" altLang="en-US" sz="3600">
                <a:solidFill>
                  <a:srgbClr val="333399"/>
                </a:solidFill>
              </a:rPr>
              <a:t> </a:t>
            </a:r>
          </a:p>
          <a:p>
            <a:pPr algn="ctr" fontAlgn="base">
              <a:spcBef>
                <a:spcPct val="0"/>
              </a:spcBef>
              <a:spcAft>
                <a:spcPct val="0"/>
              </a:spcAft>
              <a:buFontTx/>
              <a:buNone/>
            </a:pPr>
            <a:r>
              <a:rPr lang="en-GB" altLang="en-US" sz="2800">
                <a:solidFill>
                  <a:srgbClr val="333399"/>
                </a:solidFill>
              </a:rPr>
              <a:t>(hybridoma technology)</a:t>
            </a:r>
          </a:p>
        </p:txBody>
      </p:sp>
      <p:grpSp>
        <p:nvGrpSpPr>
          <p:cNvPr id="242691" name="Group 3"/>
          <p:cNvGrpSpPr>
            <a:grpSpLocks/>
          </p:cNvGrpSpPr>
          <p:nvPr/>
        </p:nvGrpSpPr>
        <p:grpSpPr bwMode="auto">
          <a:xfrm>
            <a:off x="4943476" y="3716339"/>
            <a:ext cx="2468563" cy="1728787"/>
            <a:chOff x="2154" y="2296"/>
            <a:chExt cx="1555" cy="1089"/>
          </a:xfrm>
        </p:grpSpPr>
        <p:sp>
          <p:nvSpPr>
            <p:cNvPr id="242713" name="AutoShape 4"/>
            <p:cNvSpPr>
              <a:spLocks noChangeArrowheads="1"/>
            </p:cNvSpPr>
            <p:nvPr/>
          </p:nvSpPr>
          <p:spPr bwMode="auto">
            <a:xfrm rot="5400000">
              <a:off x="2585" y="2863"/>
              <a:ext cx="726" cy="317"/>
            </a:xfrm>
            <a:prstGeom prst="rightArrow">
              <a:avLst>
                <a:gd name="adj1" fmla="val 50000"/>
                <a:gd name="adj2" fmla="val 57256"/>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42714" name="Group 5"/>
            <p:cNvGrpSpPr>
              <a:grpSpLocks/>
            </p:cNvGrpSpPr>
            <p:nvPr/>
          </p:nvGrpSpPr>
          <p:grpSpPr bwMode="auto">
            <a:xfrm>
              <a:off x="2154" y="2296"/>
              <a:ext cx="1555" cy="771"/>
              <a:chOff x="2154" y="2568"/>
              <a:chExt cx="1555" cy="771"/>
            </a:xfrm>
          </p:grpSpPr>
          <p:sp>
            <p:nvSpPr>
              <p:cNvPr id="242715" name="Oval 6"/>
              <p:cNvSpPr>
                <a:spLocks noChangeArrowheads="1"/>
              </p:cNvSpPr>
              <p:nvPr/>
            </p:nvSpPr>
            <p:spPr bwMode="auto">
              <a:xfrm>
                <a:off x="2154" y="2568"/>
                <a:ext cx="1542" cy="771"/>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2716" name="Text Box 7"/>
              <p:cNvSpPr txBox="1">
                <a:spLocks noChangeArrowheads="1"/>
              </p:cNvSpPr>
              <p:nvPr/>
            </p:nvSpPr>
            <p:spPr bwMode="auto">
              <a:xfrm>
                <a:off x="2154" y="2614"/>
                <a:ext cx="1555"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Fuse </a:t>
                </a:r>
              </a:p>
              <a:p>
                <a:pPr algn="ctr" fontAlgn="base">
                  <a:spcBef>
                    <a:spcPct val="0"/>
                  </a:spcBef>
                  <a:spcAft>
                    <a:spcPct val="0"/>
                  </a:spcAft>
                  <a:buFontTx/>
                  <a:buNone/>
                </a:pPr>
                <a:r>
                  <a:rPr lang="en-GB" altLang="en-US" sz="2000">
                    <a:solidFill>
                      <a:srgbClr val="000000"/>
                    </a:solidFill>
                  </a:rPr>
                  <a:t>B-lymphocytes with myeloma cells</a:t>
                </a:r>
              </a:p>
            </p:txBody>
          </p:sp>
        </p:grpSp>
      </p:grpSp>
      <p:grpSp>
        <p:nvGrpSpPr>
          <p:cNvPr id="242692" name="Group 8"/>
          <p:cNvGrpSpPr>
            <a:grpSpLocks/>
          </p:cNvGrpSpPr>
          <p:nvPr/>
        </p:nvGrpSpPr>
        <p:grpSpPr bwMode="auto">
          <a:xfrm>
            <a:off x="3719514" y="1195389"/>
            <a:ext cx="4105275" cy="1368425"/>
            <a:chOff x="1383" y="663"/>
            <a:chExt cx="2586" cy="862"/>
          </a:xfrm>
        </p:grpSpPr>
        <p:sp>
          <p:nvSpPr>
            <p:cNvPr id="242709" name="AutoShape 9"/>
            <p:cNvSpPr>
              <a:spLocks noChangeArrowheads="1"/>
            </p:cNvSpPr>
            <p:nvPr/>
          </p:nvSpPr>
          <p:spPr bwMode="auto">
            <a:xfrm rot="16145590" flipH="1">
              <a:off x="1474" y="844"/>
              <a:ext cx="453" cy="635"/>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45 w 21600"/>
                <a:gd name="T13" fmla="*/ 2925 h 21600"/>
                <a:gd name="T14" fmla="*/ 18215 w 21600"/>
                <a:gd name="T15" fmla="*/ 925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DDDDDD"/>
            </a:solidFill>
            <a:ln w="9525" algn="ctr">
              <a:solidFill>
                <a:srgbClr val="000000"/>
              </a:solidFill>
              <a:miter lim="800000"/>
              <a:headEnd/>
              <a:tailEnd/>
            </a:ln>
          </p:spPr>
          <p:txBody>
            <a:bodyPr wrap="none" anchor="ctr"/>
            <a:lstStyle/>
            <a:p>
              <a:pPr eaLnBrk="0" fontAlgn="base" hangingPunct="0">
                <a:spcBef>
                  <a:spcPct val="0"/>
                </a:spcBef>
                <a:spcAft>
                  <a:spcPct val="0"/>
                </a:spcAft>
              </a:pPr>
              <a:endParaRPr lang="en-US">
                <a:solidFill>
                  <a:srgbClr val="000000"/>
                </a:solidFill>
              </a:endParaRPr>
            </a:p>
          </p:txBody>
        </p:sp>
        <p:sp>
          <p:nvSpPr>
            <p:cNvPr id="242710" name="Oval 10"/>
            <p:cNvSpPr>
              <a:spLocks noChangeArrowheads="1"/>
            </p:cNvSpPr>
            <p:nvPr/>
          </p:nvSpPr>
          <p:spPr bwMode="auto">
            <a:xfrm>
              <a:off x="1882" y="663"/>
              <a:ext cx="2087" cy="862"/>
            </a:xfrm>
            <a:prstGeom prst="ellipse">
              <a:avLst/>
            </a:prstGeom>
            <a:solidFill>
              <a:srgbClr val="FFCCFF"/>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2711" name="Text Box 11"/>
            <p:cNvSpPr txBox="1">
              <a:spLocks noChangeArrowheads="1"/>
            </p:cNvSpPr>
            <p:nvPr/>
          </p:nvSpPr>
          <p:spPr bwMode="auto">
            <a:xfrm>
              <a:off x="1837" y="754"/>
              <a:ext cx="1180"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Inject </a:t>
              </a:r>
            </a:p>
            <a:p>
              <a:pPr algn="ctr" fontAlgn="base">
                <a:spcBef>
                  <a:spcPct val="0"/>
                </a:spcBef>
                <a:spcAft>
                  <a:spcPct val="0"/>
                </a:spcAft>
                <a:buFontTx/>
                <a:buNone/>
              </a:pPr>
              <a:r>
                <a:rPr lang="en-GB" altLang="en-US" sz="2000">
                  <a:solidFill>
                    <a:srgbClr val="000000"/>
                  </a:solidFill>
                </a:rPr>
                <a:t>mouse with </a:t>
              </a:r>
              <a:r>
                <a:rPr lang="en-GB" altLang="en-US" sz="2000" b="1">
                  <a:solidFill>
                    <a:srgbClr val="000000"/>
                  </a:solidFill>
                </a:rPr>
                <a:t>antigen</a:t>
              </a:r>
            </a:p>
          </p:txBody>
        </p:sp>
        <p:pic>
          <p:nvPicPr>
            <p:cNvPr id="242712"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5" y="845"/>
              <a:ext cx="771"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2693" name="Group 13"/>
          <p:cNvGrpSpPr>
            <a:grpSpLocks/>
          </p:cNvGrpSpPr>
          <p:nvPr/>
        </p:nvGrpSpPr>
        <p:grpSpPr bwMode="auto">
          <a:xfrm>
            <a:off x="6456363" y="2419350"/>
            <a:ext cx="3960812" cy="2305050"/>
            <a:chOff x="3107" y="1524"/>
            <a:chExt cx="2495" cy="1452"/>
          </a:xfrm>
        </p:grpSpPr>
        <p:sp>
          <p:nvSpPr>
            <p:cNvPr id="242705" name="AutoShape 14"/>
            <p:cNvSpPr>
              <a:spLocks noChangeArrowheads="1"/>
            </p:cNvSpPr>
            <p:nvPr/>
          </p:nvSpPr>
          <p:spPr bwMode="auto">
            <a:xfrm rot="10751132">
              <a:off x="3787" y="2295"/>
              <a:ext cx="590" cy="68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1 w 21600"/>
                <a:gd name="T13" fmla="*/ 2918 h 21600"/>
                <a:gd name="T14" fmla="*/ 18232 w 21600"/>
                <a:gd name="T15" fmla="*/ 926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DDDDDD"/>
            </a:solidFill>
            <a:ln w="9525" algn="ctr">
              <a:solidFill>
                <a:srgbClr val="000000"/>
              </a:solidFill>
              <a:miter lim="800000"/>
              <a:headEnd/>
              <a:tailEnd/>
            </a:ln>
          </p:spPr>
          <p:txBody>
            <a:bodyPr wrap="none" anchor="ctr"/>
            <a:lstStyle/>
            <a:p>
              <a:pPr eaLnBrk="0" fontAlgn="base" hangingPunct="0">
                <a:spcBef>
                  <a:spcPct val="0"/>
                </a:spcBef>
                <a:spcAft>
                  <a:spcPct val="0"/>
                </a:spcAft>
              </a:pPr>
              <a:endParaRPr lang="en-US">
                <a:solidFill>
                  <a:srgbClr val="000000"/>
                </a:solidFill>
              </a:endParaRPr>
            </a:p>
          </p:txBody>
        </p:sp>
        <p:sp>
          <p:nvSpPr>
            <p:cNvPr id="242706" name="Oval 15"/>
            <p:cNvSpPr>
              <a:spLocks noChangeArrowheads="1"/>
            </p:cNvSpPr>
            <p:nvPr/>
          </p:nvSpPr>
          <p:spPr bwMode="auto">
            <a:xfrm>
              <a:off x="3107" y="1524"/>
              <a:ext cx="2495" cy="906"/>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2707" name="Text Box 16"/>
            <p:cNvSpPr txBox="1">
              <a:spLocks noChangeArrowheads="1"/>
            </p:cNvSpPr>
            <p:nvPr/>
          </p:nvSpPr>
          <p:spPr bwMode="auto">
            <a:xfrm>
              <a:off x="3107" y="1660"/>
              <a:ext cx="1542"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Grow mouse </a:t>
              </a:r>
              <a:r>
                <a:rPr lang="en-GB" altLang="en-US" sz="2000" b="1">
                  <a:solidFill>
                    <a:srgbClr val="000000"/>
                  </a:solidFill>
                </a:rPr>
                <a:t>myeloma</a:t>
              </a:r>
              <a:r>
                <a:rPr lang="en-GB" altLang="en-US" sz="2000">
                  <a:solidFill>
                    <a:srgbClr val="000000"/>
                  </a:solidFill>
                </a:rPr>
                <a:t> (tumour) cells in culture</a:t>
              </a:r>
            </a:p>
          </p:txBody>
        </p:sp>
        <p:pic>
          <p:nvPicPr>
            <p:cNvPr id="242708" name="Picture 17" descr="pic1_1154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4" y="1751"/>
              <a:ext cx="680" cy="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2694" name="Group 18"/>
          <p:cNvGrpSpPr>
            <a:grpSpLocks/>
          </p:cNvGrpSpPr>
          <p:nvPr/>
        </p:nvGrpSpPr>
        <p:grpSpPr bwMode="auto">
          <a:xfrm>
            <a:off x="1919288" y="2419350"/>
            <a:ext cx="3960812" cy="2305050"/>
            <a:chOff x="249" y="1434"/>
            <a:chExt cx="2495" cy="1452"/>
          </a:xfrm>
        </p:grpSpPr>
        <p:sp>
          <p:nvSpPr>
            <p:cNvPr id="242700" name="AutoShape 19"/>
            <p:cNvSpPr>
              <a:spLocks noChangeArrowheads="1"/>
            </p:cNvSpPr>
            <p:nvPr/>
          </p:nvSpPr>
          <p:spPr bwMode="auto">
            <a:xfrm rot="10848868" flipH="1">
              <a:off x="1474" y="2205"/>
              <a:ext cx="590" cy="68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1 w 21600"/>
                <a:gd name="T13" fmla="*/ 2918 h 21600"/>
                <a:gd name="T14" fmla="*/ 18232 w 21600"/>
                <a:gd name="T15" fmla="*/ 926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DDDDDD"/>
            </a:solidFill>
            <a:ln w="9525" algn="ctr">
              <a:solidFill>
                <a:srgbClr val="000000"/>
              </a:solidFill>
              <a:miter lim="800000"/>
              <a:headEnd/>
              <a:tailEnd/>
            </a:ln>
          </p:spPr>
          <p:txBody>
            <a:bodyPr wrap="none" anchor="ctr"/>
            <a:lstStyle/>
            <a:p>
              <a:pPr eaLnBrk="0" fontAlgn="base" hangingPunct="0">
                <a:spcBef>
                  <a:spcPct val="0"/>
                </a:spcBef>
                <a:spcAft>
                  <a:spcPct val="0"/>
                </a:spcAft>
              </a:pPr>
              <a:endParaRPr lang="en-US">
                <a:solidFill>
                  <a:srgbClr val="000000"/>
                </a:solidFill>
              </a:endParaRPr>
            </a:p>
          </p:txBody>
        </p:sp>
        <p:grpSp>
          <p:nvGrpSpPr>
            <p:cNvPr id="242701" name="Group 20"/>
            <p:cNvGrpSpPr>
              <a:grpSpLocks/>
            </p:cNvGrpSpPr>
            <p:nvPr/>
          </p:nvGrpSpPr>
          <p:grpSpPr bwMode="auto">
            <a:xfrm>
              <a:off x="249" y="1434"/>
              <a:ext cx="2495" cy="906"/>
              <a:chOff x="249" y="2160"/>
              <a:chExt cx="2495" cy="906"/>
            </a:xfrm>
          </p:grpSpPr>
          <p:sp>
            <p:nvSpPr>
              <p:cNvPr id="242702" name="Oval 21"/>
              <p:cNvSpPr>
                <a:spLocks noChangeArrowheads="1"/>
              </p:cNvSpPr>
              <p:nvPr/>
            </p:nvSpPr>
            <p:spPr bwMode="auto">
              <a:xfrm>
                <a:off x="249" y="2160"/>
                <a:ext cx="2495" cy="906"/>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2703" name="Text Box 22"/>
              <p:cNvSpPr txBox="1">
                <a:spLocks noChangeArrowheads="1"/>
              </p:cNvSpPr>
              <p:nvPr/>
            </p:nvSpPr>
            <p:spPr bwMode="auto">
              <a:xfrm>
                <a:off x="295" y="2251"/>
                <a:ext cx="138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Obtain </a:t>
                </a:r>
              </a:p>
              <a:p>
                <a:pPr algn="ctr" fontAlgn="base">
                  <a:spcBef>
                    <a:spcPct val="0"/>
                  </a:spcBef>
                  <a:spcAft>
                    <a:spcPct val="0"/>
                  </a:spcAft>
                  <a:buFontTx/>
                  <a:buNone/>
                </a:pPr>
                <a:r>
                  <a:rPr lang="en-GB" altLang="en-US" sz="2000">
                    <a:solidFill>
                      <a:srgbClr val="000000"/>
                    </a:solidFill>
                  </a:rPr>
                  <a:t>Mouse spleen </a:t>
                </a:r>
              </a:p>
              <a:p>
                <a:pPr algn="ctr" fontAlgn="base">
                  <a:spcBef>
                    <a:spcPct val="0"/>
                  </a:spcBef>
                  <a:spcAft>
                    <a:spcPct val="0"/>
                  </a:spcAft>
                  <a:buFontTx/>
                  <a:buNone/>
                </a:pPr>
                <a:r>
                  <a:rPr lang="en-GB" altLang="en-US" sz="2000" b="1">
                    <a:solidFill>
                      <a:srgbClr val="000000"/>
                    </a:solidFill>
                  </a:rPr>
                  <a:t>B-lymphocytes</a:t>
                </a:r>
                <a:r>
                  <a:rPr lang="en-GB" altLang="en-US" sz="2000">
                    <a:solidFill>
                      <a:srgbClr val="000000"/>
                    </a:solidFill>
                  </a:rPr>
                  <a:t> </a:t>
                </a:r>
              </a:p>
            </p:txBody>
          </p:sp>
          <p:pic>
            <p:nvPicPr>
              <p:cNvPr id="242704" name="Picture 23" descr="fig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745" y="2206"/>
                <a:ext cx="502" cy="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42695" name="AutoShape 24" descr="hybridoma_bergter2"/>
          <p:cNvSpPr>
            <a:spLocks noChangeAspect="1" noChangeArrowheads="1"/>
          </p:cNvSpPr>
          <p:nvPr/>
        </p:nvSpPr>
        <p:spPr bwMode="auto">
          <a:xfrm>
            <a:off x="5019675" y="2481264"/>
            <a:ext cx="2152650"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42696" name="Group 25"/>
          <p:cNvGrpSpPr>
            <a:grpSpLocks/>
          </p:cNvGrpSpPr>
          <p:nvPr/>
        </p:nvGrpSpPr>
        <p:grpSpPr bwMode="auto">
          <a:xfrm>
            <a:off x="4727575" y="5516563"/>
            <a:ext cx="3024188" cy="1225550"/>
            <a:chOff x="2018" y="3475"/>
            <a:chExt cx="1905" cy="772"/>
          </a:xfrm>
        </p:grpSpPr>
        <p:sp>
          <p:nvSpPr>
            <p:cNvPr id="242698" name="Oval 26"/>
            <p:cNvSpPr>
              <a:spLocks noChangeArrowheads="1"/>
            </p:cNvSpPr>
            <p:nvPr/>
          </p:nvSpPr>
          <p:spPr bwMode="auto">
            <a:xfrm>
              <a:off x="2018" y="3475"/>
              <a:ext cx="1905" cy="772"/>
            </a:xfrm>
            <a:prstGeom prst="ellipse">
              <a:avLst/>
            </a:prstGeom>
            <a:solidFill>
              <a:srgbClr val="FFCCFF"/>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2699" name="Text Box 27"/>
            <p:cNvSpPr txBox="1">
              <a:spLocks noChangeArrowheads="1"/>
            </p:cNvSpPr>
            <p:nvPr/>
          </p:nvSpPr>
          <p:spPr bwMode="auto">
            <a:xfrm>
              <a:off x="2064" y="3657"/>
              <a:ext cx="181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200">
                  <a:solidFill>
                    <a:srgbClr val="000000"/>
                  </a:solidFill>
                </a:rPr>
                <a:t>Antibody-producing </a:t>
              </a:r>
              <a:r>
                <a:rPr lang="en-GB" altLang="en-US" sz="2200" b="1">
                  <a:solidFill>
                    <a:srgbClr val="000000"/>
                  </a:solidFill>
                </a:rPr>
                <a:t>hybridoma</a:t>
              </a:r>
              <a:r>
                <a:rPr lang="en-GB" altLang="en-US" sz="2200">
                  <a:solidFill>
                    <a:srgbClr val="000000"/>
                  </a:solidFill>
                </a:rPr>
                <a:t> cells</a:t>
              </a:r>
            </a:p>
          </p:txBody>
        </p:sp>
      </p:grpSp>
      <p:sp>
        <p:nvSpPr>
          <p:cNvPr id="24269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FBD9DA2-FE7D-4C6D-8C6D-F6AF938738AC}" type="slidenum">
              <a:rPr lang="en-US" altLang="en-US" sz="1400">
                <a:solidFill>
                  <a:srgbClr val="000000"/>
                </a:solidFill>
              </a:rPr>
              <a:pPr>
                <a:spcBef>
                  <a:spcPct val="0"/>
                </a:spcBef>
                <a:buFontTx/>
                <a:buNone/>
              </a:pPr>
              <a:t>17</a:t>
            </a:fld>
            <a:endParaRPr lang="en-US" altLang="en-US" sz="1400">
              <a:solidFill>
                <a:srgbClr val="000000"/>
              </a:solidFill>
            </a:endParaRPr>
          </a:p>
        </p:txBody>
      </p:sp>
    </p:spTree>
    <p:extLst>
      <p:ext uri="{BB962C8B-B14F-4D97-AF65-F5344CB8AC3E}">
        <p14:creationId xmlns:p14="http://schemas.microsoft.com/office/powerpoint/2010/main" val="1135799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240464" y="693737"/>
            <a:ext cx="4033837" cy="3238500"/>
            <a:chOff x="3061" y="573"/>
            <a:chExt cx="2541" cy="2040"/>
          </a:xfrm>
        </p:grpSpPr>
        <p:grpSp>
          <p:nvGrpSpPr>
            <p:cNvPr id="243839" name="Group 3"/>
            <p:cNvGrpSpPr>
              <a:grpSpLocks/>
            </p:cNvGrpSpPr>
            <p:nvPr/>
          </p:nvGrpSpPr>
          <p:grpSpPr bwMode="auto">
            <a:xfrm>
              <a:off x="3470" y="573"/>
              <a:ext cx="2132" cy="634"/>
              <a:chOff x="2744" y="709"/>
              <a:chExt cx="2132" cy="634"/>
            </a:xfrm>
          </p:grpSpPr>
          <p:sp>
            <p:nvSpPr>
              <p:cNvPr id="243871" name="AutoShape 4"/>
              <p:cNvSpPr>
                <a:spLocks noChangeArrowheads="1"/>
              </p:cNvSpPr>
              <p:nvPr/>
            </p:nvSpPr>
            <p:spPr bwMode="auto">
              <a:xfrm>
                <a:off x="2744" y="786"/>
                <a:ext cx="2132" cy="435"/>
              </a:xfrm>
              <a:prstGeom prst="star16">
                <a:avLst>
                  <a:gd name="adj" fmla="val 37500"/>
                </a:avLst>
              </a:prstGeom>
              <a:solidFill>
                <a:srgbClr val="FF99FF"/>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72" name="Text Box 5"/>
              <p:cNvSpPr txBox="1">
                <a:spLocks noChangeArrowheads="1"/>
              </p:cNvSpPr>
              <p:nvPr/>
            </p:nvSpPr>
            <p:spPr bwMode="auto">
              <a:xfrm>
                <a:off x="3016" y="709"/>
                <a:ext cx="1542"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Unlimited supply </a:t>
                </a:r>
              </a:p>
              <a:p>
                <a:pPr algn="ctr" fontAlgn="base">
                  <a:spcBef>
                    <a:spcPct val="0"/>
                  </a:spcBef>
                  <a:spcAft>
                    <a:spcPct val="0"/>
                  </a:spcAft>
                  <a:buFontTx/>
                  <a:buNone/>
                </a:pPr>
                <a:r>
                  <a:rPr lang="en-GB" altLang="en-US" sz="2000">
                    <a:solidFill>
                      <a:srgbClr val="000000"/>
                    </a:solidFill>
                  </a:rPr>
                  <a:t>of antibody specific for single epitope</a:t>
                </a:r>
              </a:p>
            </p:txBody>
          </p:sp>
        </p:grpSp>
        <p:sp>
          <p:nvSpPr>
            <p:cNvPr id="243840" name="Text Box 6"/>
            <p:cNvSpPr txBox="1">
              <a:spLocks noChangeArrowheads="1"/>
            </p:cNvSpPr>
            <p:nvPr/>
          </p:nvSpPr>
          <p:spPr bwMode="auto">
            <a:xfrm>
              <a:off x="3061" y="1389"/>
              <a:ext cx="1543"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Keep clone producing antibody which best detects antigen</a:t>
              </a:r>
            </a:p>
          </p:txBody>
        </p:sp>
        <p:sp>
          <p:nvSpPr>
            <p:cNvPr id="243841" name="AutoShape 7"/>
            <p:cNvSpPr>
              <a:spLocks noChangeArrowheads="1"/>
            </p:cNvSpPr>
            <p:nvPr/>
          </p:nvSpPr>
          <p:spPr bwMode="auto">
            <a:xfrm rot="-5400000">
              <a:off x="4377" y="2251"/>
              <a:ext cx="453" cy="272"/>
            </a:xfrm>
            <a:prstGeom prst="rightArrow">
              <a:avLst>
                <a:gd name="adj1" fmla="val 50000"/>
                <a:gd name="adj2" fmla="val 41636"/>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43842" name="Group 8"/>
            <p:cNvGrpSpPr>
              <a:grpSpLocks/>
            </p:cNvGrpSpPr>
            <p:nvPr/>
          </p:nvGrpSpPr>
          <p:grpSpPr bwMode="auto">
            <a:xfrm>
              <a:off x="4695" y="1680"/>
              <a:ext cx="862" cy="393"/>
              <a:chOff x="2018" y="2452"/>
              <a:chExt cx="862" cy="393"/>
            </a:xfrm>
          </p:grpSpPr>
          <p:sp>
            <p:nvSpPr>
              <p:cNvPr id="243864" name="AutoShape 9"/>
              <p:cNvSpPr>
                <a:spLocks noChangeArrowheads="1"/>
              </p:cNvSpPr>
              <p:nvPr/>
            </p:nvSpPr>
            <p:spPr bwMode="auto">
              <a:xfrm>
                <a:off x="2018" y="2452"/>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65" name="Oval 10"/>
              <p:cNvSpPr>
                <a:spLocks noChangeArrowheads="1"/>
              </p:cNvSpPr>
              <p:nvPr/>
            </p:nvSpPr>
            <p:spPr bwMode="auto">
              <a:xfrm>
                <a:off x="2064"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66" name="Oval 11"/>
              <p:cNvSpPr>
                <a:spLocks noChangeArrowheads="1"/>
              </p:cNvSpPr>
              <p:nvPr/>
            </p:nvSpPr>
            <p:spPr bwMode="auto">
              <a:xfrm>
                <a:off x="2245"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67" name="Oval 12"/>
              <p:cNvSpPr>
                <a:spLocks noChangeArrowheads="1"/>
              </p:cNvSpPr>
              <p:nvPr/>
            </p:nvSpPr>
            <p:spPr bwMode="auto">
              <a:xfrm>
                <a:off x="2608"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68" name="Oval 13"/>
              <p:cNvSpPr>
                <a:spLocks noChangeArrowheads="1"/>
              </p:cNvSpPr>
              <p:nvPr/>
            </p:nvSpPr>
            <p:spPr bwMode="auto">
              <a:xfrm>
                <a:off x="2472" y="2472"/>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69" name="Oval 14"/>
              <p:cNvSpPr>
                <a:spLocks noChangeArrowheads="1"/>
              </p:cNvSpPr>
              <p:nvPr/>
            </p:nvSpPr>
            <p:spPr bwMode="auto">
              <a:xfrm>
                <a:off x="2426"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70" name="Oval 15"/>
              <p:cNvSpPr>
                <a:spLocks noChangeArrowheads="1"/>
              </p:cNvSpPr>
              <p:nvPr/>
            </p:nvSpPr>
            <p:spPr bwMode="auto">
              <a:xfrm>
                <a:off x="2154" y="2472"/>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43843" name="Group 16"/>
            <p:cNvGrpSpPr>
              <a:grpSpLocks/>
            </p:cNvGrpSpPr>
            <p:nvPr/>
          </p:nvGrpSpPr>
          <p:grpSpPr bwMode="auto">
            <a:xfrm>
              <a:off x="4740" y="1388"/>
              <a:ext cx="771" cy="273"/>
              <a:chOff x="386" y="3294"/>
              <a:chExt cx="771" cy="273"/>
            </a:xfrm>
          </p:grpSpPr>
          <p:grpSp>
            <p:nvGrpSpPr>
              <p:cNvPr id="243844" name="Group 17"/>
              <p:cNvGrpSpPr>
                <a:grpSpLocks/>
              </p:cNvGrpSpPr>
              <p:nvPr/>
            </p:nvGrpSpPr>
            <p:grpSpPr bwMode="auto">
              <a:xfrm rot="-1424198">
                <a:off x="386" y="3384"/>
                <a:ext cx="91" cy="182"/>
                <a:chOff x="2789" y="2704"/>
                <a:chExt cx="91" cy="182"/>
              </a:xfrm>
            </p:grpSpPr>
            <p:sp>
              <p:nvSpPr>
                <p:cNvPr id="243861" name="Line 18"/>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62" name="Line 19"/>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63" name="Line 20"/>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45" name="Group 21"/>
              <p:cNvGrpSpPr>
                <a:grpSpLocks/>
              </p:cNvGrpSpPr>
              <p:nvPr/>
            </p:nvGrpSpPr>
            <p:grpSpPr bwMode="auto">
              <a:xfrm rot="-1073264">
                <a:off x="703" y="3294"/>
                <a:ext cx="91" cy="182"/>
                <a:chOff x="2789" y="2704"/>
                <a:chExt cx="91" cy="182"/>
              </a:xfrm>
            </p:grpSpPr>
            <p:sp>
              <p:nvSpPr>
                <p:cNvPr id="243858" name="Line 22"/>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9" name="Line 23"/>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60" name="Line 24"/>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46" name="Group 25"/>
              <p:cNvGrpSpPr>
                <a:grpSpLocks/>
              </p:cNvGrpSpPr>
              <p:nvPr/>
            </p:nvGrpSpPr>
            <p:grpSpPr bwMode="auto">
              <a:xfrm rot="1893741">
                <a:off x="1066" y="3385"/>
                <a:ext cx="91" cy="182"/>
                <a:chOff x="2789" y="2704"/>
                <a:chExt cx="91" cy="182"/>
              </a:xfrm>
            </p:grpSpPr>
            <p:sp>
              <p:nvSpPr>
                <p:cNvPr id="243855" name="Line 26"/>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6" name="Line 27"/>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7" name="Line 28"/>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47" name="Group 29"/>
              <p:cNvGrpSpPr>
                <a:grpSpLocks/>
              </p:cNvGrpSpPr>
              <p:nvPr/>
            </p:nvGrpSpPr>
            <p:grpSpPr bwMode="auto">
              <a:xfrm>
                <a:off x="567" y="3384"/>
                <a:ext cx="91" cy="182"/>
                <a:chOff x="2789" y="2704"/>
                <a:chExt cx="91" cy="182"/>
              </a:xfrm>
            </p:grpSpPr>
            <p:sp>
              <p:nvSpPr>
                <p:cNvPr id="243852" name="Line 30"/>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3" name="Line 31"/>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4" name="Line 32"/>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48" name="Group 33"/>
              <p:cNvGrpSpPr>
                <a:grpSpLocks/>
              </p:cNvGrpSpPr>
              <p:nvPr/>
            </p:nvGrpSpPr>
            <p:grpSpPr bwMode="auto">
              <a:xfrm>
                <a:off x="839" y="3384"/>
                <a:ext cx="91" cy="182"/>
                <a:chOff x="2789" y="2704"/>
                <a:chExt cx="91" cy="182"/>
              </a:xfrm>
            </p:grpSpPr>
            <p:sp>
              <p:nvSpPr>
                <p:cNvPr id="243849" name="Line 34"/>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0" name="Line 35"/>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51" name="Line 36"/>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grpSp>
      <p:grpSp>
        <p:nvGrpSpPr>
          <p:cNvPr id="11" name="Group 37"/>
          <p:cNvGrpSpPr>
            <a:grpSpLocks/>
          </p:cNvGrpSpPr>
          <p:nvPr/>
        </p:nvGrpSpPr>
        <p:grpSpPr bwMode="auto">
          <a:xfrm>
            <a:off x="1847850" y="4076702"/>
            <a:ext cx="3384550" cy="2239963"/>
            <a:chOff x="295" y="2659"/>
            <a:chExt cx="2132" cy="1411"/>
          </a:xfrm>
        </p:grpSpPr>
        <p:sp>
          <p:nvSpPr>
            <p:cNvPr id="243807" name="Text Box 38"/>
            <p:cNvSpPr txBox="1">
              <a:spLocks noChangeArrowheads="1"/>
            </p:cNvSpPr>
            <p:nvPr/>
          </p:nvSpPr>
          <p:spPr bwMode="auto">
            <a:xfrm>
              <a:off x="975" y="3203"/>
              <a:ext cx="1452"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Screen hybridomas </a:t>
              </a:r>
            </a:p>
            <a:p>
              <a:pPr algn="ctr" fontAlgn="base">
                <a:spcBef>
                  <a:spcPct val="0"/>
                </a:spcBef>
                <a:spcAft>
                  <a:spcPct val="0"/>
                </a:spcAft>
                <a:buFontTx/>
                <a:buNone/>
              </a:pPr>
              <a:r>
                <a:rPr lang="en-GB" altLang="en-US" sz="2000">
                  <a:solidFill>
                    <a:srgbClr val="000000"/>
                  </a:solidFill>
                </a:rPr>
                <a:t>for antibody production</a:t>
              </a:r>
            </a:p>
          </p:txBody>
        </p:sp>
        <p:grpSp>
          <p:nvGrpSpPr>
            <p:cNvPr id="243808" name="Group 39"/>
            <p:cNvGrpSpPr>
              <a:grpSpLocks/>
            </p:cNvGrpSpPr>
            <p:nvPr/>
          </p:nvGrpSpPr>
          <p:grpSpPr bwMode="auto">
            <a:xfrm>
              <a:off x="295" y="2931"/>
              <a:ext cx="862" cy="1139"/>
              <a:chOff x="295" y="2931"/>
              <a:chExt cx="862" cy="1139"/>
            </a:xfrm>
          </p:grpSpPr>
          <p:grpSp>
            <p:nvGrpSpPr>
              <p:cNvPr id="243810" name="Group 40"/>
              <p:cNvGrpSpPr>
                <a:grpSpLocks/>
              </p:cNvGrpSpPr>
              <p:nvPr/>
            </p:nvGrpSpPr>
            <p:grpSpPr bwMode="auto">
              <a:xfrm>
                <a:off x="295" y="3677"/>
                <a:ext cx="862" cy="393"/>
                <a:chOff x="295" y="3677"/>
                <a:chExt cx="862" cy="393"/>
              </a:xfrm>
            </p:grpSpPr>
            <p:sp>
              <p:nvSpPr>
                <p:cNvPr id="243832" name="AutoShape 41"/>
                <p:cNvSpPr>
                  <a:spLocks noChangeArrowheads="1"/>
                </p:cNvSpPr>
                <p:nvPr/>
              </p:nvSpPr>
              <p:spPr bwMode="auto">
                <a:xfrm>
                  <a:off x="295" y="3677"/>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33" name="Oval 42"/>
                <p:cNvSpPr>
                  <a:spLocks noChangeArrowheads="1"/>
                </p:cNvSpPr>
                <p:nvPr/>
              </p:nvSpPr>
              <p:spPr bwMode="auto">
                <a:xfrm>
                  <a:off x="341" y="3743"/>
                  <a:ext cx="164" cy="327"/>
                </a:xfrm>
                <a:prstGeom prst="ellipse">
                  <a:avLst/>
                </a:prstGeom>
                <a:solidFill>
                  <a:srgbClr val="66CC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34" name="Oval 43"/>
                <p:cNvSpPr>
                  <a:spLocks noChangeArrowheads="1"/>
                </p:cNvSpPr>
                <p:nvPr/>
              </p:nvSpPr>
              <p:spPr bwMode="auto">
                <a:xfrm>
                  <a:off x="522" y="3743"/>
                  <a:ext cx="164" cy="327"/>
                </a:xfrm>
                <a:prstGeom prst="ellipse">
                  <a:avLst/>
                </a:prstGeom>
                <a:solidFill>
                  <a:srgbClr val="CC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35" name="Oval 44"/>
                <p:cNvSpPr>
                  <a:spLocks noChangeArrowheads="1"/>
                </p:cNvSpPr>
                <p:nvPr/>
              </p:nvSpPr>
              <p:spPr bwMode="auto">
                <a:xfrm>
                  <a:off x="885" y="3743"/>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36" name="Oval 45"/>
                <p:cNvSpPr>
                  <a:spLocks noChangeArrowheads="1"/>
                </p:cNvSpPr>
                <p:nvPr/>
              </p:nvSpPr>
              <p:spPr bwMode="auto">
                <a:xfrm>
                  <a:off x="749" y="3697"/>
                  <a:ext cx="164" cy="327"/>
                </a:xfrm>
                <a:prstGeom prst="ellipse">
                  <a:avLst/>
                </a:prstGeom>
                <a:solidFill>
                  <a:srgbClr val="FF9966"/>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37" name="Oval 46"/>
                <p:cNvSpPr>
                  <a:spLocks noChangeArrowheads="1"/>
                </p:cNvSpPr>
                <p:nvPr/>
              </p:nvSpPr>
              <p:spPr bwMode="auto">
                <a:xfrm>
                  <a:off x="657" y="3743"/>
                  <a:ext cx="164" cy="327"/>
                </a:xfrm>
                <a:prstGeom prst="ellipse">
                  <a:avLst/>
                </a:prstGeom>
                <a:solidFill>
                  <a:srgbClr val="C0C0C0"/>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38" name="Oval 47"/>
                <p:cNvSpPr>
                  <a:spLocks noChangeArrowheads="1"/>
                </p:cNvSpPr>
                <p:nvPr/>
              </p:nvSpPr>
              <p:spPr bwMode="auto">
                <a:xfrm>
                  <a:off x="431" y="3697"/>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43811" name="Group 48"/>
              <p:cNvGrpSpPr>
                <a:grpSpLocks/>
              </p:cNvGrpSpPr>
              <p:nvPr/>
            </p:nvGrpSpPr>
            <p:grpSpPr bwMode="auto">
              <a:xfrm rot="-1424198">
                <a:off x="295" y="3475"/>
                <a:ext cx="91" cy="182"/>
                <a:chOff x="2789" y="2704"/>
                <a:chExt cx="91" cy="182"/>
              </a:xfrm>
            </p:grpSpPr>
            <p:sp>
              <p:nvSpPr>
                <p:cNvPr id="243829" name="Line 49"/>
                <p:cNvSpPr>
                  <a:spLocks noChangeShapeType="1"/>
                </p:cNvSpPr>
                <p:nvPr/>
              </p:nvSpPr>
              <p:spPr bwMode="auto">
                <a:xfrm>
                  <a:off x="2835" y="2795"/>
                  <a:ext cx="0" cy="91"/>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30" name="Line 50"/>
                <p:cNvSpPr>
                  <a:spLocks noChangeShapeType="1"/>
                </p:cNvSpPr>
                <p:nvPr/>
              </p:nvSpPr>
              <p:spPr bwMode="auto">
                <a:xfrm flipH="1">
                  <a:off x="2835" y="2704"/>
                  <a:ext cx="45" cy="91"/>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31" name="Line 51"/>
                <p:cNvSpPr>
                  <a:spLocks noChangeShapeType="1"/>
                </p:cNvSpPr>
                <p:nvPr/>
              </p:nvSpPr>
              <p:spPr bwMode="auto">
                <a:xfrm flipH="1" flipV="1">
                  <a:off x="2789" y="2704"/>
                  <a:ext cx="45" cy="91"/>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12" name="Group 52"/>
              <p:cNvGrpSpPr>
                <a:grpSpLocks/>
              </p:cNvGrpSpPr>
              <p:nvPr/>
            </p:nvGrpSpPr>
            <p:grpSpPr bwMode="auto">
              <a:xfrm rot="-1073264">
                <a:off x="612" y="3385"/>
                <a:ext cx="91" cy="182"/>
                <a:chOff x="2789" y="2704"/>
                <a:chExt cx="91" cy="182"/>
              </a:xfrm>
            </p:grpSpPr>
            <p:sp>
              <p:nvSpPr>
                <p:cNvPr id="243826" name="Line 53"/>
                <p:cNvSpPr>
                  <a:spLocks noChangeShapeType="1"/>
                </p:cNvSpPr>
                <p:nvPr/>
              </p:nvSpPr>
              <p:spPr bwMode="auto">
                <a:xfrm>
                  <a:off x="2835" y="2795"/>
                  <a:ext cx="0" cy="91"/>
                </a:xfrm>
                <a:prstGeom prst="line">
                  <a:avLst/>
                </a:prstGeom>
                <a:noFill/>
                <a:ln w="28575">
                  <a:solidFill>
                    <a:srgbClr val="66FF99"/>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27" name="Line 54"/>
                <p:cNvSpPr>
                  <a:spLocks noChangeShapeType="1"/>
                </p:cNvSpPr>
                <p:nvPr/>
              </p:nvSpPr>
              <p:spPr bwMode="auto">
                <a:xfrm flipH="1">
                  <a:off x="2835" y="2704"/>
                  <a:ext cx="45" cy="91"/>
                </a:xfrm>
                <a:prstGeom prst="line">
                  <a:avLst/>
                </a:prstGeom>
                <a:noFill/>
                <a:ln w="28575">
                  <a:solidFill>
                    <a:srgbClr val="66FF99"/>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28" name="Line 55"/>
                <p:cNvSpPr>
                  <a:spLocks noChangeShapeType="1"/>
                </p:cNvSpPr>
                <p:nvPr/>
              </p:nvSpPr>
              <p:spPr bwMode="auto">
                <a:xfrm flipH="1" flipV="1">
                  <a:off x="2789" y="2704"/>
                  <a:ext cx="45" cy="91"/>
                </a:xfrm>
                <a:prstGeom prst="line">
                  <a:avLst/>
                </a:prstGeom>
                <a:noFill/>
                <a:ln w="28575">
                  <a:solidFill>
                    <a:srgbClr val="66FF99"/>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13" name="Group 56"/>
              <p:cNvGrpSpPr>
                <a:grpSpLocks/>
              </p:cNvGrpSpPr>
              <p:nvPr/>
            </p:nvGrpSpPr>
            <p:grpSpPr bwMode="auto">
              <a:xfrm rot="1893741">
                <a:off x="975" y="3476"/>
                <a:ext cx="91" cy="182"/>
                <a:chOff x="2789" y="2704"/>
                <a:chExt cx="91" cy="182"/>
              </a:xfrm>
            </p:grpSpPr>
            <p:sp>
              <p:nvSpPr>
                <p:cNvPr id="243823" name="Line 57"/>
                <p:cNvSpPr>
                  <a:spLocks noChangeShapeType="1"/>
                </p:cNvSpPr>
                <p:nvPr/>
              </p:nvSpPr>
              <p:spPr bwMode="auto">
                <a:xfrm>
                  <a:off x="2835" y="2795"/>
                  <a:ext cx="0"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24" name="Line 58"/>
                <p:cNvSpPr>
                  <a:spLocks noChangeShapeType="1"/>
                </p:cNvSpPr>
                <p:nvPr/>
              </p:nvSpPr>
              <p:spPr bwMode="auto">
                <a:xfrm flipH="1">
                  <a:off x="2835"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25" name="Line 59"/>
                <p:cNvSpPr>
                  <a:spLocks noChangeShapeType="1"/>
                </p:cNvSpPr>
                <p:nvPr/>
              </p:nvSpPr>
              <p:spPr bwMode="auto">
                <a:xfrm flipH="1" flipV="1">
                  <a:off x="2789"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14" name="Group 60"/>
              <p:cNvGrpSpPr>
                <a:grpSpLocks/>
              </p:cNvGrpSpPr>
              <p:nvPr/>
            </p:nvGrpSpPr>
            <p:grpSpPr bwMode="auto">
              <a:xfrm>
                <a:off x="476" y="3475"/>
                <a:ext cx="91" cy="182"/>
                <a:chOff x="2789" y="2704"/>
                <a:chExt cx="91" cy="182"/>
              </a:xfrm>
            </p:grpSpPr>
            <p:sp>
              <p:nvSpPr>
                <p:cNvPr id="243820" name="Line 61"/>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21" name="Line 62"/>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22" name="Line 63"/>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815" name="Group 64"/>
              <p:cNvGrpSpPr>
                <a:grpSpLocks/>
              </p:cNvGrpSpPr>
              <p:nvPr/>
            </p:nvGrpSpPr>
            <p:grpSpPr bwMode="auto">
              <a:xfrm>
                <a:off x="748" y="3475"/>
                <a:ext cx="91" cy="182"/>
                <a:chOff x="2789" y="2704"/>
                <a:chExt cx="91" cy="182"/>
              </a:xfrm>
            </p:grpSpPr>
            <p:sp>
              <p:nvSpPr>
                <p:cNvPr id="243817" name="Line 65"/>
                <p:cNvSpPr>
                  <a:spLocks noChangeShapeType="1"/>
                </p:cNvSpPr>
                <p:nvPr/>
              </p:nvSpPr>
              <p:spPr bwMode="auto">
                <a:xfrm>
                  <a:off x="2835" y="2795"/>
                  <a:ext cx="0" cy="91"/>
                </a:xfrm>
                <a:prstGeom prst="line">
                  <a:avLst/>
                </a:prstGeom>
                <a:noFill/>
                <a:ln w="28575">
                  <a:solidFill>
                    <a:srgbClr val="FF6600"/>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18" name="Line 66"/>
                <p:cNvSpPr>
                  <a:spLocks noChangeShapeType="1"/>
                </p:cNvSpPr>
                <p:nvPr/>
              </p:nvSpPr>
              <p:spPr bwMode="auto">
                <a:xfrm flipH="1">
                  <a:off x="2835" y="2704"/>
                  <a:ext cx="45" cy="91"/>
                </a:xfrm>
                <a:prstGeom prst="line">
                  <a:avLst/>
                </a:prstGeom>
                <a:noFill/>
                <a:ln w="28575">
                  <a:solidFill>
                    <a:srgbClr val="FF6600"/>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819" name="Line 67"/>
                <p:cNvSpPr>
                  <a:spLocks noChangeShapeType="1"/>
                </p:cNvSpPr>
                <p:nvPr/>
              </p:nvSpPr>
              <p:spPr bwMode="auto">
                <a:xfrm flipH="1" flipV="1">
                  <a:off x="2789" y="2704"/>
                  <a:ext cx="45" cy="91"/>
                </a:xfrm>
                <a:prstGeom prst="line">
                  <a:avLst/>
                </a:prstGeom>
                <a:noFill/>
                <a:ln w="28575">
                  <a:solidFill>
                    <a:srgbClr val="FF6600"/>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sp>
            <p:nvSpPr>
              <p:cNvPr id="243816" name="WordArt 68"/>
              <p:cNvSpPr>
                <a:spLocks noChangeArrowheads="1" noChangeShapeType="1" noTextEdit="1"/>
              </p:cNvSpPr>
              <p:nvPr/>
            </p:nvSpPr>
            <p:spPr bwMode="auto">
              <a:xfrm>
                <a:off x="612" y="2931"/>
                <a:ext cx="227" cy="363"/>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kern="10">
                    <a:ln w="9525">
                      <a:solidFill>
                        <a:srgbClr val="000000"/>
                      </a:solidFill>
                      <a:round/>
                      <a:headEnd/>
                      <a:tailEnd/>
                    </a:ln>
                    <a:solidFill>
                      <a:srgbClr val="000000"/>
                    </a:solidFill>
                  </a:rPr>
                  <a:t>?</a:t>
                </a:r>
              </a:p>
            </p:txBody>
          </p:sp>
        </p:grpSp>
        <p:sp>
          <p:nvSpPr>
            <p:cNvPr id="243809" name="AutoShape 69"/>
            <p:cNvSpPr>
              <a:spLocks noChangeArrowheads="1"/>
            </p:cNvSpPr>
            <p:nvPr/>
          </p:nvSpPr>
          <p:spPr bwMode="auto">
            <a:xfrm rot="5400000">
              <a:off x="1247" y="2750"/>
              <a:ext cx="453" cy="272"/>
            </a:xfrm>
            <a:prstGeom prst="rightArrow">
              <a:avLst>
                <a:gd name="adj1" fmla="val 50000"/>
                <a:gd name="adj2" fmla="val 41636"/>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43716" name="Group 70"/>
          <p:cNvGrpSpPr>
            <a:grpSpLocks/>
          </p:cNvGrpSpPr>
          <p:nvPr/>
        </p:nvGrpSpPr>
        <p:grpSpPr bwMode="auto">
          <a:xfrm>
            <a:off x="1703389" y="539750"/>
            <a:ext cx="3744913" cy="3121024"/>
            <a:chOff x="113" y="340"/>
            <a:chExt cx="2359" cy="1966"/>
          </a:xfrm>
        </p:grpSpPr>
        <p:grpSp>
          <p:nvGrpSpPr>
            <p:cNvPr id="243788" name="Group 71"/>
            <p:cNvGrpSpPr>
              <a:grpSpLocks/>
            </p:cNvGrpSpPr>
            <p:nvPr/>
          </p:nvGrpSpPr>
          <p:grpSpPr bwMode="auto">
            <a:xfrm>
              <a:off x="113" y="981"/>
              <a:ext cx="2359" cy="1325"/>
              <a:chOff x="113" y="1207"/>
              <a:chExt cx="2359" cy="1325"/>
            </a:xfrm>
          </p:grpSpPr>
          <p:sp>
            <p:nvSpPr>
              <p:cNvPr id="243797" name="Text Box 72"/>
              <p:cNvSpPr txBox="1">
                <a:spLocks noChangeArrowheads="1"/>
              </p:cNvSpPr>
              <p:nvPr/>
            </p:nvSpPr>
            <p:spPr bwMode="auto">
              <a:xfrm>
                <a:off x="113" y="1706"/>
                <a:ext cx="1542"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Select fused </a:t>
                </a:r>
              </a:p>
              <a:p>
                <a:pPr algn="ctr" fontAlgn="base">
                  <a:spcBef>
                    <a:spcPct val="0"/>
                  </a:spcBef>
                  <a:spcAft>
                    <a:spcPct val="0"/>
                  </a:spcAft>
                  <a:buFontTx/>
                  <a:buNone/>
                </a:pPr>
                <a:r>
                  <a:rPr lang="en-GB" altLang="en-US" sz="2000">
                    <a:solidFill>
                      <a:srgbClr val="000000"/>
                    </a:solidFill>
                  </a:rPr>
                  <a:t>and reproducing hybridoma cells </a:t>
                </a:r>
              </a:p>
              <a:p>
                <a:pPr algn="ctr" fontAlgn="base">
                  <a:spcBef>
                    <a:spcPct val="0"/>
                  </a:spcBef>
                  <a:spcAft>
                    <a:spcPct val="0"/>
                  </a:spcAft>
                  <a:buFontTx/>
                  <a:buNone/>
                </a:pPr>
                <a:r>
                  <a:rPr lang="en-GB" altLang="en-US" sz="2000">
                    <a:solidFill>
                      <a:srgbClr val="000000"/>
                    </a:solidFill>
                  </a:rPr>
                  <a:t>via growth medium</a:t>
                </a:r>
              </a:p>
            </p:txBody>
          </p:sp>
          <p:sp>
            <p:nvSpPr>
              <p:cNvPr id="243798" name="AutoShape 73"/>
              <p:cNvSpPr>
                <a:spLocks noChangeArrowheads="1"/>
              </p:cNvSpPr>
              <p:nvPr/>
            </p:nvSpPr>
            <p:spPr bwMode="auto">
              <a:xfrm rot="5400000">
                <a:off x="1247" y="1298"/>
                <a:ext cx="453" cy="272"/>
              </a:xfrm>
              <a:prstGeom prst="rightArrow">
                <a:avLst>
                  <a:gd name="adj1" fmla="val 50000"/>
                  <a:gd name="adj2" fmla="val 41636"/>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43799" name="Group 74"/>
              <p:cNvGrpSpPr>
                <a:grpSpLocks/>
              </p:cNvGrpSpPr>
              <p:nvPr/>
            </p:nvGrpSpPr>
            <p:grpSpPr bwMode="auto">
              <a:xfrm>
                <a:off x="1610" y="1907"/>
                <a:ext cx="862" cy="393"/>
                <a:chOff x="295" y="3677"/>
                <a:chExt cx="862" cy="393"/>
              </a:xfrm>
            </p:grpSpPr>
            <p:sp>
              <p:nvSpPr>
                <p:cNvPr id="243800" name="AutoShape 75"/>
                <p:cNvSpPr>
                  <a:spLocks noChangeArrowheads="1"/>
                </p:cNvSpPr>
                <p:nvPr/>
              </p:nvSpPr>
              <p:spPr bwMode="auto">
                <a:xfrm>
                  <a:off x="295" y="3677"/>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01" name="Oval 76"/>
                <p:cNvSpPr>
                  <a:spLocks noChangeArrowheads="1"/>
                </p:cNvSpPr>
                <p:nvPr/>
              </p:nvSpPr>
              <p:spPr bwMode="auto">
                <a:xfrm>
                  <a:off x="341" y="3743"/>
                  <a:ext cx="164" cy="327"/>
                </a:xfrm>
                <a:prstGeom prst="ellipse">
                  <a:avLst/>
                </a:prstGeom>
                <a:solidFill>
                  <a:srgbClr val="66CC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02" name="Oval 77"/>
                <p:cNvSpPr>
                  <a:spLocks noChangeArrowheads="1"/>
                </p:cNvSpPr>
                <p:nvPr/>
              </p:nvSpPr>
              <p:spPr bwMode="auto">
                <a:xfrm>
                  <a:off x="522" y="3743"/>
                  <a:ext cx="164" cy="327"/>
                </a:xfrm>
                <a:prstGeom prst="ellipse">
                  <a:avLst/>
                </a:prstGeom>
                <a:solidFill>
                  <a:srgbClr val="CC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03" name="Oval 78"/>
                <p:cNvSpPr>
                  <a:spLocks noChangeArrowheads="1"/>
                </p:cNvSpPr>
                <p:nvPr/>
              </p:nvSpPr>
              <p:spPr bwMode="auto">
                <a:xfrm>
                  <a:off x="885" y="3743"/>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04" name="Oval 79"/>
                <p:cNvSpPr>
                  <a:spLocks noChangeArrowheads="1"/>
                </p:cNvSpPr>
                <p:nvPr/>
              </p:nvSpPr>
              <p:spPr bwMode="auto">
                <a:xfrm>
                  <a:off x="749" y="3697"/>
                  <a:ext cx="164" cy="327"/>
                </a:xfrm>
                <a:prstGeom prst="ellipse">
                  <a:avLst/>
                </a:prstGeom>
                <a:solidFill>
                  <a:srgbClr val="FF9966"/>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05" name="Oval 80"/>
                <p:cNvSpPr>
                  <a:spLocks noChangeArrowheads="1"/>
                </p:cNvSpPr>
                <p:nvPr/>
              </p:nvSpPr>
              <p:spPr bwMode="auto">
                <a:xfrm>
                  <a:off x="657" y="3743"/>
                  <a:ext cx="164" cy="327"/>
                </a:xfrm>
                <a:prstGeom prst="ellipse">
                  <a:avLst/>
                </a:prstGeom>
                <a:solidFill>
                  <a:srgbClr val="C0C0C0"/>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806" name="Oval 81"/>
                <p:cNvSpPr>
                  <a:spLocks noChangeArrowheads="1"/>
                </p:cNvSpPr>
                <p:nvPr/>
              </p:nvSpPr>
              <p:spPr bwMode="auto">
                <a:xfrm>
                  <a:off x="431" y="3697"/>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grpSp>
          <p:nvGrpSpPr>
            <p:cNvPr id="243789" name="Group 82"/>
            <p:cNvGrpSpPr>
              <a:grpSpLocks/>
            </p:cNvGrpSpPr>
            <p:nvPr/>
          </p:nvGrpSpPr>
          <p:grpSpPr bwMode="auto">
            <a:xfrm>
              <a:off x="203" y="340"/>
              <a:ext cx="2251" cy="599"/>
              <a:chOff x="158" y="658"/>
              <a:chExt cx="2251" cy="599"/>
            </a:xfrm>
          </p:grpSpPr>
          <p:sp>
            <p:nvSpPr>
              <p:cNvPr id="243790" name="Text Box 83"/>
              <p:cNvSpPr txBox="1">
                <a:spLocks noChangeArrowheads="1"/>
              </p:cNvSpPr>
              <p:nvPr/>
            </p:nvSpPr>
            <p:spPr bwMode="auto">
              <a:xfrm>
                <a:off x="158" y="709"/>
                <a:ext cx="154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B-lymphocyte and myeloma mixture</a:t>
                </a:r>
              </a:p>
            </p:txBody>
          </p:sp>
          <p:sp>
            <p:nvSpPr>
              <p:cNvPr id="243791" name="Oval 84"/>
              <p:cNvSpPr>
                <a:spLocks noChangeArrowheads="1"/>
              </p:cNvSpPr>
              <p:nvPr/>
            </p:nvSpPr>
            <p:spPr bwMode="auto">
              <a:xfrm>
                <a:off x="1791" y="703"/>
                <a:ext cx="164" cy="327"/>
              </a:xfrm>
              <a:prstGeom prst="ellipse">
                <a:avLst/>
              </a:prstGeom>
              <a:solidFill>
                <a:srgbClr val="66CC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92" name="Oval 85"/>
              <p:cNvSpPr>
                <a:spLocks noChangeArrowheads="1"/>
              </p:cNvSpPr>
              <p:nvPr/>
            </p:nvSpPr>
            <p:spPr bwMode="auto">
              <a:xfrm>
                <a:off x="1701" y="839"/>
                <a:ext cx="164" cy="327"/>
              </a:xfrm>
              <a:prstGeom prst="ellipse">
                <a:avLst/>
              </a:prstGeom>
              <a:solidFill>
                <a:srgbClr val="CC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93" name="Oval 86"/>
              <p:cNvSpPr>
                <a:spLocks noChangeArrowheads="1"/>
              </p:cNvSpPr>
              <p:nvPr/>
            </p:nvSpPr>
            <p:spPr bwMode="auto">
              <a:xfrm>
                <a:off x="2245" y="658"/>
                <a:ext cx="164" cy="327"/>
              </a:xfrm>
              <a:prstGeom prst="ellipse">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94" name="Oval 87"/>
              <p:cNvSpPr>
                <a:spLocks noChangeArrowheads="1"/>
              </p:cNvSpPr>
              <p:nvPr/>
            </p:nvSpPr>
            <p:spPr bwMode="auto">
              <a:xfrm>
                <a:off x="2200" y="885"/>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95" name="Oval 88"/>
              <p:cNvSpPr>
                <a:spLocks noChangeArrowheads="1"/>
              </p:cNvSpPr>
              <p:nvPr/>
            </p:nvSpPr>
            <p:spPr bwMode="auto">
              <a:xfrm>
                <a:off x="2064" y="794"/>
                <a:ext cx="164" cy="327"/>
              </a:xfrm>
              <a:prstGeom prst="ellipse">
                <a:avLst/>
              </a:prstGeom>
              <a:solidFill>
                <a:schemeClr val="bg1"/>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96" name="Oval 89"/>
              <p:cNvSpPr>
                <a:spLocks noChangeArrowheads="1"/>
              </p:cNvSpPr>
              <p:nvPr/>
            </p:nvSpPr>
            <p:spPr bwMode="auto">
              <a:xfrm>
                <a:off x="1882" y="930"/>
                <a:ext cx="164" cy="327"/>
              </a:xfrm>
              <a:prstGeom prst="ellipse">
                <a:avLst/>
              </a:prstGeom>
              <a:solidFill>
                <a:schemeClr val="bg1"/>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grpSp>
        <p:nvGrpSpPr>
          <p:cNvPr id="23" name="Group 90"/>
          <p:cNvGrpSpPr>
            <a:grpSpLocks/>
          </p:cNvGrpSpPr>
          <p:nvPr/>
        </p:nvGrpSpPr>
        <p:grpSpPr bwMode="auto">
          <a:xfrm>
            <a:off x="5087939" y="4221163"/>
            <a:ext cx="5329237" cy="2424112"/>
            <a:chOff x="2245" y="2659"/>
            <a:chExt cx="3357" cy="1527"/>
          </a:xfrm>
        </p:grpSpPr>
        <p:sp>
          <p:nvSpPr>
            <p:cNvPr id="243719" name="Text Box 91"/>
            <p:cNvSpPr txBox="1">
              <a:spLocks noChangeArrowheads="1"/>
            </p:cNvSpPr>
            <p:nvPr/>
          </p:nvSpPr>
          <p:spPr bwMode="auto">
            <a:xfrm>
              <a:off x="2653" y="2976"/>
              <a:ext cx="998" cy="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Make clones from </a:t>
              </a:r>
              <a:r>
                <a:rPr lang="en-GB" altLang="en-US" sz="2000" b="1">
                  <a:solidFill>
                    <a:srgbClr val="000000"/>
                  </a:solidFill>
                </a:rPr>
                <a:t>individual </a:t>
              </a:r>
              <a:r>
                <a:rPr lang="en-GB" altLang="en-US" sz="2000">
                  <a:solidFill>
                    <a:srgbClr val="000000"/>
                  </a:solidFill>
                </a:rPr>
                <a:t>antibody-producing cells</a:t>
              </a:r>
            </a:p>
          </p:txBody>
        </p:sp>
        <p:sp>
          <p:nvSpPr>
            <p:cNvPr id="243720" name="AutoShape 92"/>
            <p:cNvSpPr>
              <a:spLocks noChangeArrowheads="1"/>
            </p:cNvSpPr>
            <p:nvPr/>
          </p:nvSpPr>
          <p:spPr bwMode="auto">
            <a:xfrm>
              <a:off x="2245" y="3521"/>
              <a:ext cx="453" cy="272"/>
            </a:xfrm>
            <a:prstGeom prst="rightArrow">
              <a:avLst>
                <a:gd name="adj1" fmla="val 50000"/>
                <a:gd name="adj2" fmla="val 41636"/>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43721" name="Group 93"/>
            <p:cNvGrpSpPr>
              <a:grpSpLocks/>
            </p:cNvGrpSpPr>
            <p:nvPr/>
          </p:nvGrpSpPr>
          <p:grpSpPr bwMode="auto">
            <a:xfrm>
              <a:off x="3697" y="2951"/>
              <a:ext cx="1905" cy="1164"/>
              <a:chOff x="3697" y="2951"/>
              <a:chExt cx="1905" cy="1164"/>
            </a:xfrm>
          </p:grpSpPr>
          <p:grpSp>
            <p:nvGrpSpPr>
              <p:cNvPr id="243764" name="Group 94"/>
              <p:cNvGrpSpPr>
                <a:grpSpLocks/>
              </p:cNvGrpSpPr>
              <p:nvPr/>
            </p:nvGrpSpPr>
            <p:grpSpPr bwMode="auto">
              <a:xfrm>
                <a:off x="4695" y="2951"/>
                <a:ext cx="862" cy="393"/>
                <a:chOff x="5103" y="2542"/>
                <a:chExt cx="862" cy="393"/>
              </a:xfrm>
            </p:grpSpPr>
            <p:sp>
              <p:nvSpPr>
                <p:cNvPr id="243781" name="AutoShape 95"/>
                <p:cNvSpPr>
                  <a:spLocks noChangeArrowheads="1"/>
                </p:cNvSpPr>
                <p:nvPr/>
              </p:nvSpPr>
              <p:spPr bwMode="auto">
                <a:xfrm>
                  <a:off x="5103" y="2542"/>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2" name="Oval 96"/>
                <p:cNvSpPr>
                  <a:spLocks noChangeArrowheads="1"/>
                </p:cNvSpPr>
                <p:nvPr/>
              </p:nvSpPr>
              <p:spPr bwMode="auto">
                <a:xfrm>
                  <a:off x="5149" y="2608"/>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3" name="Oval 97"/>
                <p:cNvSpPr>
                  <a:spLocks noChangeArrowheads="1"/>
                </p:cNvSpPr>
                <p:nvPr/>
              </p:nvSpPr>
              <p:spPr bwMode="auto">
                <a:xfrm>
                  <a:off x="5330" y="2608"/>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4" name="Oval 98"/>
                <p:cNvSpPr>
                  <a:spLocks noChangeArrowheads="1"/>
                </p:cNvSpPr>
                <p:nvPr/>
              </p:nvSpPr>
              <p:spPr bwMode="auto">
                <a:xfrm>
                  <a:off x="5693" y="2608"/>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5" name="Oval 99"/>
                <p:cNvSpPr>
                  <a:spLocks noChangeArrowheads="1"/>
                </p:cNvSpPr>
                <p:nvPr/>
              </p:nvSpPr>
              <p:spPr bwMode="auto">
                <a:xfrm>
                  <a:off x="5557" y="2562"/>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6" name="Oval 100"/>
                <p:cNvSpPr>
                  <a:spLocks noChangeArrowheads="1"/>
                </p:cNvSpPr>
                <p:nvPr/>
              </p:nvSpPr>
              <p:spPr bwMode="auto">
                <a:xfrm>
                  <a:off x="5511" y="2608"/>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7" name="Oval 101"/>
                <p:cNvSpPr>
                  <a:spLocks noChangeArrowheads="1"/>
                </p:cNvSpPr>
                <p:nvPr/>
              </p:nvSpPr>
              <p:spPr bwMode="auto">
                <a:xfrm>
                  <a:off x="5239" y="2562"/>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43765" name="Group 102"/>
              <p:cNvGrpSpPr>
                <a:grpSpLocks/>
              </p:cNvGrpSpPr>
              <p:nvPr/>
            </p:nvGrpSpPr>
            <p:grpSpPr bwMode="auto">
              <a:xfrm>
                <a:off x="3742" y="3722"/>
                <a:ext cx="862" cy="393"/>
                <a:chOff x="4286" y="3631"/>
                <a:chExt cx="862" cy="393"/>
              </a:xfrm>
            </p:grpSpPr>
            <p:sp>
              <p:nvSpPr>
                <p:cNvPr id="243779" name="AutoShape 103"/>
                <p:cNvSpPr>
                  <a:spLocks noChangeArrowheads="1"/>
                </p:cNvSpPr>
                <p:nvPr/>
              </p:nvSpPr>
              <p:spPr bwMode="auto">
                <a:xfrm>
                  <a:off x="4286" y="3631"/>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80" name="Oval 104"/>
                <p:cNvSpPr>
                  <a:spLocks noChangeArrowheads="1"/>
                </p:cNvSpPr>
                <p:nvPr/>
              </p:nvSpPr>
              <p:spPr bwMode="auto">
                <a:xfrm>
                  <a:off x="4468" y="3697"/>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243766" name="Group 105"/>
              <p:cNvGrpSpPr>
                <a:grpSpLocks/>
              </p:cNvGrpSpPr>
              <p:nvPr/>
            </p:nvGrpSpPr>
            <p:grpSpPr bwMode="auto">
              <a:xfrm>
                <a:off x="3697" y="2951"/>
                <a:ext cx="862" cy="393"/>
                <a:chOff x="2018" y="2452"/>
                <a:chExt cx="862" cy="393"/>
              </a:xfrm>
            </p:grpSpPr>
            <p:sp>
              <p:nvSpPr>
                <p:cNvPr id="243772" name="AutoShape 106"/>
                <p:cNvSpPr>
                  <a:spLocks noChangeArrowheads="1"/>
                </p:cNvSpPr>
                <p:nvPr/>
              </p:nvSpPr>
              <p:spPr bwMode="auto">
                <a:xfrm>
                  <a:off x="2018" y="2452"/>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3" name="Oval 107"/>
                <p:cNvSpPr>
                  <a:spLocks noChangeArrowheads="1"/>
                </p:cNvSpPr>
                <p:nvPr/>
              </p:nvSpPr>
              <p:spPr bwMode="auto">
                <a:xfrm>
                  <a:off x="2064"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4" name="Oval 108"/>
                <p:cNvSpPr>
                  <a:spLocks noChangeArrowheads="1"/>
                </p:cNvSpPr>
                <p:nvPr/>
              </p:nvSpPr>
              <p:spPr bwMode="auto">
                <a:xfrm>
                  <a:off x="2245"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5" name="Oval 109"/>
                <p:cNvSpPr>
                  <a:spLocks noChangeArrowheads="1"/>
                </p:cNvSpPr>
                <p:nvPr/>
              </p:nvSpPr>
              <p:spPr bwMode="auto">
                <a:xfrm>
                  <a:off x="2608"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6" name="Oval 110"/>
                <p:cNvSpPr>
                  <a:spLocks noChangeArrowheads="1"/>
                </p:cNvSpPr>
                <p:nvPr/>
              </p:nvSpPr>
              <p:spPr bwMode="auto">
                <a:xfrm>
                  <a:off x="2472" y="2472"/>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7" name="Oval 111"/>
                <p:cNvSpPr>
                  <a:spLocks noChangeArrowheads="1"/>
                </p:cNvSpPr>
                <p:nvPr/>
              </p:nvSpPr>
              <p:spPr bwMode="auto">
                <a:xfrm>
                  <a:off x="2426" y="2518"/>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8" name="Oval 112"/>
                <p:cNvSpPr>
                  <a:spLocks noChangeArrowheads="1"/>
                </p:cNvSpPr>
                <p:nvPr/>
              </p:nvSpPr>
              <p:spPr bwMode="auto">
                <a:xfrm>
                  <a:off x="2154" y="2472"/>
                  <a:ext cx="164" cy="327"/>
                </a:xfrm>
                <a:prstGeom prst="ellipse">
                  <a:avLst/>
                </a:prstGeom>
                <a:solidFill>
                  <a:srgbClr val="FF99FF"/>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sp>
            <p:nvSpPr>
              <p:cNvPr id="243767" name="Line 113"/>
              <p:cNvSpPr>
                <a:spLocks noChangeShapeType="1"/>
              </p:cNvSpPr>
              <p:nvPr/>
            </p:nvSpPr>
            <p:spPr bwMode="auto">
              <a:xfrm flipV="1">
                <a:off x="4105" y="3340"/>
                <a:ext cx="0" cy="31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nvGrpSpPr>
              <p:cNvPr id="243768" name="Group 114"/>
              <p:cNvGrpSpPr>
                <a:grpSpLocks/>
              </p:cNvGrpSpPr>
              <p:nvPr/>
            </p:nvGrpSpPr>
            <p:grpSpPr bwMode="auto">
              <a:xfrm>
                <a:off x="4740" y="3722"/>
                <a:ext cx="862" cy="393"/>
                <a:chOff x="5647" y="3041"/>
                <a:chExt cx="862" cy="393"/>
              </a:xfrm>
            </p:grpSpPr>
            <p:sp>
              <p:nvSpPr>
                <p:cNvPr id="243770" name="AutoShape 115"/>
                <p:cNvSpPr>
                  <a:spLocks noChangeArrowheads="1"/>
                </p:cNvSpPr>
                <p:nvPr/>
              </p:nvSpPr>
              <p:spPr bwMode="auto">
                <a:xfrm>
                  <a:off x="5647" y="3041"/>
                  <a:ext cx="862" cy="370"/>
                </a:xfrm>
                <a:prstGeom prst="can">
                  <a:avLst>
                    <a:gd name="adj" fmla="val 25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3771" name="Oval 116"/>
                <p:cNvSpPr>
                  <a:spLocks noChangeArrowheads="1"/>
                </p:cNvSpPr>
                <p:nvPr/>
              </p:nvSpPr>
              <p:spPr bwMode="auto">
                <a:xfrm>
                  <a:off x="6010" y="3107"/>
                  <a:ext cx="164" cy="327"/>
                </a:xfrm>
                <a:prstGeom prst="ellipse">
                  <a:avLst/>
                </a:prstGeom>
                <a:solidFill>
                  <a:srgbClr val="00FFCC"/>
                </a:solidFill>
                <a:ln w="28575" algn="ctr">
                  <a:solidFill>
                    <a:schemeClr val="tx1"/>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sp>
            <p:nvSpPr>
              <p:cNvPr id="243769" name="Line 117"/>
              <p:cNvSpPr>
                <a:spLocks noChangeShapeType="1"/>
              </p:cNvSpPr>
              <p:nvPr/>
            </p:nvSpPr>
            <p:spPr bwMode="auto">
              <a:xfrm flipV="1">
                <a:off x="5148" y="3340"/>
                <a:ext cx="0" cy="31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22" name="Group 118"/>
            <p:cNvGrpSpPr>
              <a:grpSpLocks/>
            </p:cNvGrpSpPr>
            <p:nvPr/>
          </p:nvGrpSpPr>
          <p:grpSpPr bwMode="auto">
            <a:xfrm>
              <a:off x="4785" y="2659"/>
              <a:ext cx="726" cy="273"/>
              <a:chOff x="4785" y="2659"/>
              <a:chExt cx="726" cy="273"/>
            </a:xfrm>
          </p:grpSpPr>
          <p:grpSp>
            <p:nvGrpSpPr>
              <p:cNvPr id="243744" name="Group 119"/>
              <p:cNvGrpSpPr>
                <a:grpSpLocks/>
              </p:cNvGrpSpPr>
              <p:nvPr/>
            </p:nvGrpSpPr>
            <p:grpSpPr bwMode="auto">
              <a:xfrm rot="-1424198">
                <a:off x="4785" y="2750"/>
                <a:ext cx="91" cy="182"/>
                <a:chOff x="2789" y="2704"/>
                <a:chExt cx="91" cy="182"/>
              </a:xfrm>
            </p:grpSpPr>
            <p:sp>
              <p:nvSpPr>
                <p:cNvPr id="243761" name="Line 120"/>
                <p:cNvSpPr>
                  <a:spLocks noChangeShapeType="1"/>
                </p:cNvSpPr>
                <p:nvPr/>
              </p:nvSpPr>
              <p:spPr bwMode="auto">
                <a:xfrm>
                  <a:off x="2835" y="2795"/>
                  <a:ext cx="0"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62" name="Line 121"/>
                <p:cNvSpPr>
                  <a:spLocks noChangeShapeType="1"/>
                </p:cNvSpPr>
                <p:nvPr/>
              </p:nvSpPr>
              <p:spPr bwMode="auto">
                <a:xfrm flipH="1">
                  <a:off x="2835"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63" name="Line 122"/>
                <p:cNvSpPr>
                  <a:spLocks noChangeShapeType="1"/>
                </p:cNvSpPr>
                <p:nvPr/>
              </p:nvSpPr>
              <p:spPr bwMode="auto">
                <a:xfrm flipH="1" flipV="1">
                  <a:off x="2789"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45" name="Group 123"/>
              <p:cNvGrpSpPr>
                <a:grpSpLocks/>
              </p:cNvGrpSpPr>
              <p:nvPr/>
            </p:nvGrpSpPr>
            <p:grpSpPr bwMode="auto">
              <a:xfrm rot="-1073264">
                <a:off x="5057" y="2659"/>
                <a:ext cx="91" cy="182"/>
                <a:chOff x="2789" y="2704"/>
                <a:chExt cx="91" cy="182"/>
              </a:xfrm>
            </p:grpSpPr>
            <p:sp>
              <p:nvSpPr>
                <p:cNvPr id="243758" name="Line 124"/>
                <p:cNvSpPr>
                  <a:spLocks noChangeShapeType="1"/>
                </p:cNvSpPr>
                <p:nvPr/>
              </p:nvSpPr>
              <p:spPr bwMode="auto">
                <a:xfrm>
                  <a:off x="2835" y="2795"/>
                  <a:ext cx="0"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9" name="Line 125"/>
                <p:cNvSpPr>
                  <a:spLocks noChangeShapeType="1"/>
                </p:cNvSpPr>
                <p:nvPr/>
              </p:nvSpPr>
              <p:spPr bwMode="auto">
                <a:xfrm flipH="1">
                  <a:off x="2835"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60" name="Line 126"/>
                <p:cNvSpPr>
                  <a:spLocks noChangeShapeType="1"/>
                </p:cNvSpPr>
                <p:nvPr/>
              </p:nvSpPr>
              <p:spPr bwMode="auto">
                <a:xfrm flipH="1" flipV="1">
                  <a:off x="2789"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46" name="Group 127"/>
              <p:cNvGrpSpPr>
                <a:grpSpLocks/>
              </p:cNvGrpSpPr>
              <p:nvPr/>
            </p:nvGrpSpPr>
            <p:grpSpPr bwMode="auto">
              <a:xfrm rot="1893741">
                <a:off x="5420" y="2750"/>
                <a:ext cx="91" cy="182"/>
                <a:chOff x="2789" y="2704"/>
                <a:chExt cx="91" cy="182"/>
              </a:xfrm>
            </p:grpSpPr>
            <p:sp>
              <p:nvSpPr>
                <p:cNvPr id="243755" name="Line 128"/>
                <p:cNvSpPr>
                  <a:spLocks noChangeShapeType="1"/>
                </p:cNvSpPr>
                <p:nvPr/>
              </p:nvSpPr>
              <p:spPr bwMode="auto">
                <a:xfrm>
                  <a:off x="2835" y="2795"/>
                  <a:ext cx="0"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6" name="Line 129"/>
                <p:cNvSpPr>
                  <a:spLocks noChangeShapeType="1"/>
                </p:cNvSpPr>
                <p:nvPr/>
              </p:nvSpPr>
              <p:spPr bwMode="auto">
                <a:xfrm flipH="1">
                  <a:off x="2835"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7" name="Line 130"/>
                <p:cNvSpPr>
                  <a:spLocks noChangeShapeType="1"/>
                </p:cNvSpPr>
                <p:nvPr/>
              </p:nvSpPr>
              <p:spPr bwMode="auto">
                <a:xfrm flipH="1" flipV="1">
                  <a:off x="2789"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47" name="Group 131"/>
              <p:cNvGrpSpPr>
                <a:grpSpLocks/>
              </p:cNvGrpSpPr>
              <p:nvPr/>
            </p:nvGrpSpPr>
            <p:grpSpPr bwMode="auto">
              <a:xfrm>
                <a:off x="4921" y="2749"/>
                <a:ext cx="91" cy="182"/>
                <a:chOff x="2789" y="2704"/>
                <a:chExt cx="91" cy="182"/>
              </a:xfrm>
            </p:grpSpPr>
            <p:sp>
              <p:nvSpPr>
                <p:cNvPr id="243752" name="Line 132"/>
                <p:cNvSpPr>
                  <a:spLocks noChangeShapeType="1"/>
                </p:cNvSpPr>
                <p:nvPr/>
              </p:nvSpPr>
              <p:spPr bwMode="auto">
                <a:xfrm>
                  <a:off x="2835" y="2795"/>
                  <a:ext cx="0"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3" name="Line 133"/>
                <p:cNvSpPr>
                  <a:spLocks noChangeShapeType="1"/>
                </p:cNvSpPr>
                <p:nvPr/>
              </p:nvSpPr>
              <p:spPr bwMode="auto">
                <a:xfrm flipH="1">
                  <a:off x="2835"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4" name="Line 134"/>
                <p:cNvSpPr>
                  <a:spLocks noChangeShapeType="1"/>
                </p:cNvSpPr>
                <p:nvPr/>
              </p:nvSpPr>
              <p:spPr bwMode="auto">
                <a:xfrm flipH="1" flipV="1">
                  <a:off x="2789"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48" name="Group 135"/>
              <p:cNvGrpSpPr>
                <a:grpSpLocks/>
              </p:cNvGrpSpPr>
              <p:nvPr/>
            </p:nvGrpSpPr>
            <p:grpSpPr bwMode="auto">
              <a:xfrm>
                <a:off x="5193" y="2749"/>
                <a:ext cx="91" cy="182"/>
                <a:chOff x="2789" y="2704"/>
                <a:chExt cx="91" cy="182"/>
              </a:xfrm>
            </p:grpSpPr>
            <p:sp>
              <p:nvSpPr>
                <p:cNvPr id="243749" name="Line 136"/>
                <p:cNvSpPr>
                  <a:spLocks noChangeShapeType="1"/>
                </p:cNvSpPr>
                <p:nvPr/>
              </p:nvSpPr>
              <p:spPr bwMode="auto">
                <a:xfrm>
                  <a:off x="2835" y="2795"/>
                  <a:ext cx="0"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0" name="Line 137"/>
                <p:cNvSpPr>
                  <a:spLocks noChangeShapeType="1"/>
                </p:cNvSpPr>
                <p:nvPr/>
              </p:nvSpPr>
              <p:spPr bwMode="auto">
                <a:xfrm flipH="1">
                  <a:off x="2835"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51" name="Line 138"/>
                <p:cNvSpPr>
                  <a:spLocks noChangeShapeType="1"/>
                </p:cNvSpPr>
                <p:nvPr/>
              </p:nvSpPr>
              <p:spPr bwMode="auto">
                <a:xfrm flipH="1" flipV="1">
                  <a:off x="2789" y="2704"/>
                  <a:ext cx="45" cy="91"/>
                </a:xfrm>
                <a:prstGeom prst="line">
                  <a:avLst/>
                </a:prstGeom>
                <a:noFill/>
                <a:ln w="28575">
                  <a:solidFill>
                    <a:srgbClr val="33CC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grpSp>
          <p:nvGrpSpPr>
            <p:cNvPr id="243723" name="Group 139"/>
            <p:cNvGrpSpPr>
              <a:grpSpLocks/>
            </p:cNvGrpSpPr>
            <p:nvPr/>
          </p:nvGrpSpPr>
          <p:grpSpPr bwMode="auto">
            <a:xfrm>
              <a:off x="3696" y="2659"/>
              <a:ext cx="681" cy="273"/>
              <a:chOff x="3696" y="2659"/>
              <a:chExt cx="681" cy="273"/>
            </a:xfrm>
          </p:grpSpPr>
          <p:grpSp>
            <p:nvGrpSpPr>
              <p:cNvPr id="243724" name="Group 140"/>
              <p:cNvGrpSpPr>
                <a:grpSpLocks/>
              </p:cNvGrpSpPr>
              <p:nvPr/>
            </p:nvGrpSpPr>
            <p:grpSpPr bwMode="auto">
              <a:xfrm rot="-1424198">
                <a:off x="3696" y="2749"/>
                <a:ext cx="91" cy="182"/>
                <a:chOff x="2789" y="2704"/>
                <a:chExt cx="91" cy="182"/>
              </a:xfrm>
            </p:grpSpPr>
            <p:sp>
              <p:nvSpPr>
                <p:cNvPr id="243741" name="Line 141"/>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42" name="Line 142"/>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43" name="Line 143"/>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25" name="Group 144"/>
              <p:cNvGrpSpPr>
                <a:grpSpLocks/>
              </p:cNvGrpSpPr>
              <p:nvPr/>
            </p:nvGrpSpPr>
            <p:grpSpPr bwMode="auto">
              <a:xfrm rot="-1073264">
                <a:off x="4013" y="2659"/>
                <a:ext cx="91" cy="182"/>
                <a:chOff x="2789" y="2704"/>
                <a:chExt cx="91" cy="182"/>
              </a:xfrm>
            </p:grpSpPr>
            <p:sp>
              <p:nvSpPr>
                <p:cNvPr id="243738" name="Line 145"/>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9" name="Line 146"/>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40" name="Line 147"/>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26" name="Group 148"/>
              <p:cNvGrpSpPr>
                <a:grpSpLocks/>
              </p:cNvGrpSpPr>
              <p:nvPr/>
            </p:nvGrpSpPr>
            <p:grpSpPr bwMode="auto">
              <a:xfrm rot="1893741">
                <a:off x="4286" y="2750"/>
                <a:ext cx="91" cy="182"/>
                <a:chOff x="2789" y="2704"/>
                <a:chExt cx="91" cy="182"/>
              </a:xfrm>
            </p:grpSpPr>
            <p:sp>
              <p:nvSpPr>
                <p:cNvPr id="243735" name="Line 149"/>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6" name="Line 150"/>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7" name="Line 151"/>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27" name="Group 152"/>
              <p:cNvGrpSpPr>
                <a:grpSpLocks/>
              </p:cNvGrpSpPr>
              <p:nvPr/>
            </p:nvGrpSpPr>
            <p:grpSpPr bwMode="auto">
              <a:xfrm>
                <a:off x="3877" y="2749"/>
                <a:ext cx="91" cy="182"/>
                <a:chOff x="2789" y="2704"/>
                <a:chExt cx="91" cy="182"/>
              </a:xfrm>
            </p:grpSpPr>
            <p:sp>
              <p:nvSpPr>
                <p:cNvPr id="243732" name="Line 153"/>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3" name="Line 154"/>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4" name="Line 155"/>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nvGrpSpPr>
              <p:cNvPr id="243728" name="Group 156"/>
              <p:cNvGrpSpPr>
                <a:grpSpLocks/>
              </p:cNvGrpSpPr>
              <p:nvPr/>
            </p:nvGrpSpPr>
            <p:grpSpPr bwMode="auto">
              <a:xfrm>
                <a:off x="4149" y="2749"/>
                <a:ext cx="91" cy="182"/>
                <a:chOff x="2789" y="2704"/>
                <a:chExt cx="91" cy="182"/>
              </a:xfrm>
            </p:grpSpPr>
            <p:sp>
              <p:nvSpPr>
                <p:cNvPr id="243729" name="Line 157"/>
                <p:cNvSpPr>
                  <a:spLocks noChangeShapeType="1"/>
                </p:cNvSpPr>
                <p:nvPr/>
              </p:nvSpPr>
              <p:spPr bwMode="auto">
                <a:xfrm>
                  <a:off x="2835" y="2795"/>
                  <a:ext cx="0"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0" name="Line 158"/>
                <p:cNvSpPr>
                  <a:spLocks noChangeShapeType="1"/>
                </p:cNvSpPr>
                <p:nvPr/>
              </p:nvSpPr>
              <p:spPr bwMode="auto">
                <a:xfrm flipH="1">
                  <a:off x="2835"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sp>
              <p:nvSpPr>
                <p:cNvPr id="243731" name="Line 159"/>
                <p:cNvSpPr>
                  <a:spLocks noChangeShapeType="1"/>
                </p:cNvSpPr>
                <p:nvPr/>
              </p:nvSpPr>
              <p:spPr bwMode="auto">
                <a:xfrm flipH="1" flipV="1">
                  <a:off x="2789" y="2704"/>
                  <a:ext cx="45" cy="91"/>
                </a:xfrm>
                <a:prstGeom prst="line">
                  <a:avLst/>
                </a:prstGeom>
                <a:noFill/>
                <a:ln w="28575">
                  <a:solidFill>
                    <a:srgbClr val="FF33CC"/>
                  </a:solidFill>
                  <a:round/>
                  <a:headEnd/>
                  <a:tailEnd/>
                </a:ln>
                <a:extLst>
                  <a:ext uri="{909E8E84-426E-40DD-AFC4-6F175D3DCCD1}">
                    <a14:hiddenFill xmlns:a14="http://schemas.microsoft.com/office/drawing/2010/main">
                      <a:noFill/>
                    </a14:hiddenFill>
                  </a:ext>
                </a:extLst>
              </p:spPr>
              <p:txBody>
                <a:bodyPr>
                  <a:spAutoFit/>
                </a:bodyPr>
                <a:lstStyle/>
                <a:p>
                  <a:pPr eaLnBrk="0" fontAlgn="base" hangingPunct="0">
                    <a:spcBef>
                      <a:spcPct val="0"/>
                    </a:spcBef>
                    <a:spcAft>
                      <a:spcPct val="0"/>
                    </a:spcAft>
                  </a:pPr>
                  <a:endParaRPr lang="en-US">
                    <a:solidFill>
                      <a:srgbClr val="000000"/>
                    </a:solidFill>
                  </a:endParaRPr>
                </a:p>
              </p:txBody>
            </p:sp>
          </p:grpSp>
        </p:grpSp>
      </p:grpSp>
      <p:sp>
        <p:nvSpPr>
          <p:cNvPr id="24371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AF7E26F-585C-46C9-AC14-2E315E5F5266}" type="slidenum">
              <a:rPr lang="en-US" altLang="en-US" sz="1400">
                <a:solidFill>
                  <a:srgbClr val="000000"/>
                </a:solidFill>
              </a:rPr>
              <a:pPr>
                <a:spcBef>
                  <a:spcPct val="0"/>
                </a:spcBef>
                <a:buFontTx/>
                <a:buNone/>
              </a:pPr>
              <a:t>18</a:t>
            </a:fld>
            <a:endParaRPr lang="en-US" altLang="en-US" sz="1400">
              <a:solidFill>
                <a:srgbClr val="000000"/>
              </a:solidFill>
            </a:endParaRPr>
          </a:p>
        </p:txBody>
      </p:sp>
    </p:spTree>
    <p:extLst>
      <p:ext uri="{BB962C8B-B14F-4D97-AF65-F5344CB8AC3E}">
        <p14:creationId xmlns:p14="http://schemas.microsoft.com/office/powerpoint/2010/main" val="706694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1000" fill="hold"/>
                                        <p:tgtEl>
                                          <p:spTgt spid="23"/>
                                        </p:tgtEl>
                                        <p:attrNameLst>
                                          <p:attrName>ppt_x</p:attrName>
                                        </p:attrNameLst>
                                      </p:cBhvr>
                                      <p:tavLst>
                                        <p:tav tm="0">
                                          <p:val>
                                            <p:strVal val="0-#ppt_w/2"/>
                                          </p:val>
                                        </p:tav>
                                        <p:tav tm="100000">
                                          <p:val>
                                            <p:strVal val="#ppt_x"/>
                                          </p:val>
                                        </p:tav>
                                      </p:tavLst>
                                    </p:anim>
                                    <p:anim calcmode="lin" valueType="num">
                                      <p:cBhvr additive="base">
                                        <p:cTn id="14" dur="10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1000" fill="hold"/>
                                        <p:tgtEl>
                                          <p:spTgt spid="2"/>
                                        </p:tgtEl>
                                        <p:attrNameLst>
                                          <p:attrName>ppt_x</p:attrName>
                                        </p:attrNameLst>
                                      </p:cBhvr>
                                      <p:tavLst>
                                        <p:tav tm="0">
                                          <p:val>
                                            <p:strVal val="#ppt_x"/>
                                          </p:val>
                                        </p:tav>
                                        <p:tav tm="100000">
                                          <p:val>
                                            <p:strVal val="#ppt_x"/>
                                          </p:val>
                                        </p:tav>
                                      </p:tavLst>
                                    </p:anim>
                                    <p:anim calcmode="lin" valueType="num">
                                      <p:cBhvr additive="base">
                                        <p:cTn id="20"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Text Box 2"/>
          <p:cNvSpPr txBox="1">
            <a:spLocks noChangeArrowheads="1"/>
          </p:cNvSpPr>
          <p:nvPr/>
        </p:nvSpPr>
        <p:spPr bwMode="auto">
          <a:xfrm>
            <a:off x="1524000" y="188914"/>
            <a:ext cx="9144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000">
                <a:solidFill>
                  <a:srgbClr val="333399"/>
                </a:solidFill>
              </a:rPr>
              <a:t>Wash wells of excess primary antibody</a:t>
            </a:r>
          </a:p>
        </p:txBody>
      </p:sp>
      <p:sp>
        <p:nvSpPr>
          <p:cNvPr id="244739" name="Text Box 3"/>
          <p:cNvSpPr txBox="1">
            <a:spLocks noChangeArrowheads="1"/>
          </p:cNvSpPr>
          <p:nvPr/>
        </p:nvSpPr>
        <p:spPr bwMode="auto">
          <a:xfrm>
            <a:off x="2351088" y="1628775"/>
            <a:ext cx="7561262"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73050" indent="-27305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Empty out contents of wells into waste container.</a:t>
            </a:r>
            <a:endParaRPr lang="en-GB" altLang="en-US" sz="2400">
              <a:solidFill>
                <a:srgbClr val="333399"/>
              </a:solidFill>
              <a:sym typeface="Wingdings" panose="05000000000000000000" pitchFamily="2" charset="2"/>
            </a:endParaRPr>
          </a:p>
          <a:p>
            <a:pPr fontAlgn="base">
              <a:spcBef>
                <a:spcPct val="0"/>
              </a:spcBef>
              <a:spcAft>
                <a:spcPct val="0"/>
              </a:spcAft>
              <a:buFontTx/>
              <a:buNone/>
            </a:pPr>
            <a:endParaRPr lang="en-GB" altLang="en-US" sz="2400">
              <a:solidFill>
                <a:srgbClr val="333399"/>
              </a:solidFill>
              <a:sym typeface="Wingdings" panose="05000000000000000000" pitchFamily="2" charset="2"/>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Using pipette, fill wells with PBST then empty out.  </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Tap wells upside down on paper towel.</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3000">
                <a:solidFill>
                  <a:srgbClr val="000000"/>
                </a:solidFill>
              </a:rPr>
              <a:t> Repeat twice more, making sure no liquid remains after the last wash. </a:t>
            </a:r>
          </a:p>
        </p:txBody>
      </p:sp>
      <p:sp>
        <p:nvSpPr>
          <p:cNvPr id="24474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1DCD5EC-4377-48D5-A473-0188BC41EFE9}" type="slidenum">
              <a:rPr lang="en-US" altLang="en-US" sz="1400">
                <a:solidFill>
                  <a:srgbClr val="000000"/>
                </a:solidFill>
              </a:rPr>
              <a:pPr>
                <a:spcBef>
                  <a:spcPct val="0"/>
                </a:spcBef>
                <a:buFontTx/>
                <a:buNone/>
              </a:pPr>
              <a:t>19</a:t>
            </a:fld>
            <a:endParaRPr lang="en-US" altLang="en-US" sz="1400">
              <a:solidFill>
                <a:srgbClr val="000000"/>
              </a:solidFill>
            </a:endParaRPr>
          </a:p>
        </p:txBody>
      </p:sp>
    </p:spTree>
    <p:extLst>
      <p:ext uri="{BB962C8B-B14F-4D97-AF65-F5344CB8AC3E}">
        <p14:creationId xmlns:p14="http://schemas.microsoft.com/office/powerpoint/2010/main" val="38999250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eaLnBrk="1" hangingPunct="1"/>
            <a:r>
              <a:rPr lang="en-US" altLang="en-US" smtClean="0"/>
              <a:t>Labels in Immunoassays</a:t>
            </a:r>
          </a:p>
        </p:txBody>
      </p:sp>
      <p:sp>
        <p:nvSpPr>
          <p:cNvPr id="209923" name="Rectangle 3"/>
          <p:cNvSpPr>
            <a:spLocks noGrp="1" noChangeArrowheads="1"/>
          </p:cNvSpPr>
          <p:nvPr>
            <p:ph type="body" idx="1"/>
          </p:nvPr>
        </p:nvSpPr>
        <p:spPr/>
        <p:txBody>
          <a:bodyPr/>
          <a:lstStyle/>
          <a:p>
            <a:pPr algn="just" eaLnBrk="1" hangingPunct="1"/>
            <a:r>
              <a:rPr lang="en-US" altLang="en-US" sz="2700"/>
              <a:t>Immunoassays require the use of labeled materials in order to measure the amount of antigen or antibody present. A </a:t>
            </a:r>
            <a:r>
              <a:rPr lang="en-US" altLang="en-US" sz="2700" b="1"/>
              <a:t>label</a:t>
            </a:r>
            <a:r>
              <a:rPr lang="en-US" altLang="en-US" sz="2700"/>
              <a:t> is a molecule that will react as part of the assay, and in doing so </a:t>
            </a:r>
            <a:r>
              <a:rPr lang="en-US" altLang="en-US" sz="2700" b="1"/>
              <a:t>produce a signal </a:t>
            </a:r>
            <a:r>
              <a:rPr lang="en-US" altLang="en-US" sz="2700"/>
              <a:t>that can be measured in the solution. Examples of a label include a </a:t>
            </a:r>
            <a:r>
              <a:rPr lang="en-US" altLang="en-US" sz="2700">
                <a:solidFill>
                  <a:srgbClr val="FF0000"/>
                </a:solidFill>
              </a:rPr>
              <a:t>radioactive</a:t>
            </a:r>
            <a:r>
              <a:rPr lang="en-US" altLang="en-US" sz="2700"/>
              <a:t> compound, or an </a:t>
            </a:r>
            <a:r>
              <a:rPr lang="en-US" altLang="en-US" sz="2700">
                <a:solidFill>
                  <a:srgbClr val="00B050"/>
                </a:solidFill>
              </a:rPr>
              <a:t>enzyme</a:t>
            </a:r>
            <a:r>
              <a:rPr lang="en-US" altLang="en-US" sz="2700"/>
              <a:t> that causes a </a:t>
            </a:r>
            <a:r>
              <a:rPr lang="en-US" altLang="en-US" sz="2700">
                <a:solidFill>
                  <a:srgbClr val="00B050"/>
                </a:solidFill>
              </a:rPr>
              <a:t>change of color</a:t>
            </a:r>
            <a:r>
              <a:rPr lang="en-US" altLang="en-US" sz="2700"/>
              <a:t> in a solution or its </a:t>
            </a:r>
            <a:r>
              <a:rPr lang="en-US" altLang="en-US" sz="2700">
                <a:solidFill>
                  <a:srgbClr val="A50021"/>
                </a:solidFill>
              </a:rPr>
              <a:t>fluorescence </a:t>
            </a:r>
            <a:r>
              <a:rPr lang="en-US" altLang="en-US" sz="2700"/>
              <a:t>(Wild).</a:t>
            </a:r>
          </a:p>
        </p:txBody>
      </p:sp>
      <p:pic>
        <p:nvPicPr>
          <p:cNvPr id="2099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4927600"/>
            <a:ext cx="7239000"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914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1DDF65E-631B-4CAA-8A6D-0FB726D24F42}" type="slidenum">
              <a:rPr lang="en-US" altLang="en-US" sz="1400">
                <a:solidFill>
                  <a:srgbClr val="000000"/>
                </a:solidFill>
              </a:rPr>
              <a:pPr>
                <a:spcBef>
                  <a:spcPct val="0"/>
                </a:spcBef>
                <a:buFontTx/>
                <a:buNone/>
              </a:pPr>
              <a:t>2</a:t>
            </a:fld>
            <a:endParaRPr lang="en-US" altLang="en-US" sz="1400">
              <a:solidFill>
                <a:srgbClr val="000000"/>
              </a:solidFill>
            </a:endParaRPr>
          </a:p>
        </p:txBody>
      </p:sp>
    </p:spTree>
    <p:extLst>
      <p:ext uri="{BB962C8B-B14F-4D97-AF65-F5344CB8AC3E}">
        <p14:creationId xmlns:p14="http://schemas.microsoft.com/office/powerpoint/2010/main" val="30627956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9922"/>
                                        </p:tgtEl>
                                        <p:attrNameLst>
                                          <p:attrName>style.visibility</p:attrName>
                                        </p:attrNameLst>
                                      </p:cBhvr>
                                      <p:to>
                                        <p:strVal val="visible"/>
                                      </p:to>
                                    </p:set>
                                    <p:animEffect transition="in" filter="fade">
                                      <p:cBhvr>
                                        <p:cTn id="7" dur="1000"/>
                                        <p:tgtEl>
                                          <p:spTgt spid="209922"/>
                                        </p:tgtEl>
                                      </p:cBhvr>
                                    </p:animEffect>
                                    <p:anim calcmode="lin" valueType="num">
                                      <p:cBhvr>
                                        <p:cTn id="8" dur="1000" fill="hold"/>
                                        <p:tgtEl>
                                          <p:spTgt spid="209922"/>
                                        </p:tgtEl>
                                        <p:attrNameLst>
                                          <p:attrName>ppt_x</p:attrName>
                                        </p:attrNameLst>
                                      </p:cBhvr>
                                      <p:tavLst>
                                        <p:tav tm="0">
                                          <p:val>
                                            <p:strVal val="#ppt_x"/>
                                          </p:val>
                                        </p:tav>
                                        <p:tav tm="100000">
                                          <p:val>
                                            <p:strVal val="#ppt_x"/>
                                          </p:val>
                                        </p:tav>
                                      </p:tavLst>
                                    </p:anim>
                                    <p:anim calcmode="lin" valueType="num">
                                      <p:cBhvr>
                                        <p:cTn id="9" dur="1000" fill="hold"/>
                                        <p:tgtEl>
                                          <p:spTgt spid="20992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209924"/>
                                        </p:tgtEl>
                                        <p:attrNameLst>
                                          <p:attrName>style.visibility</p:attrName>
                                        </p:attrNameLst>
                                      </p:cBhvr>
                                      <p:to>
                                        <p:strVal val="visible"/>
                                      </p:to>
                                    </p:set>
                                    <p:anim calcmode="lin" valueType="num">
                                      <p:cBhvr>
                                        <p:cTn id="14" dur="1000" fill="hold"/>
                                        <p:tgtEl>
                                          <p:spTgt spid="209924"/>
                                        </p:tgtEl>
                                        <p:attrNameLst>
                                          <p:attrName>ppt_x</p:attrName>
                                        </p:attrNameLst>
                                      </p:cBhvr>
                                      <p:tavLst>
                                        <p:tav tm="0">
                                          <p:val>
                                            <p:strVal val="#ppt_x-.2"/>
                                          </p:val>
                                        </p:tav>
                                        <p:tav tm="100000">
                                          <p:val>
                                            <p:strVal val="#ppt_x"/>
                                          </p:val>
                                        </p:tav>
                                      </p:tavLst>
                                    </p:anim>
                                    <p:anim calcmode="lin" valueType="num">
                                      <p:cBhvr>
                                        <p:cTn id="15" dur="1000" fill="hold"/>
                                        <p:tgtEl>
                                          <p:spTgt spid="20992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0992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209923">
                                            <p:txEl>
                                              <p:pRg st="0" end="0"/>
                                            </p:txEl>
                                          </p:spTgt>
                                        </p:tgtEl>
                                        <p:attrNameLst>
                                          <p:attrName>style.visibility</p:attrName>
                                        </p:attrNameLst>
                                      </p:cBhvr>
                                      <p:to>
                                        <p:strVal val="visible"/>
                                      </p:to>
                                    </p:set>
                                    <p:anim calcmode="lin" valueType="num">
                                      <p:cBhvr>
                                        <p:cTn id="21" dur="1000" fill="hold"/>
                                        <p:tgtEl>
                                          <p:spTgt spid="209923">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209923">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2099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Text Box 2"/>
          <p:cNvSpPr txBox="1">
            <a:spLocks noChangeArrowheads="1"/>
          </p:cNvSpPr>
          <p:nvPr/>
        </p:nvSpPr>
        <p:spPr bwMode="auto">
          <a:xfrm>
            <a:off x="1524000" y="188913"/>
            <a:ext cx="9144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800">
                <a:solidFill>
                  <a:srgbClr val="333399"/>
                </a:solidFill>
              </a:rPr>
              <a:t>Secondary antibody production</a:t>
            </a:r>
          </a:p>
        </p:txBody>
      </p:sp>
      <p:sp>
        <p:nvSpPr>
          <p:cNvPr id="245763" name="Text Box 3"/>
          <p:cNvSpPr txBox="1">
            <a:spLocks noChangeArrowheads="1"/>
          </p:cNvSpPr>
          <p:nvPr/>
        </p:nvSpPr>
        <p:spPr bwMode="auto">
          <a:xfrm>
            <a:off x="3051175" y="2559051"/>
            <a:ext cx="184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en-US" altLang="en-US" sz="2000">
              <a:solidFill>
                <a:srgbClr val="000000"/>
              </a:solidFill>
            </a:endParaRPr>
          </a:p>
        </p:txBody>
      </p:sp>
      <p:grpSp>
        <p:nvGrpSpPr>
          <p:cNvPr id="245764" name="Group 4"/>
          <p:cNvGrpSpPr>
            <a:grpSpLocks/>
          </p:cNvGrpSpPr>
          <p:nvPr/>
        </p:nvGrpSpPr>
        <p:grpSpPr bwMode="auto">
          <a:xfrm>
            <a:off x="2111375" y="1268413"/>
            <a:ext cx="3335338" cy="1439862"/>
            <a:chOff x="370" y="799"/>
            <a:chExt cx="2101" cy="907"/>
          </a:xfrm>
        </p:grpSpPr>
        <p:sp>
          <p:nvSpPr>
            <p:cNvPr id="245784" name="Text Box 5"/>
            <p:cNvSpPr txBox="1">
              <a:spLocks noChangeArrowheads="1"/>
            </p:cNvSpPr>
            <p:nvPr/>
          </p:nvSpPr>
          <p:spPr bwMode="auto">
            <a:xfrm>
              <a:off x="370" y="845"/>
              <a:ext cx="1421"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Mouse serum injected into a different species, e.g. rabbit, goat.</a:t>
              </a:r>
            </a:p>
          </p:txBody>
        </p:sp>
        <p:pic>
          <p:nvPicPr>
            <p:cNvPr id="245785" name="Picture 6" descr="goa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1" y="799"/>
              <a:ext cx="680"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7"/>
          <p:cNvGrpSpPr>
            <a:grpSpLocks/>
          </p:cNvGrpSpPr>
          <p:nvPr/>
        </p:nvGrpSpPr>
        <p:grpSpPr bwMode="auto">
          <a:xfrm>
            <a:off x="1847850" y="2781301"/>
            <a:ext cx="4103688" cy="2335213"/>
            <a:chOff x="204" y="1752"/>
            <a:chExt cx="2585" cy="1471"/>
          </a:xfrm>
        </p:grpSpPr>
        <p:grpSp>
          <p:nvGrpSpPr>
            <p:cNvPr id="245780" name="Group 8"/>
            <p:cNvGrpSpPr>
              <a:grpSpLocks/>
            </p:cNvGrpSpPr>
            <p:nvPr/>
          </p:nvGrpSpPr>
          <p:grpSpPr bwMode="auto">
            <a:xfrm>
              <a:off x="204" y="2205"/>
              <a:ext cx="2585" cy="1018"/>
              <a:chOff x="204" y="2205"/>
              <a:chExt cx="2585" cy="1018"/>
            </a:xfrm>
          </p:grpSpPr>
          <p:sp>
            <p:nvSpPr>
              <p:cNvPr id="245782" name="Text Box 9"/>
              <p:cNvSpPr txBox="1">
                <a:spLocks noChangeArrowheads="1"/>
              </p:cNvSpPr>
              <p:nvPr/>
            </p:nvSpPr>
            <p:spPr bwMode="auto">
              <a:xfrm>
                <a:off x="204" y="2205"/>
                <a:ext cx="1452"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Animal makes various antibodies against the different antigens in serum</a:t>
                </a:r>
              </a:p>
            </p:txBody>
          </p:sp>
          <p:pic>
            <p:nvPicPr>
              <p:cNvPr id="245783" name="Picture 10" descr="An antibody molecule attached to a BioC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5" y="2296"/>
                <a:ext cx="1134"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5781" name="AutoShape 11"/>
            <p:cNvSpPr>
              <a:spLocks noChangeArrowheads="1"/>
            </p:cNvSpPr>
            <p:nvPr/>
          </p:nvSpPr>
          <p:spPr bwMode="auto">
            <a:xfrm rot="5400000">
              <a:off x="1361" y="1820"/>
              <a:ext cx="407" cy="272"/>
            </a:xfrm>
            <a:prstGeom prst="rightArrow">
              <a:avLst>
                <a:gd name="adj1" fmla="val 50000"/>
                <a:gd name="adj2" fmla="val 37408"/>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5" name="Group 12"/>
          <p:cNvGrpSpPr>
            <a:grpSpLocks/>
          </p:cNvGrpSpPr>
          <p:nvPr/>
        </p:nvGrpSpPr>
        <p:grpSpPr bwMode="auto">
          <a:xfrm>
            <a:off x="3648075" y="5229225"/>
            <a:ext cx="3938588" cy="1328738"/>
            <a:chOff x="1338" y="3294"/>
            <a:chExt cx="2481" cy="837"/>
          </a:xfrm>
        </p:grpSpPr>
        <p:sp>
          <p:nvSpPr>
            <p:cNvPr id="245777" name="Text Box 13"/>
            <p:cNvSpPr txBox="1">
              <a:spLocks noChangeArrowheads="1"/>
            </p:cNvSpPr>
            <p:nvPr/>
          </p:nvSpPr>
          <p:spPr bwMode="auto">
            <a:xfrm>
              <a:off x="1791" y="3612"/>
              <a:ext cx="99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Take blood from animal</a:t>
              </a:r>
            </a:p>
          </p:txBody>
        </p:sp>
        <p:pic>
          <p:nvPicPr>
            <p:cNvPr id="245778" name="Picture 14" descr="Blood in a syrin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5" y="3475"/>
              <a:ext cx="984" cy="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79" name="AutoShape 15"/>
            <p:cNvSpPr>
              <a:spLocks noChangeArrowheads="1"/>
            </p:cNvSpPr>
            <p:nvPr/>
          </p:nvSpPr>
          <p:spPr bwMode="auto">
            <a:xfrm rot="3089578">
              <a:off x="1270" y="3362"/>
              <a:ext cx="407" cy="272"/>
            </a:xfrm>
            <a:prstGeom prst="rightArrow">
              <a:avLst>
                <a:gd name="adj1" fmla="val 50000"/>
                <a:gd name="adj2" fmla="val 37408"/>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nvGrpSpPr>
          <p:cNvPr id="6" name="Group 16"/>
          <p:cNvGrpSpPr>
            <a:grpSpLocks/>
          </p:cNvGrpSpPr>
          <p:nvPr/>
        </p:nvGrpSpPr>
        <p:grpSpPr bwMode="auto">
          <a:xfrm>
            <a:off x="6743700" y="1412876"/>
            <a:ext cx="3417888" cy="4679950"/>
            <a:chOff x="3288" y="890"/>
            <a:chExt cx="2153" cy="2948"/>
          </a:xfrm>
        </p:grpSpPr>
        <p:sp>
          <p:nvSpPr>
            <p:cNvPr id="245769" name="AutoShape 17"/>
            <p:cNvSpPr>
              <a:spLocks noChangeArrowheads="1"/>
            </p:cNvSpPr>
            <p:nvPr/>
          </p:nvSpPr>
          <p:spPr bwMode="auto">
            <a:xfrm rot="-2387328">
              <a:off x="4059" y="3566"/>
              <a:ext cx="407" cy="272"/>
            </a:xfrm>
            <a:prstGeom prst="rightArrow">
              <a:avLst>
                <a:gd name="adj1" fmla="val 50000"/>
                <a:gd name="adj2" fmla="val 37408"/>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nvGrpSpPr>
            <p:cNvPr id="245770" name="Group 18"/>
            <p:cNvGrpSpPr>
              <a:grpSpLocks/>
            </p:cNvGrpSpPr>
            <p:nvPr/>
          </p:nvGrpSpPr>
          <p:grpSpPr bwMode="auto">
            <a:xfrm>
              <a:off x="3288" y="890"/>
              <a:ext cx="2153" cy="2572"/>
              <a:chOff x="3288" y="890"/>
              <a:chExt cx="2153" cy="2572"/>
            </a:xfrm>
          </p:grpSpPr>
          <p:sp>
            <p:nvSpPr>
              <p:cNvPr id="245771" name="Text Box 19"/>
              <p:cNvSpPr txBox="1">
                <a:spLocks noChangeArrowheads="1"/>
              </p:cNvSpPr>
              <p:nvPr/>
            </p:nvSpPr>
            <p:spPr bwMode="auto">
              <a:xfrm>
                <a:off x="3334" y="2659"/>
                <a:ext cx="1496"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Select anti-mouse antibodies from plasma</a:t>
                </a:r>
              </a:p>
            </p:txBody>
          </p:sp>
          <p:pic>
            <p:nvPicPr>
              <p:cNvPr id="245772" name="Picture 20" descr="blood_tub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5" y="2478"/>
                <a:ext cx="656" cy="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773" name="Group 21"/>
              <p:cNvGrpSpPr>
                <a:grpSpLocks/>
              </p:cNvGrpSpPr>
              <p:nvPr/>
            </p:nvGrpSpPr>
            <p:grpSpPr bwMode="auto">
              <a:xfrm>
                <a:off x="3288" y="890"/>
                <a:ext cx="2132" cy="826"/>
                <a:chOff x="3288" y="935"/>
                <a:chExt cx="2132" cy="826"/>
              </a:xfrm>
            </p:grpSpPr>
            <p:sp>
              <p:nvSpPr>
                <p:cNvPr id="245775" name="AutoShape 22"/>
                <p:cNvSpPr>
                  <a:spLocks noChangeArrowheads="1"/>
                </p:cNvSpPr>
                <p:nvPr/>
              </p:nvSpPr>
              <p:spPr bwMode="auto">
                <a:xfrm>
                  <a:off x="3288" y="1171"/>
                  <a:ext cx="2132" cy="435"/>
                </a:xfrm>
                <a:prstGeom prst="star16">
                  <a:avLst>
                    <a:gd name="adj" fmla="val 37500"/>
                  </a:avLst>
                </a:prstGeom>
                <a:solidFill>
                  <a:srgbClr val="66CCFF"/>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45776" name="Text Box 23"/>
                <p:cNvSpPr txBox="1">
                  <a:spLocks noChangeArrowheads="1"/>
                </p:cNvSpPr>
                <p:nvPr/>
              </p:nvSpPr>
              <p:spPr bwMode="auto">
                <a:xfrm>
                  <a:off x="3606" y="935"/>
                  <a:ext cx="1497"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Polyclonal antibodies which can recognise any mouse antibody</a:t>
                  </a:r>
                </a:p>
              </p:txBody>
            </p:sp>
          </p:grpSp>
          <p:sp>
            <p:nvSpPr>
              <p:cNvPr id="245774" name="AutoShape 24"/>
              <p:cNvSpPr>
                <a:spLocks noChangeArrowheads="1"/>
              </p:cNvSpPr>
              <p:nvPr/>
            </p:nvSpPr>
            <p:spPr bwMode="auto">
              <a:xfrm rot="-5400000">
                <a:off x="4264" y="2137"/>
                <a:ext cx="407" cy="272"/>
              </a:xfrm>
              <a:prstGeom prst="rightArrow">
                <a:avLst>
                  <a:gd name="adj1" fmla="val 50000"/>
                  <a:gd name="adj2" fmla="val 37408"/>
                </a:avLst>
              </a:prstGeom>
              <a:solidFill>
                <a:srgbClr val="DDDDDD"/>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grpSp>
      </p:grpSp>
      <p:sp>
        <p:nvSpPr>
          <p:cNvPr id="24576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937AF10-1562-49D6-BD07-8F02C784A2E0}" type="slidenum">
              <a:rPr lang="en-US" altLang="en-US" sz="1400">
                <a:solidFill>
                  <a:srgbClr val="000000"/>
                </a:solidFill>
              </a:rPr>
              <a:pPr>
                <a:spcBef>
                  <a:spcPct val="0"/>
                </a:spcBef>
                <a:buFontTx/>
                <a:buNone/>
              </a:pPr>
              <a:t>20</a:t>
            </a:fld>
            <a:endParaRPr lang="en-US" altLang="en-US" sz="1400">
              <a:solidFill>
                <a:srgbClr val="000000"/>
              </a:solidFill>
            </a:endParaRPr>
          </a:p>
        </p:txBody>
      </p:sp>
    </p:spTree>
    <p:extLst>
      <p:ext uri="{BB962C8B-B14F-4D97-AF65-F5344CB8AC3E}">
        <p14:creationId xmlns:p14="http://schemas.microsoft.com/office/powerpoint/2010/main" val="53540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67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1538" y="1844676"/>
            <a:ext cx="4248150"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6787" name="Text Box 3"/>
          <p:cNvSpPr txBox="1">
            <a:spLocks noChangeArrowheads="1"/>
          </p:cNvSpPr>
          <p:nvPr/>
        </p:nvSpPr>
        <p:spPr bwMode="auto">
          <a:xfrm>
            <a:off x="1524000" y="188913"/>
            <a:ext cx="9144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800">
                <a:solidFill>
                  <a:srgbClr val="333399"/>
                </a:solidFill>
              </a:rPr>
              <a:t>Add secondary antibody</a:t>
            </a:r>
          </a:p>
        </p:txBody>
      </p:sp>
      <p:sp>
        <p:nvSpPr>
          <p:cNvPr id="246788" name="Text Box 4"/>
          <p:cNvSpPr txBox="1">
            <a:spLocks noChangeArrowheads="1"/>
          </p:cNvSpPr>
          <p:nvPr/>
        </p:nvSpPr>
        <p:spPr bwMode="auto">
          <a:xfrm>
            <a:off x="3340100" y="1887539"/>
            <a:ext cx="1841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en-US" altLang="en-US" sz="2200">
              <a:solidFill>
                <a:srgbClr val="000000"/>
              </a:solidFill>
            </a:endParaRPr>
          </a:p>
        </p:txBody>
      </p:sp>
      <p:sp>
        <p:nvSpPr>
          <p:cNvPr id="246789" name="Text Box 5"/>
          <p:cNvSpPr txBox="1">
            <a:spLocks noChangeArrowheads="1"/>
          </p:cNvSpPr>
          <p:nvPr/>
        </p:nvSpPr>
        <p:spPr bwMode="auto">
          <a:xfrm>
            <a:off x="2057401" y="1371600"/>
            <a:ext cx="4537075"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 </a:t>
            </a:r>
            <a:r>
              <a:rPr lang="en-GB" altLang="en-US" sz="3000">
                <a:solidFill>
                  <a:srgbClr val="000000"/>
                </a:solidFill>
                <a:sym typeface="Wingdings" panose="05000000000000000000" pitchFamily="2" charset="2"/>
              </a:rPr>
              <a:t>Conjugated to the enzyme horseradish peroxidase.</a:t>
            </a:r>
          </a:p>
          <a:p>
            <a:pPr fontAlgn="base">
              <a:spcBef>
                <a:spcPct val="0"/>
              </a:spcBef>
              <a:spcAft>
                <a:spcPct val="0"/>
              </a:spcAft>
              <a:buFontTx/>
              <a:buNone/>
            </a:pPr>
            <a:endParaRPr lang="en-GB" altLang="en-US" sz="2400">
              <a:solidFill>
                <a:srgbClr val="333399"/>
              </a:solidFill>
              <a:sym typeface="Wingdings" panose="05000000000000000000" pitchFamily="2" charset="2"/>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Using a clean pastette, add 100</a:t>
            </a:r>
            <a:r>
              <a:rPr lang="el-GR" altLang="en-US" sz="3000">
                <a:solidFill>
                  <a:srgbClr val="000000"/>
                </a:solidFill>
              </a:rPr>
              <a:t>μ</a:t>
            </a:r>
            <a:r>
              <a:rPr lang="en-US" altLang="en-US" sz="3000">
                <a:solidFill>
                  <a:srgbClr val="000000"/>
                </a:solidFill>
              </a:rPr>
              <a:t>L</a:t>
            </a:r>
            <a:r>
              <a:rPr lang="en-GB" altLang="en-US" sz="3000">
                <a:solidFill>
                  <a:srgbClr val="000000"/>
                </a:solidFill>
              </a:rPr>
              <a:t> of secondary antibody (anti-mouse polyclonal) to each well.</a:t>
            </a:r>
          </a:p>
        </p:txBody>
      </p:sp>
      <p:sp>
        <p:nvSpPr>
          <p:cNvPr id="246790" name="Text Box 6"/>
          <p:cNvSpPr txBox="1">
            <a:spLocks noChangeArrowheads="1"/>
          </p:cNvSpPr>
          <p:nvPr/>
        </p:nvSpPr>
        <p:spPr bwMode="auto">
          <a:xfrm>
            <a:off x="2133601" y="5105401"/>
            <a:ext cx="67341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Leave on bench for appropriate time.</a:t>
            </a:r>
          </a:p>
          <a:p>
            <a:pPr fontAlgn="base">
              <a:spcBef>
                <a:spcPct val="0"/>
              </a:spcBef>
              <a:spcAft>
                <a:spcPct val="0"/>
              </a:spcAft>
              <a:buFontTx/>
              <a:buNone/>
            </a:pPr>
            <a:endParaRPr lang="en-GB" altLang="en-US" sz="3000">
              <a:solidFill>
                <a:srgbClr val="000000"/>
              </a:solidFill>
            </a:endParaRPr>
          </a:p>
        </p:txBody>
      </p:sp>
      <p:sp>
        <p:nvSpPr>
          <p:cNvPr id="2467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82C9A1E-C2BA-4B17-BEF9-19F26B5D2AA1}" type="slidenum">
              <a:rPr lang="en-US" altLang="en-US" sz="1400">
                <a:solidFill>
                  <a:srgbClr val="000000"/>
                </a:solidFill>
              </a:rPr>
              <a:pPr>
                <a:spcBef>
                  <a:spcPct val="0"/>
                </a:spcBef>
                <a:buFontTx/>
                <a:buNone/>
              </a:pPr>
              <a:t>21</a:t>
            </a:fld>
            <a:endParaRPr lang="en-US" altLang="en-US" sz="1400">
              <a:solidFill>
                <a:srgbClr val="000000"/>
              </a:solidFill>
            </a:endParaRPr>
          </a:p>
        </p:txBody>
      </p:sp>
    </p:spTree>
    <p:extLst>
      <p:ext uri="{BB962C8B-B14F-4D97-AF65-F5344CB8AC3E}">
        <p14:creationId xmlns:p14="http://schemas.microsoft.com/office/powerpoint/2010/main" val="36871616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1981201" y="838200"/>
            <a:ext cx="6264275" cy="1143000"/>
          </a:xfrm>
        </p:spPr>
        <p:txBody>
          <a:bodyPr/>
          <a:lstStyle/>
          <a:p>
            <a:pPr eaLnBrk="1" hangingPunct="1"/>
            <a:r>
              <a:rPr lang="en-GB" altLang="en-US" smtClean="0">
                <a:solidFill>
                  <a:schemeClr val="accent2"/>
                </a:solidFill>
              </a:rPr>
              <a:t>Enzymes used in ELISA</a:t>
            </a:r>
          </a:p>
        </p:txBody>
      </p:sp>
      <p:sp>
        <p:nvSpPr>
          <p:cNvPr id="247811" name="Rectangle 3"/>
          <p:cNvSpPr>
            <a:spLocks noGrp="1" noChangeArrowheads="1"/>
          </p:cNvSpPr>
          <p:nvPr>
            <p:ph type="body" idx="1"/>
          </p:nvPr>
        </p:nvSpPr>
        <p:spPr>
          <a:xfrm>
            <a:off x="2590800" y="2743200"/>
            <a:ext cx="6934200" cy="2743200"/>
          </a:xfrm>
          <a:ln>
            <a:solidFill>
              <a:schemeClr val="accent2"/>
            </a:solidFill>
            <a:miter lim="800000"/>
            <a:headEnd/>
            <a:tailEnd/>
          </a:ln>
        </p:spPr>
        <p:txBody>
          <a:bodyPr/>
          <a:lstStyle/>
          <a:p>
            <a:pPr algn="ctr" eaLnBrk="1" hangingPunct="1">
              <a:buClr>
                <a:schemeClr val="hlink"/>
              </a:buClr>
              <a:buSzPct val="75000"/>
              <a:buFontTx/>
              <a:buNone/>
            </a:pPr>
            <a:r>
              <a:rPr lang="en-GB" altLang="en-US" sz="3500" b="1">
                <a:solidFill>
                  <a:schemeClr val="accent2"/>
                </a:solidFill>
                <a:cs typeface="Times New Roman" panose="02020603050405020304" pitchFamily="18" charset="0"/>
              </a:rPr>
              <a:t>Peroxidase from horseradish</a:t>
            </a:r>
          </a:p>
          <a:p>
            <a:pPr algn="ctr" eaLnBrk="1" hangingPunct="1">
              <a:buClr>
                <a:schemeClr val="hlink"/>
              </a:buClr>
              <a:buSzPct val="75000"/>
              <a:buFontTx/>
              <a:buNone/>
            </a:pPr>
            <a:r>
              <a:rPr lang="en-GB" altLang="en-US" sz="3500">
                <a:solidFill>
                  <a:schemeClr val="accent2"/>
                </a:solidFill>
                <a:cs typeface="Times New Roman" panose="02020603050405020304" pitchFamily="18" charset="0"/>
              </a:rPr>
              <a:t>Alkaline phosphatase from E. coli</a:t>
            </a:r>
          </a:p>
          <a:p>
            <a:pPr algn="ctr" eaLnBrk="1" hangingPunct="1">
              <a:buClr>
                <a:schemeClr val="hlink"/>
              </a:buClr>
              <a:buSzPct val="75000"/>
              <a:buFontTx/>
              <a:buNone/>
            </a:pPr>
            <a:r>
              <a:rPr lang="en-GB" altLang="en-US" sz="3500">
                <a:solidFill>
                  <a:schemeClr val="accent2"/>
                </a:solidFill>
                <a:latin typeface="Symbol" panose="05050102010706020507" pitchFamily="18" charset="2"/>
              </a:rPr>
              <a:t>b</a:t>
            </a:r>
            <a:r>
              <a:rPr lang="en-GB" altLang="en-US" sz="3500">
                <a:solidFill>
                  <a:schemeClr val="accent2"/>
                </a:solidFill>
                <a:cs typeface="Times New Roman" panose="02020603050405020304" pitchFamily="18" charset="0"/>
              </a:rPr>
              <a:t>-galactosidase from E. coli</a:t>
            </a:r>
          </a:p>
        </p:txBody>
      </p:sp>
      <p:pic>
        <p:nvPicPr>
          <p:cNvPr id="247812" name="Picture 5" descr="ELISA%20plate%2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6" y="260350"/>
            <a:ext cx="180022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781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EF68D07-61BD-4E81-9E0E-BFD9519F54DB}" type="slidenum">
              <a:rPr lang="en-US" altLang="en-US" sz="1400">
                <a:solidFill>
                  <a:srgbClr val="000000"/>
                </a:solidFill>
              </a:rPr>
              <a:pPr>
                <a:spcBef>
                  <a:spcPct val="0"/>
                </a:spcBef>
                <a:buFontTx/>
                <a:buNone/>
              </a:pPr>
              <a:t>22</a:t>
            </a:fld>
            <a:endParaRPr lang="en-US" altLang="en-US" sz="1400">
              <a:solidFill>
                <a:srgbClr val="000000"/>
              </a:solidFill>
            </a:endParaRPr>
          </a:p>
        </p:txBody>
      </p:sp>
    </p:spTree>
    <p:extLst>
      <p:ext uri="{BB962C8B-B14F-4D97-AF65-F5344CB8AC3E}">
        <p14:creationId xmlns:p14="http://schemas.microsoft.com/office/powerpoint/2010/main" val="38371339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Text Box 2"/>
          <p:cNvSpPr txBox="1">
            <a:spLocks noChangeArrowheads="1"/>
          </p:cNvSpPr>
          <p:nvPr/>
        </p:nvSpPr>
        <p:spPr bwMode="auto">
          <a:xfrm>
            <a:off x="1524000" y="188913"/>
            <a:ext cx="91440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3800">
                <a:solidFill>
                  <a:srgbClr val="333399"/>
                </a:solidFill>
              </a:rPr>
              <a:t>Wash wells of excess secondary antibody</a:t>
            </a:r>
          </a:p>
        </p:txBody>
      </p:sp>
      <p:sp>
        <p:nvSpPr>
          <p:cNvPr id="248835" name="Text Box 3"/>
          <p:cNvSpPr txBox="1">
            <a:spLocks noChangeArrowheads="1"/>
          </p:cNvSpPr>
          <p:nvPr/>
        </p:nvSpPr>
        <p:spPr bwMode="auto">
          <a:xfrm>
            <a:off x="2286001" y="1143000"/>
            <a:ext cx="7561263"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73050" indent="-27305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Empty out contents of wells into waste container.</a:t>
            </a:r>
            <a:endParaRPr lang="en-GB" altLang="en-US" sz="2400">
              <a:solidFill>
                <a:srgbClr val="333399"/>
              </a:solidFill>
              <a:sym typeface="Wingdings" panose="05000000000000000000" pitchFamily="2" charset="2"/>
            </a:endParaRPr>
          </a:p>
          <a:p>
            <a:pPr fontAlgn="base">
              <a:spcBef>
                <a:spcPct val="0"/>
              </a:spcBef>
              <a:spcAft>
                <a:spcPct val="0"/>
              </a:spcAft>
              <a:buFontTx/>
              <a:buNone/>
            </a:pPr>
            <a:endParaRPr lang="en-GB" altLang="en-US" sz="2400">
              <a:solidFill>
                <a:srgbClr val="333399"/>
              </a:solidFill>
              <a:sym typeface="Wingdings" panose="05000000000000000000" pitchFamily="2" charset="2"/>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Using pipette, fill wells with PBST then empty out.  </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3000">
                <a:solidFill>
                  <a:srgbClr val="000000"/>
                </a:solidFill>
              </a:rPr>
              <a:t> Tap wells upside down on paper towel.</a:t>
            </a:r>
          </a:p>
          <a:p>
            <a:pPr fontAlgn="base">
              <a:spcBef>
                <a:spcPct val="0"/>
              </a:spcBef>
              <a:spcAft>
                <a:spcPct val="0"/>
              </a:spcAft>
              <a:buFontTx/>
              <a:buNone/>
            </a:pPr>
            <a:endParaRPr lang="en-GB" altLang="en-US" sz="3000">
              <a:solidFill>
                <a:srgbClr val="000000"/>
              </a:solidFill>
            </a:endParaRPr>
          </a:p>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3000">
                <a:solidFill>
                  <a:srgbClr val="000000"/>
                </a:solidFill>
              </a:rPr>
              <a:t> Repeat twice more, making sure no liquid remains after the last wash. </a:t>
            </a:r>
          </a:p>
        </p:txBody>
      </p:sp>
      <p:sp>
        <p:nvSpPr>
          <p:cNvPr id="24883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6F918D2-6E9F-46D5-AEDD-C58DE2F3F31D}" type="slidenum">
              <a:rPr lang="en-US" altLang="en-US" sz="1400">
                <a:solidFill>
                  <a:srgbClr val="000000"/>
                </a:solidFill>
              </a:rPr>
              <a:pPr>
                <a:spcBef>
                  <a:spcPct val="0"/>
                </a:spcBef>
                <a:buFontTx/>
                <a:buNone/>
              </a:pPr>
              <a:t>23</a:t>
            </a:fld>
            <a:endParaRPr lang="en-US" altLang="en-US" sz="1400">
              <a:solidFill>
                <a:srgbClr val="000000"/>
              </a:solidFill>
            </a:endParaRPr>
          </a:p>
        </p:txBody>
      </p:sp>
    </p:spTree>
    <p:extLst>
      <p:ext uri="{BB962C8B-B14F-4D97-AF65-F5344CB8AC3E}">
        <p14:creationId xmlns:p14="http://schemas.microsoft.com/office/powerpoint/2010/main" val="27875108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4"/>
          <p:cNvSpPr>
            <a:spLocks noChangeArrowheads="1"/>
          </p:cNvSpPr>
          <p:nvPr/>
        </p:nvSpPr>
        <p:spPr bwMode="auto">
          <a:xfrm>
            <a:off x="2243138" y="2286000"/>
            <a:ext cx="8424862" cy="287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lnSpc>
                <a:spcPct val="130000"/>
              </a:lnSpc>
              <a:spcBef>
                <a:spcPct val="0"/>
              </a:spcBef>
              <a:spcAft>
                <a:spcPct val="0"/>
              </a:spcAft>
              <a:buFontTx/>
              <a:buNone/>
            </a:pPr>
            <a:r>
              <a:rPr lang="en-GB" altLang="en-US" sz="2400">
                <a:solidFill>
                  <a:srgbClr val="333399"/>
                </a:solidFill>
                <a:sym typeface="Wingdings" panose="05000000000000000000" pitchFamily="2" charset="2"/>
              </a:rPr>
              <a:t></a:t>
            </a:r>
            <a:r>
              <a:rPr lang="en-GB" altLang="en-US" sz="2800">
                <a:solidFill>
                  <a:srgbClr val="000000"/>
                </a:solidFill>
                <a:sym typeface="Symbol" panose="05050102010706020507" pitchFamily="18" charset="2"/>
              </a:rPr>
              <a:t> </a:t>
            </a:r>
            <a:r>
              <a:rPr lang="en-GB" altLang="en-US" sz="2800">
                <a:solidFill>
                  <a:srgbClr val="000000"/>
                </a:solidFill>
              </a:rPr>
              <a:t>React with a colourless substrate to produce a coloured product.</a:t>
            </a:r>
          </a:p>
          <a:p>
            <a:pPr fontAlgn="base">
              <a:lnSpc>
                <a:spcPct val="130000"/>
              </a:lnSpc>
              <a:spcBef>
                <a:spcPct val="0"/>
              </a:spcBef>
              <a:spcAft>
                <a:spcPct val="0"/>
              </a:spcAft>
              <a:buFontTx/>
              <a:buNone/>
            </a:pPr>
            <a:r>
              <a:rPr lang="en-GB" altLang="en-US" sz="2400">
                <a:solidFill>
                  <a:srgbClr val="333399"/>
                </a:solidFill>
                <a:sym typeface="Wingdings" panose="05000000000000000000" pitchFamily="2" charset="2"/>
              </a:rPr>
              <a:t></a:t>
            </a:r>
            <a:r>
              <a:rPr lang="en-GB" altLang="en-US" sz="2800">
                <a:solidFill>
                  <a:srgbClr val="000000"/>
                </a:solidFill>
                <a:sym typeface="Symbol" panose="05050102010706020507" pitchFamily="18" charset="2"/>
              </a:rPr>
              <a:t> </a:t>
            </a:r>
            <a:r>
              <a:rPr lang="en-GB" altLang="en-US" sz="2800">
                <a:solidFill>
                  <a:srgbClr val="000000"/>
                </a:solidFill>
              </a:rPr>
              <a:t>Must work fast at room temperature so the colour develops quickly.</a:t>
            </a:r>
          </a:p>
          <a:p>
            <a:pPr fontAlgn="base">
              <a:lnSpc>
                <a:spcPct val="130000"/>
              </a:lnSpc>
              <a:spcBef>
                <a:spcPct val="0"/>
              </a:spcBef>
              <a:spcAft>
                <a:spcPct val="0"/>
              </a:spcAft>
              <a:buFontTx/>
              <a:buNone/>
            </a:pPr>
            <a:r>
              <a:rPr lang="en-GB" altLang="en-US" sz="2400">
                <a:solidFill>
                  <a:srgbClr val="333399"/>
                </a:solidFill>
                <a:sym typeface="Wingdings" panose="05000000000000000000" pitchFamily="2" charset="2"/>
              </a:rPr>
              <a:t></a:t>
            </a:r>
            <a:r>
              <a:rPr lang="en-GB" altLang="en-US" sz="2800">
                <a:solidFill>
                  <a:srgbClr val="000000"/>
                </a:solidFill>
                <a:sym typeface="Symbol" panose="05050102010706020507" pitchFamily="18" charset="2"/>
              </a:rPr>
              <a:t> Have </a:t>
            </a:r>
            <a:r>
              <a:rPr lang="en-GB" altLang="en-US" sz="2800">
                <a:solidFill>
                  <a:srgbClr val="000000"/>
                </a:solidFill>
              </a:rPr>
              <a:t>minimal interference from factors in sample.</a:t>
            </a:r>
          </a:p>
        </p:txBody>
      </p:sp>
      <p:pic>
        <p:nvPicPr>
          <p:cNvPr id="249859" name="Picture 5" descr="ELISA%20plate%2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6" y="260350"/>
            <a:ext cx="180022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9860" name="Rectangle 6"/>
          <p:cNvSpPr>
            <a:spLocks noGrp="1" noChangeArrowheads="1"/>
          </p:cNvSpPr>
          <p:nvPr>
            <p:ph type="title"/>
          </p:nvPr>
        </p:nvSpPr>
        <p:spPr/>
        <p:txBody>
          <a:bodyPr/>
          <a:lstStyle/>
          <a:p>
            <a:pPr eaLnBrk="1" hangingPunct="1"/>
            <a:endParaRPr lang="en-US" altLang="en-US" smtClean="0"/>
          </a:p>
        </p:txBody>
      </p:sp>
      <p:sp>
        <p:nvSpPr>
          <p:cNvPr id="249861" name="Rectangle 7"/>
          <p:cNvSpPr>
            <a:spLocks noGrp="1" noChangeArrowheads="1"/>
          </p:cNvSpPr>
          <p:nvPr>
            <p:ph type="body" idx="1"/>
          </p:nvPr>
        </p:nvSpPr>
        <p:spPr>
          <a:xfrm>
            <a:off x="1981200" y="533401"/>
            <a:ext cx="8229600" cy="4525963"/>
          </a:xfrm>
        </p:spPr>
        <p:txBody>
          <a:bodyPr/>
          <a:lstStyle/>
          <a:p>
            <a:pPr eaLnBrk="1" hangingPunct="1"/>
            <a:endParaRPr lang="en-US" altLang="en-US" smtClean="0"/>
          </a:p>
        </p:txBody>
      </p:sp>
      <p:sp>
        <p:nvSpPr>
          <p:cNvPr id="24986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4C5731F-BACF-48F7-98D7-C92DEF4D80D5}" type="slidenum">
              <a:rPr lang="en-US" altLang="en-US" sz="1400">
                <a:solidFill>
                  <a:srgbClr val="000000"/>
                </a:solidFill>
              </a:rPr>
              <a:pPr>
                <a:spcBef>
                  <a:spcPct val="0"/>
                </a:spcBef>
                <a:buFontTx/>
                <a:buNone/>
              </a:pPr>
              <a:t>24</a:t>
            </a:fld>
            <a:endParaRPr lang="en-US" altLang="en-US" sz="1400">
              <a:solidFill>
                <a:srgbClr val="000000"/>
              </a:solidFill>
            </a:endParaRPr>
          </a:p>
        </p:txBody>
      </p:sp>
    </p:spTree>
    <p:extLst>
      <p:ext uri="{BB962C8B-B14F-4D97-AF65-F5344CB8AC3E}">
        <p14:creationId xmlns:p14="http://schemas.microsoft.com/office/powerpoint/2010/main" val="17302583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08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2264" y="1196975"/>
            <a:ext cx="3455987" cy="214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0883" name="Text Box 3"/>
          <p:cNvSpPr txBox="1">
            <a:spLocks noChangeArrowheads="1"/>
          </p:cNvSpPr>
          <p:nvPr/>
        </p:nvSpPr>
        <p:spPr bwMode="auto">
          <a:xfrm>
            <a:off x="1524000" y="115888"/>
            <a:ext cx="9144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800">
                <a:solidFill>
                  <a:srgbClr val="333399"/>
                </a:solidFill>
              </a:rPr>
              <a:t>Add substrate for enzyme</a:t>
            </a:r>
          </a:p>
        </p:txBody>
      </p:sp>
      <p:sp>
        <p:nvSpPr>
          <p:cNvPr id="250884" name="Text Box 4"/>
          <p:cNvSpPr txBox="1">
            <a:spLocks noChangeArrowheads="1"/>
          </p:cNvSpPr>
          <p:nvPr/>
        </p:nvSpPr>
        <p:spPr bwMode="auto">
          <a:xfrm>
            <a:off x="3340100" y="1887539"/>
            <a:ext cx="1841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en-US" altLang="en-US" sz="2200">
              <a:solidFill>
                <a:srgbClr val="000000"/>
              </a:solidFill>
            </a:endParaRPr>
          </a:p>
        </p:txBody>
      </p:sp>
      <p:sp>
        <p:nvSpPr>
          <p:cNvPr id="250885" name="Text Box 5"/>
          <p:cNvSpPr txBox="1">
            <a:spLocks noChangeArrowheads="1"/>
          </p:cNvSpPr>
          <p:nvPr/>
        </p:nvSpPr>
        <p:spPr bwMode="auto">
          <a:xfrm>
            <a:off x="1992313" y="1268414"/>
            <a:ext cx="53276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2800">
                <a:solidFill>
                  <a:srgbClr val="000000"/>
                </a:solidFill>
              </a:rPr>
              <a:t> Wearing gloves, and </a:t>
            </a:r>
          </a:p>
          <a:p>
            <a:pPr fontAlgn="base">
              <a:spcBef>
                <a:spcPct val="0"/>
              </a:spcBef>
              <a:spcAft>
                <a:spcPct val="0"/>
              </a:spcAft>
              <a:buFontTx/>
              <a:buNone/>
            </a:pPr>
            <a:r>
              <a:rPr lang="en-GB" altLang="en-US" sz="2800">
                <a:solidFill>
                  <a:srgbClr val="000000"/>
                </a:solidFill>
              </a:rPr>
              <a:t>using a clean pastette, add 100</a:t>
            </a:r>
            <a:r>
              <a:rPr lang="el-GR" altLang="en-US" sz="2800">
                <a:solidFill>
                  <a:srgbClr val="000000"/>
                </a:solidFill>
              </a:rPr>
              <a:t>μ</a:t>
            </a:r>
            <a:r>
              <a:rPr lang="en-US" altLang="en-US" sz="2800">
                <a:solidFill>
                  <a:srgbClr val="000000"/>
                </a:solidFill>
              </a:rPr>
              <a:t>L</a:t>
            </a:r>
            <a:r>
              <a:rPr lang="en-GB" altLang="en-US" sz="2800">
                <a:solidFill>
                  <a:srgbClr val="000000"/>
                </a:solidFill>
              </a:rPr>
              <a:t> of </a:t>
            </a:r>
            <a:r>
              <a:rPr lang="en-GB" altLang="en-US" sz="2800">
                <a:solidFill>
                  <a:srgbClr val="000000"/>
                </a:solidFill>
                <a:sym typeface="Wingdings" panose="05000000000000000000" pitchFamily="2" charset="2"/>
              </a:rPr>
              <a:t>tetramethyl benzidine (</a:t>
            </a:r>
            <a:r>
              <a:rPr lang="en-GB" altLang="en-US" sz="2800">
                <a:solidFill>
                  <a:srgbClr val="000000"/>
                </a:solidFill>
              </a:rPr>
              <a:t>TMB) to each well.</a:t>
            </a:r>
          </a:p>
        </p:txBody>
      </p:sp>
      <p:sp>
        <p:nvSpPr>
          <p:cNvPr id="250886" name="Text Box 6"/>
          <p:cNvSpPr txBox="1">
            <a:spLocks noChangeArrowheads="1"/>
          </p:cNvSpPr>
          <p:nvPr/>
        </p:nvSpPr>
        <p:spPr bwMode="auto">
          <a:xfrm>
            <a:off x="1992314" y="3429001"/>
            <a:ext cx="7921625"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2800">
                <a:solidFill>
                  <a:srgbClr val="000000"/>
                </a:solidFill>
              </a:rPr>
              <a:t> Observe colour development (blue product formed) and compare with colour chart.</a:t>
            </a:r>
          </a:p>
          <a:p>
            <a:pPr fontAlgn="base">
              <a:spcBef>
                <a:spcPct val="0"/>
              </a:spcBef>
              <a:spcAft>
                <a:spcPct val="0"/>
              </a:spcAft>
              <a:buFont typeface="Wingdings" panose="05000000000000000000" pitchFamily="2" charset="2"/>
              <a:buNone/>
            </a:pPr>
            <a:endParaRPr lang="en-GB" altLang="en-US" sz="2800">
              <a:solidFill>
                <a:srgbClr val="000000"/>
              </a:solidFill>
            </a:endParaRPr>
          </a:p>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2800">
                <a:solidFill>
                  <a:srgbClr val="000000"/>
                </a:solidFill>
              </a:rPr>
              <a:t> Intensity of colour indicates amount of </a:t>
            </a:r>
            <a:r>
              <a:rPr lang="en-GB" altLang="en-US" sz="2800" i="1">
                <a:solidFill>
                  <a:srgbClr val="000000"/>
                </a:solidFill>
              </a:rPr>
              <a:t>antigen</a:t>
            </a:r>
            <a:r>
              <a:rPr lang="en-GB" altLang="en-US" sz="2800">
                <a:solidFill>
                  <a:srgbClr val="000000"/>
                </a:solidFill>
              </a:rPr>
              <a:t> present in sample. </a:t>
            </a:r>
          </a:p>
        </p:txBody>
      </p:sp>
      <p:pic>
        <p:nvPicPr>
          <p:cNvPr id="25088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275" y="5661026"/>
            <a:ext cx="5983288"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5088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E2CA240-C2A1-425A-9998-577B759B1551}" type="slidenum">
              <a:rPr lang="en-US" altLang="en-US" sz="1400">
                <a:solidFill>
                  <a:srgbClr val="000000"/>
                </a:solidFill>
              </a:rPr>
              <a:pPr>
                <a:spcBef>
                  <a:spcPct val="0"/>
                </a:spcBef>
                <a:buFontTx/>
                <a:buNone/>
              </a:pPr>
              <a:t>25</a:t>
            </a:fld>
            <a:endParaRPr lang="en-US" altLang="en-US" sz="1400">
              <a:solidFill>
                <a:srgbClr val="000000"/>
              </a:solidFill>
            </a:endParaRPr>
          </a:p>
        </p:txBody>
      </p:sp>
    </p:spTree>
    <p:extLst>
      <p:ext uri="{BB962C8B-B14F-4D97-AF65-F5344CB8AC3E}">
        <p14:creationId xmlns:p14="http://schemas.microsoft.com/office/powerpoint/2010/main" val="40004152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1906" name="Group 2"/>
          <p:cNvGrpSpPr>
            <a:grpSpLocks/>
          </p:cNvGrpSpPr>
          <p:nvPr/>
        </p:nvGrpSpPr>
        <p:grpSpPr bwMode="auto">
          <a:xfrm>
            <a:off x="1992313" y="333377"/>
            <a:ext cx="8280400" cy="6234113"/>
            <a:chOff x="295" y="210"/>
            <a:chExt cx="5216" cy="3927"/>
          </a:xfrm>
        </p:grpSpPr>
        <p:sp>
          <p:nvSpPr>
            <p:cNvPr id="251908" name="Rectangle 3"/>
            <p:cNvSpPr>
              <a:spLocks noChangeArrowheads="1"/>
            </p:cNvSpPr>
            <p:nvPr/>
          </p:nvSpPr>
          <p:spPr bwMode="auto">
            <a:xfrm>
              <a:off x="3833" y="3291"/>
              <a:ext cx="1678"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51909" name="Rectangle 4"/>
            <p:cNvSpPr>
              <a:spLocks noChangeArrowheads="1"/>
            </p:cNvSpPr>
            <p:nvPr/>
          </p:nvSpPr>
          <p:spPr bwMode="auto">
            <a:xfrm>
              <a:off x="3806" y="796"/>
              <a:ext cx="1678"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51910" name="Rectangle 5"/>
            <p:cNvSpPr>
              <a:spLocks noChangeArrowheads="1"/>
            </p:cNvSpPr>
            <p:nvPr/>
          </p:nvSpPr>
          <p:spPr bwMode="auto">
            <a:xfrm>
              <a:off x="295" y="819"/>
              <a:ext cx="1768"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pic>
          <p:nvPicPr>
            <p:cNvPr id="25191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 y="346"/>
              <a:ext cx="1542" cy="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1912" name="Text Box 7"/>
            <p:cNvSpPr txBox="1">
              <a:spLocks noChangeArrowheads="1"/>
            </p:cNvSpPr>
            <p:nvPr/>
          </p:nvSpPr>
          <p:spPr bwMode="auto">
            <a:xfrm>
              <a:off x="430" y="1343"/>
              <a:ext cx="1497"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200">
                  <a:solidFill>
                    <a:srgbClr val="000000"/>
                  </a:solidFill>
                </a:rPr>
                <a:t>1. Add antigen</a:t>
              </a:r>
            </a:p>
          </p:txBody>
        </p:sp>
        <p:pic>
          <p:nvPicPr>
            <p:cNvPr id="251913"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8" y="210"/>
              <a:ext cx="1542" cy="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1914" name="Text Box 9"/>
            <p:cNvSpPr txBox="1">
              <a:spLocks noChangeArrowheads="1"/>
            </p:cNvSpPr>
            <p:nvPr/>
          </p:nvSpPr>
          <p:spPr bwMode="auto">
            <a:xfrm>
              <a:off x="3923" y="1162"/>
              <a:ext cx="154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200">
                  <a:solidFill>
                    <a:srgbClr val="000000"/>
                  </a:solidFill>
                </a:rPr>
                <a:t>7. Add substrate for enzyme</a:t>
              </a:r>
            </a:p>
          </p:txBody>
        </p:sp>
        <p:grpSp>
          <p:nvGrpSpPr>
            <p:cNvPr id="251915" name="Group 10"/>
            <p:cNvGrpSpPr>
              <a:grpSpLocks/>
            </p:cNvGrpSpPr>
            <p:nvPr/>
          </p:nvGrpSpPr>
          <p:grpSpPr bwMode="auto">
            <a:xfrm>
              <a:off x="612" y="1933"/>
              <a:ext cx="1131" cy="442"/>
              <a:chOff x="612" y="1933"/>
              <a:chExt cx="1131" cy="442"/>
            </a:xfrm>
          </p:grpSpPr>
          <p:sp>
            <p:nvSpPr>
              <p:cNvPr id="251937" name="Rectangle 11"/>
              <p:cNvSpPr>
                <a:spLocks noChangeArrowheads="1"/>
              </p:cNvSpPr>
              <p:nvPr/>
            </p:nvSpPr>
            <p:spPr bwMode="auto">
              <a:xfrm>
                <a:off x="658" y="2020"/>
                <a:ext cx="1044"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51938" name="Text Box 12"/>
              <p:cNvSpPr txBox="1">
                <a:spLocks noChangeArrowheads="1"/>
              </p:cNvSpPr>
              <p:nvPr/>
            </p:nvSpPr>
            <p:spPr bwMode="auto">
              <a:xfrm>
                <a:off x="612" y="1933"/>
                <a:ext cx="1131"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2. Wash with PBST</a:t>
                </a:r>
              </a:p>
            </p:txBody>
          </p:sp>
        </p:grpSp>
        <p:grpSp>
          <p:nvGrpSpPr>
            <p:cNvPr id="251916" name="Group 13"/>
            <p:cNvGrpSpPr>
              <a:grpSpLocks/>
            </p:cNvGrpSpPr>
            <p:nvPr/>
          </p:nvGrpSpPr>
          <p:grpSpPr bwMode="auto">
            <a:xfrm>
              <a:off x="2426" y="3203"/>
              <a:ext cx="1131" cy="442"/>
              <a:chOff x="2426" y="3203"/>
              <a:chExt cx="1131" cy="442"/>
            </a:xfrm>
          </p:grpSpPr>
          <p:sp>
            <p:nvSpPr>
              <p:cNvPr id="251935" name="Rectangle 14"/>
              <p:cNvSpPr>
                <a:spLocks noChangeArrowheads="1"/>
              </p:cNvSpPr>
              <p:nvPr/>
            </p:nvSpPr>
            <p:spPr bwMode="auto">
              <a:xfrm>
                <a:off x="2472" y="3291"/>
                <a:ext cx="1044"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51936" name="Text Box 15"/>
              <p:cNvSpPr txBox="1">
                <a:spLocks noChangeArrowheads="1"/>
              </p:cNvSpPr>
              <p:nvPr/>
            </p:nvSpPr>
            <p:spPr bwMode="auto">
              <a:xfrm>
                <a:off x="2426" y="3203"/>
                <a:ext cx="1131"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4. Wash with PBST</a:t>
                </a:r>
              </a:p>
            </p:txBody>
          </p:sp>
        </p:grpSp>
        <p:cxnSp>
          <p:nvCxnSpPr>
            <p:cNvPr id="251917" name="AutoShape 16"/>
            <p:cNvCxnSpPr>
              <a:cxnSpLocks noChangeShapeType="1"/>
              <a:stCxn id="251910" idx="2"/>
              <a:endCxn id="251937" idx="0"/>
            </p:cNvCxnSpPr>
            <p:nvPr/>
          </p:nvCxnSpPr>
          <p:spPr bwMode="auto">
            <a:xfrm>
              <a:off x="1179" y="1052"/>
              <a:ext cx="1" cy="968"/>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51918" name="Rectangle 17"/>
            <p:cNvSpPr>
              <a:spLocks noChangeArrowheads="1"/>
            </p:cNvSpPr>
            <p:nvPr/>
          </p:nvSpPr>
          <p:spPr bwMode="auto">
            <a:xfrm>
              <a:off x="340" y="3291"/>
              <a:ext cx="1678"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pic>
          <p:nvPicPr>
            <p:cNvPr id="251919"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 y="2703"/>
              <a:ext cx="1542" cy="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1920" name="Text Box 19"/>
            <p:cNvSpPr txBox="1">
              <a:spLocks noChangeArrowheads="1"/>
            </p:cNvSpPr>
            <p:nvPr/>
          </p:nvSpPr>
          <p:spPr bwMode="auto">
            <a:xfrm>
              <a:off x="385" y="3655"/>
              <a:ext cx="1543"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200">
                  <a:solidFill>
                    <a:srgbClr val="000000"/>
                  </a:solidFill>
                </a:rPr>
                <a:t>3. Add primary antibody</a:t>
              </a:r>
            </a:p>
          </p:txBody>
        </p:sp>
        <p:cxnSp>
          <p:nvCxnSpPr>
            <p:cNvPr id="251921" name="AutoShape 20"/>
            <p:cNvCxnSpPr>
              <a:cxnSpLocks noChangeShapeType="1"/>
              <a:stCxn id="251937" idx="2"/>
              <a:endCxn id="251918" idx="0"/>
            </p:cNvCxnSpPr>
            <p:nvPr/>
          </p:nvCxnSpPr>
          <p:spPr bwMode="auto">
            <a:xfrm flipH="1">
              <a:off x="1179" y="2253"/>
              <a:ext cx="1" cy="1038"/>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51922" name="AutoShape 21"/>
            <p:cNvCxnSpPr>
              <a:cxnSpLocks noChangeShapeType="1"/>
              <a:stCxn id="251918" idx="3"/>
              <a:endCxn id="251935" idx="1"/>
            </p:cNvCxnSpPr>
            <p:nvPr/>
          </p:nvCxnSpPr>
          <p:spPr bwMode="auto">
            <a:xfrm>
              <a:off x="2018" y="3408"/>
              <a:ext cx="454" cy="0"/>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251923" name="Group 22"/>
            <p:cNvGrpSpPr>
              <a:grpSpLocks/>
            </p:cNvGrpSpPr>
            <p:nvPr/>
          </p:nvGrpSpPr>
          <p:grpSpPr bwMode="auto">
            <a:xfrm>
              <a:off x="4105" y="1979"/>
              <a:ext cx="1131" cy="442"/>
              <a:chOff x="4105" y="1979"/>
              <a:chExt cx="1131" cy="442"/>
            </a:xfrm>
          </p:grpSpPr>
          <p:sp>
            <p:nvSpPr>
              <p:cNvPr id="251933" name="Rectangle 23"/>
              <p:cNvSpPr>
                <a:spLocks noChangeArrowheads="1"/>
              </p:cNvSpPr>
              <p:nvPr/>
            </p:nvSpPr>
            <p:spPr bwMode="auto">
              <a:xfrm>
                <a:off x="4125" y="2066"/>
                <a:ext cx="1044" cy="233"/>
              </a:xfrm>
              <a:prstGeom prst="rect">
                <a:avLst/>
              </a:prstGeom>
              <a:solidFill>
                <a:schemeClr val="bg1"/>
              </a:solidFill>
              <a:ln w="9525" algn="ctr">
                <a:solidFill>
                  <a:schemeClr val="tx1"/>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en-US" altLang="en-US" sz="1800">
                  <a:solidFill>
                    <a:srgbClr val="000000"/>
                  </a:solidFill>
                </a:endParaRPr>
              </a:p>
            </p:txBody>
          </p:sp>
          <p:sp>
            <p:nvSpPr>
              <p:cNvPr id="251934" name="Text Box 24"/>
              <p:cNvSpPr txBox="1">
                <a:spLocks noChangeArrowheads="1"/>
              </p:cNvSpPr>
              <p:nvPr/>
            </p:nvSpPr>
            <p:spPr bwMode="auto">
              <a:xfrm>
                <a:off x="4105" y="1979"/>
                <a:ext cx="1131"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000">
                    <a:solidFill>
                      <a:srgbClr val="000000"/>
                    </a:solidFill>
                  </a:rPr>
                  <a:t>6. Wash with PBST</a:t>
                </a:r>
              </a:p>
            </p:txBody>
          </p:sp>
        </p:grpSp>
        <p:sp>
          <p:nvSpPr>
            <p:cNvPr id="251924" name="Text Box 25"/>
            <p:cNvSpPr txBox="1">
              <a:spLocks noChangeArrowheads="1"/>
            </p:cNvSpPr>
            <p:nvPr/>
          </p:nvSpPr>
          <p:spPr bwMode="auto">
            <a:xfrm>
              <a:off x="3878" y="3657"/>
              <a:ext cx="1497"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200">
                  <a:solidFill>
                    <a:srgbClr val="000000"/>
                  </a:solidFill>
                </a:rPr>
                <a:t>5. Add secondary antibody</a:t>
              </a:r>
            </a:p>
          </p:txBody>
        </p:sp>
        <p:pic>
          <p:nvPicPr>
            <p:cNvPr id="251925"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78" y="2704"/>
              <a:ext cx="1497" cy="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51926" name="Group 27"/>
            <p:cNvGrpSpPr>
              <a:grpSpLocks/>
            </p:cNvGrpSpPr>
            <p:nvPr/>
          </p:nvGrpSpPr>
          <p:grpSpPr bwMode="auto">
            <a:xfrm>
              <a:off x="2381" y="555"/>
              <a:ext cx="1134" cy="725"/>
              <a:chOff x="2381" y="555"/>
              <a:chExt cx="1134" cy="725"/>
            </a:xfrm>
          </p:grpSpPr>
          <p:sp>
            <p:nvSpPr>
              <p:cNvPr id="251931" name="Rectangle 28"/>
              <p:cNvSpPr>
                <a:spLocks noChangeArrowheads="1"/>
              </p:cNvSpPr>
              <p:nvPr/>
            </p:nvSpPr>
            <p:spPr bwMode="auto">
              <a:xfrm>
                <a:off x="2381" y="555"/>
                <a:ext cx="1134" cy="725"/>
              </a:xfrm>
              <a:prstGeom prst="rect">
                <a:avLst/>
              </a:prstGeom>
              <a:solidFill>
                <a:srgbClr val="FFFFFF"/>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en-US" altLang="en-US" sz="2200">
                  <a:solidFill>
                    <a:srgbClr val="000000"/>
                  </a:solidFill>
                </a:endParaRPr>
              </a:p>
            </p:txBody>
          </p:sp>
          <p:sp>
            <p:nvSpPr>
              <p:cNvPr id="251932" name="Text Box 29"/>
              <p:cNvSpPr txBox="1">
                <a:spLocks noChangeArrowheads="1"/>
              </p:cNvSpPr>
              <p:nvPr/>
            </p:nvSpPr>
            <p:spPr bwMode="auto">
              <a:xfrm>
                <a:off x="2381" y="572"/>
                <a:ext cx="1134" cy="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2200">
                    <a:solidFill>
                      <a:srgbClr val="000000"/>
                    </a:solidFill>
                  </a:rPr>
                  <a:t>8. Observe colour development</a:t>
                </a:r>
              </a:p>
            </p:txBody>
          </p:sp>
        </p:grpSp>
        <p:cxnSp>
          <p:nvCxnSpPr>
            <p:cNvPr id="251927" name="AutoShape 30"/>
            <p:cNvCxnSpPr>
              <a:cxnSpLocks noChangeShapeType="1"/>
              <a:stCxn id="251935" idx="3"/>
              <a:endCxn id="251908" idx="1"/>
            </p:cNvCxnSpPr>
            <p:nvPr/>
          </p:nvCxnSpPr>
          <p:spPr bwMode="auto">
            <a:xfrm>
              <a:off x="3516" y="3408"/>
              <a:ext cx="317" cy="0"/>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51928" name="AutoShape 31"/>
            <p:cNvCxnSpPr>
              <a:cxnSpLocks noChangeShapeType="1"/>
              <a:stCxn id="251908" idx="0"/>
              <a:endCxn id="251934" idx="2"/>
            </p:cNvCxnSpPr>
            <p:nvPr/>
          </p:nvCxnSpPr>
          <p:spPr bwMode="auto">
            <a:xfrm flipH="1" flipV="1">
              <a:off x="4671" y="2421"/>
              <a:ext cx="1" cy="870"/>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51929" name="AutoShape 32"/>
            <p:cNvCxnSpPr>
              <a:cxnSpLocks noChangeShapeType="1"/>
              <a:stCxn id="251933" idx="0"/>
              <a:endCxn id="251909" idx="2"/>
            </p:cNvCxnSpPr>
            <p:nvPr/>
          </p:nvCxnSpPr>
          <p:spPr bwMode="auto">
            <a:xfrm flipH="1" flipV="1">
              <a:off x="4645" y="1029"/>
              <a:ext cx="2" cy="1037"/>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51930" name="AutoShape 33"/>
            <p:cNvCxnSpPr>
              <a:cxnSpLocks noChangeShapeType="1"/>
              <a:stCxn id="251931" idx="3"/>
              <a:endCxn id="251909" idx="1"/>
            </p:cNvCxnSpPr>
            <p:nvPr/>
          </p:nvCxnSpPr>
          <p:spPr bwMode="auto">
            <a:xfrm flipV="1">
              <a:off x="3515" y="913"/>
              <a:ext cx="291" cy="5"/>
            </a:xfrm>
            <a:prstGeom prst="straightConnector1">
              <a:avLst/>
            </a:prstGeom>
            <a:noFill/>
            <a:ln w="19050">
              <a:solidFill>
                <a:schemeClr val="tx1"/>
              </a:solidFill>
              <a:round/>
              <a:headEnd type="triangle" w="med" len="med"/>
              <a:tailEnd/>
            </a:ln>
            <a:extLst>
              <a:ext uri="{909E8E84-426E-40DD-AFC4-6F175D3DCCD1}">
                <a14:hiddenFill xmlns:a14="http://schemas.microsoft.com/office/drawing/2010/main">
                  <a:noFill/>
                </a14:hiddenFill>
              </a:ext>
            </a:extLst>
          </p:spPr>
        </p:cxnSp>
      </p:grpSp>
      <p:sp>
        <p:nvSpPr>
          <p:cNvPr id="25190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C51EC8B-420B-48C7-8D87-5BFA17645F50}" type="slidenum">
              <a:rPr lang="en-US" altLang="en-US" sz="1400">
                <a:solidFill>
                  <a:srgbClr val="000000"/>
                </a:solidFill>
              </a:rPr>
              <a:pPr>
                <a:spcBef>
                  <a:spcPct val="0"/>
                </a:spcBef>
                <a:buFontTx/>
                <a:buNone/>
              </a:pPr>
              <a:t>26</a:t>
            </a:fld>
            <a:endParaRPr lang="en-US" altLang="en-US" sz="1400">
              <a:solidFill>
                <a:srgbClr val="000000"/>
              </a:solidFill>
            </a:endParaRPr>
          </a:p>
        </p:txBody>
      </p:sp>
    </p:spTree>
    <p:extLst>
      <p:ext uri="{BB962C8B-B14F-4D97-AF65-F5344CB8AC3E}">
        <p14:creationId xmlns:p14="http://schemas.microsoft.com/office/powerpoint/2010/main" val="3795882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ChangeArrowheads="1"/>
          </p:cNvSpPr>
          <p:nvPr/>
        </p:nvSpPr>
        <p:spPr bwMode="auto">
          <a:xfrm>
            <a:off x="1774826" y="333375"/>
            <a:ext cx="64817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800">
                <a:solidFill>
                  <a:srgbClr val="333399"/>
                </a:solidFill>
              </a:rPr>
              <a:t>Uses of ELISA</a:t>
            </a:r>
          </a:p>
        </p:txBody>
      </p:sp>
      <p:sp>
        <p:nvSpPr>
          <p:cNvPr id="252931" name="Text Box 3"/>
          <p:cNvSpPr txBox="1">
            <a:spLocks noChangeArrowheads="1"/>
          </p:cNvSpPr>
          <p:nvPr/>
        </p:nvSpPr>
        <p:spPr bwMode="auto">
          <a:xfrm>
            <a:off x="1847850" y="1989139"/>
            <a:ext cx="84963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5125" indent="-3651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a:solidFill>
                  <a:srgbClr val="333399"/>
                </a:solidFill>
                <a:sym typeface="Symbol" panose="05050102010706020507" pitchFamily="18" charset="2"/>
              </a:rPr>
              <a:t></a:t>
            </a:r>
            <a:r>
              <a:rPr lang="en-GB" altLang="en-US">
                <a:solidFill>
                  <a:srgbClr val="000000"/>
                </a:solidFill>
                <a:sym typeface="Symbol" panose="05050102010706020507" pitchFamily="18" charset="2"/>
              </a:rPr>
              <a:t> </a:t>
            </a:r>
            <a:r>
              <a:rPr lang="en-GB" altLang="en-US">
                <a:solidFill>
                  <a:srgbClr val="000000"/>
                </a:solidFill>
              </a:rPr>
              <a:t>Disease detection in people, animals and plants (e.g. HIV in humans). </a:t>
            </a:r>
          </a:p>
          <a:p>
            <a:pPr fontAlgn="base">
              <a:spcBef>
                <a:spcPct val="0"/>
              </a:spcBef>
              <a:spcAft>
                <a:spcPct val="0"/>
              </a:spcAft>
              <a:buFontTx/>
              <a:buNone/>
            </a:pPr>
            <a:endParaRPr lang="en-GB" altLang="en-US">
              <a:solidFill>
                <a:srgbClr val="000000"/>
              </a:solidFill>
            </a:endParaRPr>
          </a:p>
          <a:p>
            <a:pPr fontAlgn="base">
              <a:spcBef>
                <a:spcPct val="0"/>
              </a:spcBef>
              <a:spcAft>
                <a:spcPct val="0"/>
              </a:spcAft>
              <a:buFontTx/>
              <a:buNone/>
            </a:pPr>
            <a:r>
              <a:rPr lang="en-GB" altLang="en-US">
                <a:solidFill>
                  <a:srgbClr val="333399"/>
                </a:solidFill>
                <a:sym typeface="Symbol" panose="05050102010706020507" pitchFamily="18" charset="2"/>
              </a:rPr>
              <a:t></a:t>
            </a:r>
            <a:r>
              <a:rPr lang="en-GB" altLang="en-US">
                <a:solidFill>
                  <a:srgbClr val="000000"/>
                </a:solidFill>
              </a:rPr>
              <a:t>  Detection of allergens in food, e.g. peanuts.</a:t>
            </a:r>
          </a:p>
          <a:p>
            <a:pPr fontAlgn="base">
              <a:spcBef>
                <a:spcPct val="0"/>
              </a:spcBef>
              <a:spcAft>
                <a:spcPct val="0"/>
              </a:spcAft>
              <a:buFontTx/>
              <a:buNone/>
            </a:pPr>
            <a:endParaRPr lang="en-GB" altLang="en-US">
              <a:solidFill>
                <a:srgbClr val="000000"/>
              </a:solidFill>
            </a:endParaRPr>
          </a:p>
          <a:p>
            <a:pPr fontAlgn="base">
              <a:spcBef>
                <a:spcPct val="0"/>
              </a:spcBef>
              <a:spcAft>
                <a:spcPct val="0"/>
              </a:spcAft>
              <a:buFontTx/>
              <a:buNone/>
            </a:pPr>
            <a:r>
              <a:rPr lang="en-GB" altLang="en-US">
                <a:solidFill>
                  <a:srgbClr val="333399"/>
                </a:solidFill>
                <a:sym typeface="Symbol" panose="05050102010706020507" pitchFamily="18" charset="2"/>
              </a:rPr>
              <a:t></a:t>
            </a:r>
            <a:r>
              <a:rPr lang="en-GB" altLang="en-US">
                <a:solidFill>
                  <a:srgbClr val="000000"/>
                </a:solidFill>
              </a:rPr>
              <a:t>  Detection of illegal drugs in humans.</a:t>
            </a:r>
          </a:p>
          <a:p>
            <a:pPr fontAlgn="base">
              <a:spcBef>
                <a:spcPct val="0"/>
              </a:spcBef>
              <a:spcAft>
                <a:spcPct val="0"/>
              </a:spcAft>
              <a:buFontTx/>
              <a:buNone/>
            </a:pPr>
            <a:endParaRPr lang="en-GB" altLang="en-US">
              <a:solidFill>
                <a:srgbClr val="000000"/>
              </a:solidFill>
            </a:endParaRPr>
          </a:p>
          <a:p>
            <a:pPr fontAlgn="base">
              <a:spcBef>
                <a:spcPct val="0"/>
              </a:spcBef>
              <a:spcAft>
                <a:spcPct val="0"/>
              </a:spcAft>
              <a:buFontTx/>
              <a:buNone/>
            </a:pPr>
            <a:r>
              <a:rPr lang="en-GB" altLang="en-US">
                <a:solidFill>
                  <a:srgbClr val="333399"/>
                </a:solidFill>
                <a:sym typeface="Symbol" panose="05050102010706020507" pitchFamily="18" charset="2"/>
              </a:rPr>
              <a:t></a:t>
            </a:r>
            <a:r>
              <a:rPr lang="en-GB" altLang="en-US">
                <a:solidFill>
                  <a:srgbClr val="000000"/>
                </a:solidFill>
              </a:rPr>
              <a:t>  Detection of hormones, e.g. pregnancy testing kits.</a:t>
            </a:r>
          </a:p>
        </p:txBody>
      </p:sp>
      <p:pic>
        <p:nvPicPr>
          <p:cNvPr id="252932" name="Picture 4" descr="ELISA%20plate%2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6" y="260350"/>
            <a:ext cx="180022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293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C38A759-43AC-4E9D-A516-131A8A176655}" type="slidenum">
              <a:rPr lang="en-US" altLang="en-US" sz="1400">
                <a:solidFill>
                  <a:srgbClr val="000000"/>
                </a:solidFill>
              </a:rPr>
              <a:pPr>
                <a:spcBef>
                  <a:spcPct val="0"/>
                </a:spcBef>
                <a:buFontTx/>
                <a:buNone/>
              </a:pPr>
              <a:t>27</a:t>
            </a:fld>
            <a:endParaRPr lang="en-US" altLang="en-US" sz="1400">
              <a:solidFill>
                <a:srgbClr val="000000"/>
              </a:solidFill>
            </a:endParaRPr>
          </a:p>
        </p:txBody>
      </p:sp>
    </p:spTree>
    <p:extLst>
      <p:ext uri="{BB962C8B-B14F-4D97-AF65-F5344CB8AC3E}">
        <p14:creationId xmlns:p14="http://schemas.microsoft.com/office/powerpoint/2010/main" val="38361456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ChangeArrowheads="1"/>
          </p:cNvSpPr>
          <p:nvPr/>
        </p:nvSpPr>
        <p:spPr bwMode="auto">
          <a:xfrm>
            <a:off x="1524001" y="333375"/>
            <a:ext cx="68040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en-GB" altLang="en-US" sz="4000">
                <a:solidFill>
                  <a:srgbClr val="333399"/>
                </a:solidFill>
              </a:rPr>
              <a:t>Advanced Higher Biology Investigation ideas</a:t>
            </a:r>
          </a:p>
        </p:txBody>
      </p:sp>
      <p:pic>
        <p:nvPicPr>
          <p:cNvPr id="253955" name="Picture 3" descr="ELISA%20plate%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28026" y="260350"/>
            <a:ext cx="180022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3956" name="Text Box 4"/>
          <p:cNvSpPr txBox="1">
            <a:spLocks noChangeArrowheads="1"/>
          </p:cNvSpPr>
          <p:nvPr/>
        </p:nvSpPr>
        <p:spPr bwMode="auto">
          <a:xfrm>
            <a:off x="1992313" y="2133600"/>
            <a:ext cx="8496300" cy="436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2000">
                <a:solidFill>
                  <a:srgbClr val="000000"/>
                </a:solidFill>
              </a:rPr>
              <a:t> </a:t>
            </a:r>
            <a:r>
              <a:rPr lang="en-GB" altLang="en-US" sz="2800">
                <a:solidFill>
                  <a:srgbClr val="000000"/>
                </a:solidFill>
              </a:rPr>
              <a:t>Detection of </a:t>
            </a:r>
            <a:r>
              <a:rPr lang="en-GB" altLang="en-US" sz="2800" i="1">
                <a:solidFill>
                  <a:srgbClr val="000000"/>
                </a:solidFill>
              </a:rPr>
              <a:t>Botrytis (as an antigen)</a:t>
            </a:r>
            <a:r>
              <a:rPr lang="en-GB" altLang="en-US" sz="2800">
                <a:solidFill>
                  <a:srgbClr val="000000"/>
                </a:solidFill>
              </a:rPr>
              <a:t> in fruit and vegetables from market or garden.</a:t>
            </a:r>
          </a:p>
          <a:p>
            <a:pPr fontAlgn="base">
              <a:spcBef>
                <a:spcPct val="0"/>
              </a:spcBef>
              <a:spcAft>
                <a:spcPct val="0"/>
              </a:spcAft>
              <a:buFontTx/>
              <a:buNone/>
            </a:pPr>
            <a:endParaRPr lang="en-GB" altLang="en-US" sz="2800">
              <a:solidFill>
                <a:srgbClr val="000000"/>
              </a:solidFill>
            </a:endParaRPr>
          </a:p>
          <a:p>
            <a:pPr fontAlgn="base">
              <a:spcBef>
                <a:spcPct val="0"/>
              </a:spcBef>
              <a:spcAft>
                <a:spcPct val="0"/>
              </a:spcAft>
              <a:buFontTx/>
              <a:buNone/>
            </a:pPr>
            <a:r>
              <a:rPr lang="en-GB" altLang="en-US" sz="2400">
                <a:solidFill>
                  <a:srgbClr val="333399"/>
                </a:solidFill>
                <a:sym typeface="Wingdings" panose="05000000000000000000" pitchFamily="2" charset="2"/>
              </a:rPr>
              <a:t></a:t>
            </a:r>
            <a:r>
              <a:rPr lang="en-GB" altLang="en-US" sz="2000">
                <a:solidFill>
                  <a:srgbClr val="000000"/>
                </a:solidFill>
              </a:rPr>
              <a:t> </a:t>
            </a:r>
            <a:r>
              <a:rPr lang="en-GB" altLang="en-US" sz="2800">
                <a:solidFill>
                  <a:srgbClr val="000000"/>
                </a:solidFill>
              </a:rPr>
              <a:t>Quantification of </a:t>
            </a:r>
            <a:r>
              <a:rPr lang="en-GB" altLang="en-US" sz="2800" i="1">
                <a:solidFill>
                  <a:srgbClr val="000000"/>
                </a:solidFill>
              </a:rPr>
              <a:t>Botrytis</a:t>
            </a:r>
            <a:r>
              <a:rPr lang="en-GB" altLang="en-US" sz="2800">
                <a:solidFill>
                  <a:srgbClr val="000000"/>
                </a:solidFill>
              </a:rPr>
              <a:t> as infection develops.</a:t>
            </a:r>
          </a:p>
          <a:p>
            <a:pPr fontAlgn="base">
              <a:spcBef>
                <a:spcPct val="0"/>
              </a:spcBef>
              <a:spcAft>
                <a:spcPct val="0"/>
              </a:spcAft>
              <a:buFontTx/>
              <a:buNone/>
            </a:pPr>
            <a:endParaRPr lang="en-GB" altLang="en-US" sz="2800">
              <a:solidFill>
                <a:srgbClr val="000000"/>
              </a:solidFill>
            </a:endParaRPr>
          </a:p>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2800">
                <a:solidFill>
                  <a:srgbClr val="000000"/>
                </a:solidFill>
              </a:rPr>
              <a:t> Detection of </a:t>
            </a:r>
            <a:r>
              <a:rPr lang="en-GB" altLang="en-US" sz="2800" i="1">
                <a:solidFill>
                  <a:srgbClr val="000000"/>
                </a:solidFill>
              </a:rPr>
              <a:t>Botrytis</a:t>
            </a:r>
            <a:r>
              <a:rPr lang="en-GB" altLang="en-US" sz="2800">
                <a:solidFill>
                  <a:srgbClr val="000000"/>
                </a:solidFill>
              </a:rPr>
              <a:t> in tissue before symptoms are observed.</a:t>
            </a:r>
          </a:p>
          <a:p>
            <a:pPr fontAlgn="base">
              <a:spcBef>
                <a:spcPct val="0"/>
              </a:spcBef>
              <a:spcAft>
                <a:spcPct val="0"/>
              </a:spcAft>
              <a:buFont typeface="Wingdings" panose="05000000000000000000" pitchFamily="2" charset="2"/>
              <a:buNone/>
            </a:pPr>
            <a:endParaRPr lang="en-GB" altLang="en-US" sz="2800">
              <a:solidFill>
                <a:srgbClr val="000000"/>
              </a:solidFill>
            </a:endParaRPr>
          </a:p>
          <a:p>
            <a:pPr fontAlgn="base">
              <a:spcBef>
                <a:spcPct val="0"/>
              </a:spcBef>
              <a:spcAft>
                <a:spcPct val="0"/>
              </a:spcAft>
              <a:buFont typeface="Wingdings" panose="05000000000000000000" pitchFamily="2" charset="2"/>
              <a:buNone/>
            </a:pPr>
            <a:r>
              <a:rPr lang="en-GB" altLang="en-US" sz="2400">
                <a:solidFill>
                  <a:srgbClr val="333399"/>
                </a:solidFill>
                <a:sym typeface="Wingdings" panose="05000000000000000000" pitchFamily="2" charset="2"/>
              </a:rPr>
              <a:t></a:t>
            </a:r>
            <a:r>
              <a:rPr lang="en-GB" altLang="en-US" sz="2800">
                <a:solidFill>
                  <a:srgbClr val="000000"/>
                </a:solidFill>
              </a:rPr>
              <a:t> Investigation on effect of temperature on rate of </a:t>
            </a:r>
            <a:r>
              <a:rPr lang="en-GB" altLang="en-US" sz="2800" i="1">
                <a:solidFill>
                  <a:srgbClr val="000000"/>
                </a:solidFill>
              </a:rPr>
              <a:t>Botrytis</a:t>
            </a:r>
            <a:r>
              <a:rPr lang="en-GB" altLang="en-US" sz="2800">
                <a:solidFill>
                  <a:srgbClr val="000000"/>
                </a:solidFill>
              </a:rPr>
              <a:t> development.</a:t>
            </a:r>
          </a:p>
        </p:txBody>
      </p:sp>
      <p:sp>
        <p:nvSpPr>
          <p:cNvPr id="25395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DEF5495-3951-4310-851D-919EEE181A90}" type="slidenum">
              <a:rPr lang="en-US" altLang="en-US" sz="1400">
                <a:solidFill>
                  <a:srgbClr val="000000"/>
                </a:solidFill>
              </a:rPr>
              <a:pPr>
                <a:spcBef>
                  <a:spcPct val="0"/>
                </a:spcBef>
                <a:buFontTx/>
                <a:buNone/>
              </a:pPr>
              <a:t>28</a:t>
            </a:fld>
            <a:endParaRPr lang="en-US" altLang="en-US" sz="1400">
              <a:solidFill>
                <a:srgbClr val="000000"/>
              </a:solidFill>
            </a:endParaRPr>
          </a:p>
        </p:txBody>
      </p:sp>
    </p:spTree>
    <p:extLst>
      <p:ext uri="{BB962C8B-B14F-4D97-AF65-F5344CB8AC3E}">
        <p14:creationId xmlns:p14="http://schemas.microsoft.com/office/powerpoint/2010/main" val="2303333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1981200" y="0"/>
            <a:ext cx="8229600" cy="1143000"/>
          </a:xfrm>
        </p:spPr>
        <p:txBody>
          <a:bodyPr/>
          <a:lstStyle/>
          <a:p>
            <a:pPr eaLnBrk="1" hangingPunct="1"/>
            <a:r>
              <a:rPr lang="en-US" altLang="en-US" smtClean="0"/>
              <a:t>Competitive Immunoassays</a:t>
            </a:r>
          </a:p>
        </p:txBody>
      </p:sp>
      <p:sp>
        <p:nvSpPr>
          <p:cNvPr id="211971" name="Rectangle 3"/>
          <p:cNvSpPr>
            <a:spLocks noGrp="1" noChangeArrowheads="1"/>
          </p:cNvSpPr>
          <p:nvPr>
            <p:ph type="body" idx="1"/>
          </p:nvPr>
        </p:nvSpPr>
        <p:spPr>
          <a:xfrm>
            <a:off x="1524000" y="914401"/>
            <a:ext cx="8763000" cy="4525963"/>
          </a:xfrm>
        </p:spPr>
        <p:txBody>
          <a:bodyPr/>
          <a:lstStyle/>
          <a:p>
            <a:pPr eaLnBrk="1" hangingPunct="1">
              <a:lnSpc>
                <a:spcPct val="80000"/>
              </a:lnSpc>
            </a:pPr>
            <a:r>
              <a:rPr lang="en-US" altLang="en-US" sz="2300">
                <a:solidFill>
                  <a:schemeClr val="hlink"/>
                </a:solidFill>
              </a:rPr>
              <a:t>The measurement of the analyte using the labels is broadly categorized into competitive and noncompetitive methods.</a:t>
            </a:r>
          </a:p>
          <a:p>
            <a:pPr lvl="1" eaLnBrk="1" hangingPunct="1">
              <a:lnSpc>
                <a:spcPct val="80000"/>
              </a:lnSpc>
            </a:pPr>
            <a:endParaRPr lang="en-US" altLang="en-US" sz="1200">
              <a:solidFill>
                <a:schemeClr val="hlink"/>
              </a:solidFill>
            </a:endParaRPr>
          </a:p>
          <a:p>
            <a:pPr lvl="1" eaLnBrk="1" hangingPunct="1">
              <a:lnSpc>
                <a:spcPct val="80000"/>
              </a:lnSpc>
            </a:pPr>
            <a:r>
              <a:rPr lang="en-US" altLang="en-US" sz="2400"/>
              <a:t>In </a:t>
            </a:r>
            <a:r>
              <a:rPr lang="en-US" altLang="en-US" sz="2400" b="1"/>
              <a:t>competitive formats</a:t>
            </a:r>
            <a:r>
              <a:rPr lang="en-US" altLang="en-US" sz="2400"/>
              <a:t>, unlabelled analyte in the test sample is measured by its ability to compete with labeled antigen for a </a:t>
            </a:r>
            <a:r>
              <a:rPr lang="en-US" altLang="en-US" sz="2400">
                <a:solidFill>
                  <a:srgbClr val="A50021"/>
                </a:solidFill>
              </a:rPr>
              <a:t>limited number of antibody</a:t>
            </a:r>
            <a:r>
              <a:rPr lang="en-US" altLang="en-US" sz="2400"/>
              <a:t> binding sites. The unlabeled antigen blocks the ability of the labeled antigen to bind because that binding site on the antibody is already occupied. Thus, in a competitive immunoassay, </a:t>
            </a:r>
            <a:r>
              <a:rPr lang="en-US" altLang="en-US" sz="2400">
                <a:solidFill>
                  <a:srgbClr val="A50021"/>
                </a:solidFill>
              </a:rPr>
              <a:t>less label measured in the assay means more of the unlabeled</a:t>
            </a:r>
            <a:r>
              <a:rPr lang="en-US" altLang="en-US" sz="2400"/>
              <a:t> (test sample) antigen is present. The amount of antigen in the test sample is inversely related to the amount of label measured in the competitive format. As one increases, the other decreases.</a:t>
            </a:r>
          </a:p>
        </p:txBody>
      </p:sp>
      <p:pic>
        <p:nvPicPr>
          <p:cNvPr id="2119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5257800"/>
            <a:ext cx="6019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118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A8D4DA5-59FF-4949-9B39-99FE3C7E5651}" type="slidenum">
              <a:rPr lang="en-US" altLang="en-US" sz="1400">
                <a:solidFill>
                  <a:srgbClr val="000000"/>
                </a:solidFill>
              </a:rPr>
              <a:pPr>
                <a:spcBef>
                  <a:spcPct val="0"/>
                </a:spcBef>
                <a:buFontTx/>
                <a:buNone/>
              </a:pPr>
              <a:t>3</a:t>
            </a:fld>
            <a:endParaRPr lang="en-US" altLang="en-US" sz="1400">
              <a:solidFill>
                <a:srgbClr val="000000"/>
              </a:solidFill>
            </a:endParaRPr>
          </a:p>
        </p:txBody>
      </p:sp>
    </p:spTree>
    <p:extLst>
      <p:ext uri="{BB962C8B-B14F-4D97-AF65-F5344CB8AC3E}">
        <p14:creationId xmlns:p14="http://schemas.microsoft.com/office/powerpoint/2010/main" val="337559995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1970"/>
                                        </p:tgtEl>
                                        <p:attrNameLst>
                                          <p:attrName>style.visibility</p:attrName>
                                        </p:attrNameLst>
                                      </p:cBhvr>
                                      <p:to>
                                        <p:strVal val="visible"/>
                                      </p:to>
                                    </p:set>
                                    <p:animEffect transition="in" filter="fade">
                                      <p:cBhvr>
                                        <p:cTn id="7" dur="2000"/>
                                        <p:tgtEl>
                                          <p:spTgt spid="2119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nodeType="clickEffect">
                                  <p:stCondLst>
                                    <p:cond delay="0"/>
                                  </p:stCondLst>
                                  <p:iterate type="lt">
                                    <p:tmPct val="5000"/>
                                  </p:iterate>
                                  <p:childTnLst>
                                    <p:set>
                                      <p:cBhvr>
                                        <p:cTn id="11" dur="1" fill="hold">
                                          <p:stCondLst>
                                            <p:cond delay="0"/>
                                          </p:stCondLst>
                                        </p:cTn>
                                        <p:tgtEl>
                                          <p:spTgt spid="211972"/>
                                        </p:tgtEl>
                                        <p:attrNameLst>
                                          <p:attrName>style.visibility</p:attrName>
                                        </p:attrNameLst>
                                      </p:cBhvr>
                                      <p:to>
                                        <p:strVal val="visible"/>
                                      </p:to>
                                    </p:set>
                                    <p:anim calcmode="lin" valueType="num">
                                      <p:cBhvr>
                                        <p:cTn id="12" dur="1000" fill="hold"/>
                                        <p:tgtEl>
                                          <p:spTgt spid="211972"/>
                                        </p:tgtEl>
                                        <p:attrNameLst>
                                          <p:attrName>ppt_w</p:attrName>
                                        </p:attrNameLst>
                                      </p:cBhvr>
                                      <p:tavLst>
                                        <p:tav tm="0">
                                          <p:val>
                                            <p:fltVal val="0"/>
                                          </p:val>
                                        </p:tav>
                                        <p:tav tm="100000">
                                          <p:val>
                                            <p:strVal val="#ppt_w"/>
                                          </p:val>
                                        </p:tav>
                                      </p:tavLst>
                                    </p:anim>
                                    <p:anim calcmode="lin" valueType="num">
                                      <p:cBhvr>
                                        <p:cTn id="13" dur="1000" fill="hold"/>
                                        <p:tgtEl>
                                          <p:spTgt spid="211972"/>
                                        </p:tgtEl>
                                        <p:attrNameLst>
                                          <p:attrName>ppt_h</p:attrName>
                                        </p:attrNameLst>
                                      </p:cBhvr>
                                      <p:tavLst>
                                        <p:tav tm="0">
                                          <p:val>
                                            <p:fltVal val="0"/>
                                          </p:val>
                                        </p:tav>
                                        <p:tav tm="100000">
                                          <p:val>
                                            <p:strVal val="#ppt_h"/>
                                          </p:val>
                                        </p:tav>
                                      </p:tavLst>
                                    </p:anim>
                                    <p:anim calcmode="lin" valueType="num">
                                      <p:cBhvr>
                                        <p:cTn id="14" dur="1000" fill="hold"/>
                                        <p:tgtEl>
                                          <p:spTgt spid="211972"/>
                                        </p:tgtEl>
                                        <p:attrNameLst>
                                          <p:attrName>style.rotation</p:attrName>
                                        </p:attrNameLst>
                                      </p:cBhvr>
                                      <p:tavLst>
                                        <p:tav tm="0">
                                          <p:val>
                                            <p:fltVal val="90"/>
                                          </p:val>
                                        </p:tav>
                                        <p:tav tm="100000">
                                          <p:val>
                                            <p:fltVal val="0"/>
                                          </p:val>
                                        </p:tav>
                                      </p:tavLst>
                                    </p:anim>
                                    <p:animEffect transition="in" filter="fade">
                                      <p:cBhvr>
                                        <p:cTn id="15" dur="1000"/>
                                        <p:tgtEl>
                                          <p:spTgt spid="2119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7" presetClass="entr" presetSubtype="0" fill="hold" nodeType="clickEffect">
                                  <p:stCondLst>
                                    <p:cond delay="0"/>
                                  </p:stCondLst>
                                  <p:childTnLst>
                                    <p:set>
                                      <p:cBhvr>
                                        <p:cTn id="19" dur="1" fill="hold">
                                          <p:stCondLst>
                                            <p:cond delay="0"/>
                                          </p:stCondLst>
                                        </p:cTn>
                                        <p:tgtEl>
                                          <p:spTgt spid="211971">
                                            <p:txEl>
                                              <p:pRg st="0" end="0"/>
                                            </p:txEl>
                                          </p:spTgt>
                                        </p:tgtEl>
                                        <p:attrNameLst>
                                          <p:attrName>style.visibility</p:attrName>
                                        </p:attrNameLst>
                                      </p:cBhvr>
                                      <p:to>
                                        <p:strVal val="visible"/>
                                      </p:to>
                                    </p:set>
                                    <p:animEffect transition="in" filter="fade">
                                      <p:cBhvr>
                                        <p:cTn id="20" dur="1000"/>
                                        <p:tgtEl>
                                          <p:spTgt spid="211971">
                                            <p:txEl>
                                              <p:pRg st="0" end="0"/>
                                            </p:txEl>
                                          </p:spTgt>
                                        </p:tgtEl>
                                      </p:cBhvr>
                                    </p:animEffect>
                                    <p:anim calcmode="lin" valueType="num">
                                      <p:cBhvr>
                                        <p:cTn id="21" dur="1000" fill="hold"/>
                                        <p:tgtEl>
                                          <p:spTgt spid="211971">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211971">
                                            <p:txEl>
                                              <p:pRg st="0" end="0"/>
                                            </p:txEl>
                                          </p:spTgt>
                                        </p:tgtEl>
                                        <p:attrNameLst>
                                          <p:attrName>ppt_y</p:attrName>
                                        </p:attrNameLst>
                                      </p:cBhvr>
                                      <p:tavLst>
                                        <p:tav tm="0">
                                          <p:val>
                                            <p:strVal val="#ppt_y-.1"/>
                                          </p:val>
                                        </p:tav>
                                        <p:tav tm="100000">
                                          <p:val>
                                            <p:strVal val="#ppt_y"/>
                                          </p:val>
                                        </p:tav>
                                      </p:tavLst>
                                    </p:anim>
                                  </p:childTnLst>
                                </p:cTn>
                              </p:par>
                              <p:par>
                                <p:cTn id="23" presetID="47" presetClass="entr" presetSubtype="0" fill="hold" nodeType="withEffect">
                                  <p:stCondLst>
                                    <p:cond delay="0"/>
                                  </p:stCondLst>
                                  <p:childTnLst>
                                    <p:set>
                                      <p:cBhvr>
                                        <p:cTn id="24" dur="1" fill="hold">
                                          <p:stCondLst>
                                            <p:cond delay="0"/>
                                          </p:stCondLst>
                                        </p:cTn>
                                        <p:tgtEl>
                                          <p:spTgt spid="211971">
                                            <p:txEl>
                                              <p:pRg st="2" end="2"/>
                                            </p:txEl>
                                          </p:spTgt>
                                        </p:tgtEl>
                                        <p:attrNameLst>
                                          <p:attrName>style.visibility</p:attrName>
                                        </p:attrNameLst>
                                      </p:cBhvr>
                                      <p:to>
                                        <p:strVal val="visible"/>
                                      </p:to>
                                    </p:set>
                                    <p:animEffect transition="in" filter="fade">
                                      <p:cBhvr>
                                        <p:cTn id="25" dur="1000"/>
                                        <p:tgtEl>
                                          <p:spTgt spid="211971">
                                            <p:txEl>
                                              <p:pRg st="2" end="2"/>
                                            </p:txEl>
                                          </p:spTgt>
                                        </p:tgtEl>
                                      </p:cBhvr>
                                    </p:animEffect>
                                    <p:anim calcmode="lin" valueType="num">
                                      <p:cBhvr>
                                        <p:cTn id="26" dur="1000" fill="hold"/>
                                        <p:tgtEl>
                                          <p:spTgt spid="211971">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119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pPr eaLnBrk="1" hangingPunct="1"/>
            <a:r>
              <a:rPr lang="en-US" altLang="en-US" smtClean="0"/>
              <a:t>Noncompetitive Immunoassays</a:t>
            </a:r>
          </a:p>
        </p:txBody>
      </p:sp>
      <p:sp>
        <p:nvSpPr>
          <p:cNvPr id="214019" name="Rectangle 3"/>
          <p:cNvSpPr>
            <a:spLocks noGrp="1" noChangeArrowheads="1"/>
          </p:cNvSpPr>
          <p:nvPr>
            <p:ph type="body" idx="1"/>
          </p:nvPr>
        </p:nvSpPr>
        <p:spPr>
          <a:xfrm>
            <a:off x="1371600" y="1676401"/>
            <a:ext cx="8229600" cy="4525963"/>
          </a:xfrm>
        </p:spPr>
        <p:txBody>
          <a:bodyPr/>
          <a:lstStyle/>
          <a:p>
            <a:pPr lvl="1" algn="just" eaLnBrk="1" hangingPunct="1">
              <a:lnSpc>
                <a:spcPct val="80000"/>
              </a:lnSpc>
            </a:pPr>
            <a:r>
              <a:rPr lang="en-US" altLang="en-US" sz="1900" b="1"/>
              <a:t>Noncompetitive</a:t>
            </a:r>
            <a:r>
              <a:rPr lang="en-US" altLang="en-US" sz="1900"/>
              <a:t> (</a:t>
            </a:r>
            <a:r>
              <a:rPr lang="en-US" altLang="en-US" sz="1900" b="1"/>
              <a:t>sandwhich</a:t>
            </a:r>
            <a:r>
              <a:rPr lang="en-US" altLang="en-US" sz="1900"/>
              <a:t>) </a:t>
            </a:r>
            <a:r>
              <a:rPr lang="en-US" altLang="en-US" sz="1900" b="1"/>
              <a:t>immunoassays </a:t>
            </a:r>
            <a:r>
              <a:rPr lang="en-US" altLang="en-US" sz="1900"/>
              <a:t>generally provide the highest level of assay sensitivity and specificity. This format is referred to as a </a:t>
            </a:r>
            <a:r>
              <a:rPr lang="en-US" altLang="en-US" sz="1900">
                <a:solidFill>
                  <a:srgbClr val="FF0000"/>
                </a:solidFill>
              </a:rPr>
              <a:t>“sandwich” assay </a:t>
            </a:r>
            <a:r>
              <a:rPr lang="en-US" altLang="en-US" sz="1900"/>
              <a:t>because the analyte is bound (sandwiched) between two highly specific antibody reagents.</a:t>
            </a:r>
          </a:p>
          <a:p>
            <a:pPr lvl="1" eaLnBrk="1" hangingPunct="1">
              <a:lnSpc>
                <a:spcPct val="80000"/>
              </a:lnSpc>
            </a:pPr>
            <a:endParaRPr lang="en-US" altLang="en-US" sz="1900"/>
          </a:p>
          <a:p>
            <a:pPr lvl="1" eaLnBrk="1" hangingPunct="1">
              <a:lnSpc>
                <a:spcPct val="80000"/>
              </a:lnSpc>
            </a:pPr>
            <a:endParaRPr lang="en-US" altLang="en-US" sz="1900"/>
          </a:p>
          <a:p>
            <a:pPr lvl="1" eaLnBrk="1" hangingPunct="1">
              <a:lnSpc>
                <a:spcPct val="80000"/>
              </a:lnSpc>
            </a:pPr>
            <a:endParaRPr lang="en-US" altLang="en-US" sz="1900"/>
          </a:p>
          <a:p>
            <a:pPr lvl="1" eaLnBrk="1" hangingPunct="1">
              <a:lnSpc>
                <a:spcPct val="80000"/>
              </a:lnSpc>
            </a:pPr>
            <a:endParaRPr lang="en-US" altLang="en-US" sz="1900"/>
          </a:p>
          <a:p>
            <a:pPr lvl="1" eaLnBrk="1" hangingPunct="1">
              <a:lnSpc>
                <a:spcPct val="80000"/>
              </a:lnSpc>
            </a:pPr>
            <a:endParaRPr lang="en-US" altLang="en-US" sz="1900"/>
          </a:p>
          <a:p>
            <a:pPr lvl="1" eaLnBrk="1" hangingPunct="1">
              <a:lnSpc>
                <a:spcPct val="80000"/>
              </a:lnSpc>
            </a:pPr>
            <a:endParaRPr lang="en-US" altLang="en-US" sz="1900"/>
          </a:p>
          <a:p>
            <a:pPr lvl="1" eaLnBrk="1" hangingPunct="1">
              <a:lnSpc>
                <a:spcPct val="80000"/>
              </a:lnSpc>
            </a:pPr>
            <a:endParaRPr lang="en-US" altLang="en-US" sz="1900"/>
          </a:p>
          <a:p>
            <a:pPr lvl="1" eaLnBrk="1" hangingPunct="1">
              <a:lnSpc>
                <a:spcPct val="80000"/>
              </a:lnSpc>
            </a:pPr>
            <a:endParaRPr lang="en-US" altLang="en-US" sz="1900"/>
          </a:p>
          <a:p>
            <a:pPr lvl="1" algn="just" eaLnBrk="1" hangingPunct="1">
              <a:lnSpc>
                <a:spcPct val="80000"/>
              </a:lnSpc>
            </a:pPr>
            <a:r>
              <a:rPr lang="en-US" altLang="en-US" sz="1900"/>
              <a:t>The reaction mixture typically includes an excess of labeled antibody, so that all drug/metabolite is bound. The amount of antibody-antigen complex is then measured to determine the amount of drug present in the sample. </a:t>
            </a:r>
            <a:r>
              <a:rPr lang="en-US" altLang="en-US" sz="1900">
                <a:solidFill>
                  <a:srgbClr val="A50021"/>
                </a:solidFill>
              </a:rPr>
              <a:t>The measurement of labeled analyte, usually antibody, is directly </a:t>
            </a:r>
            <a:r>
              <a:rPr lang="en-US" altLang="en-US" sz="1900" b="1">
                <a:solidFill>
                  <a:srgbClr val="A50021"/>
                </a:solidFill>
              </a:rPr>
              <a:t>proportional</a:t>
            </a:r>
            <a:r>
              <a:rPr lang="en-US" altLang="en-US" sz="1900">
                <a:solidFill>
                  <a:srgbClr val="A50021"/>
                </a:solidFill>
              </a:rPr>
              <a:t> to the amount of antigen present in the sample.</a:t>
            </a:r>
          </a:p>
        </p:txBody>
      </p:sp>
      <p:pic>
        <p:nvPicPr>
          <p:cNvPr id="2140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819400"/>
            <a:ext cx="5638800" cy="181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323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A29949C-636B-481E-88F8-A66887DB5755}" type="slidenum">
              <a:rPr lang="en-US" altLang="en-US" sz="1400">
                <a:solidFill>
                  <a:srgbClr val="000000"/>
                </a:solidFill>
              </a:rPr>
              <a:pPr>
                <a:spcBef>
                  <a:spcPct val="0"/>
                </a:spcBef>
                <a:buFontTx/>
                <a:buNone/>
              </a:pPr>
              <a:t>4</a:t>
            </a:fld>
            <a:endParaRPr lang="en-US" altLang="en-US" sz="1400">
              <a:solidFill>
                <a:srgbClr val="000000"/>
              </a:solidFill>
            </a:endParaRPr>
          </a:p>
        </p:txBody>
      </p:sp>
    </p:spTree>
    <p:extLst>
      <p:ext uri="{BB962C8B-B14F-4D97-AF65-F5344CB8AC3E}">
        <p14:creationId xmlns:p14="http://schemas.microsoft.com/office/powerpoint/2010/main" val="38049540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4018"/>
                                        </p:tgtEl>
                                        <p:attrNameLst>
                                          <p:attrName>style.visibility</p:attrName>
                                        </p:attrNameLst>
                                      </p:cBhvr>
                                      <p:to>
                                        <p:strVal val="visible"/>
                                      </p:to>
                                    </p:set>
                                    <p:animEffect transition="in" filter="fade">
                                      <p:cBhvr>
                                        <p:cTn id="7" dur="1000"/>
                                        <p:tgtEl>
                                          <p:spTgt spid="214018"/>
                                        </p:tgtEl>
                                      </p:cBhvr>
                                    </p:animEffect>
                                    <p:anim calcmode="lin" valueType="num">
                                      <p:cBhvr>
                                        <p:cTn id="8" dur="1000" fill="hold"/>
                                        <p:tgtEl>
                                          <p:spTgt spid="214018"/>
                                        </p:tgtEl>
                                        <p:attrNameLst>
                                          <p:attrName>ppt_x</p:attrName>
                                        </p:attrNameLst>
                                      </p:cBhvr>
                                      <p:tavLst>
                                        <p:tav tm="0">
                                          <p:val>
                                            <p:strVal val="#ppt_x"/>
                                          </p:val>
                                        </p:tav>
                                        <p:tav tm="100000">
                                          <p:val>
                                            <p:strVal val="#ppt_x"/>
                                          </p:val>
                                        </p:tav>
                                      </p:tavLst>
                                    </p:anim>
                                    <p:anim calcmode="lin" valueType="num">
                                      <p:cBhvr>
                                        <p:cTn id="9" dur="1000" fill="hold"/>
                                        <p:tgtEl>
                                          <p:spTgt spid="21401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14020"/>
                                        </p:tgtEl>
                                        <p:attrNameLst>
                                          <p:attrName>style.visibility</p:attrName>
                                        </p:attrNameLst>
                                      </p:cBhvr>
                                      <p:to>
                                        <p:strVal val="visible"/>
                                      </p:to>
                                    </p:set>
                                    <p:animEffect transition="in" filter="wedge">
                                      <p:cBhvr>
                                        <p:cTn id="14" dur="2000"/>
                                        <p:tgtEl>
                                          <p:spTgt spid="21402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7" presetClass="entr" presetSubtype="0" fill="hold" nodeType="clickEffect">
                                  <p:stCondLst>
                                    <p:cond delay="0"/>
                                  </p:stCondLst>
                                  <p:childTnLst>
                                    <p:set>
                                      <p:cBhvr>
                                        <p:cTn id="18" dur="1" fill="hold">
                                          <p:stCondLst>
                                            <p:cond delay="0"/>
                                          </p:stCondLst>
                                        </p:cTn>
                                        <p:tgtEl>
                                          <p:spTgt spid="214019">
                                            <p:txEl>
                                              <p:pRg st="0" end="0"/>
                                            </p:txEl>
                                          </p:spTgt>
                                        </p:tgtEl>
                                        <p:attrNameLst>
                                          <p:attrName>style.visibility</p:attrName>
                                        </p:attrNameLst>
                                      </p:cBhvr>
                                      <p:to>
                                        <p:strVal val="visible"/>
                                      </p:to>
                                    </p:set>
                                    <p:animEffect transition="in" filter="fade">
                                      <p:cBhvr>
                                        <p:cTn id="19" dur="1000"/>
                                        <p:tgtEl>
                                          <p:spTgt spid="214019">
                                            <p:txEl>
                                              <p:pRg st="0" end="0"/>
                                            </p:txEl>
                                          </p:spTgt>
                                        </p:tgtEl>
                                      </p:cBhvr>
                                    </p:animEffect>
                                    <p:anim calcmode="lin" valueType="num">
                                      <p:cBhvr>
                                        <p:cTn id="20" dur="1000" fill="hold"/>
                                        <p:tgtEl>
                                          <p:spTgt spid="214019">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214019">
                                            <p:txEl>
                                              <p:pRg st="0" end="0"/>
                                            </p:txEl>
                                          </p:spTgt>
                                        </p:tgtEl>
                                        <p:attrNameLst>
                                          <p:attrName>ppt_y</p:attrName>
                                        </p:attrNameLst>
                                      </p:cBhvr>
                                      <p:tavLst>
                                        <p:tav tm="0">
                                          <p:val>
                                            <p:strVal val="#ppt_y-.1"/>
                                          </p:val>
                                        </p:tav>
                                        <p:tav tm="100000">
                                          <p:val>
                                            <p:strVal val="#ppt_y"/>
                                          </p:val>
                                        </p:tav>
                                      </p:tavLst>
                                    </p:anim>
                                  </p:childTnLst>
                                </p:cTn>
                              </p:par>
                              <p:par>
                                <p:cTn id="22" presetID="47" presetClass="entr" presetSubtype="0" fill="hold" nodeType="withEffect">
                                  <p:stCondLst>
                                    <p:cond delay="0"/>
                                  </p:stCondLst>
                                  <p:childTnLst>
                                    <p:set>
                                      <p:cBhvr>
                                        <p:cTn id="23" dur="1" fill="hold">
                                          <p:stCondLst>
                                            <p:cond delay="0"/>
                                          </p:stCondLst>
                                        </p:cTn>
                                        <p:tgtEl>
                                          <p:spTgt spid="214019">
                                            <p:txEl>
                                              <p:pRg st="9" end="9"/>
                                            </p:txEl>
                                          </p:spTgt>
                                        </p:tgtEl>
                                        <p:attrNameLst>
                                          <p:attrName>style.visibility</p:attrName>
                                        </p:attrNameLst>
                                      </p:cBhvr>
                                      <p:to>
                                        <p:strVal val="visible"/>
                                      </p:to>
                                    </p:set>
                                    <p:animEffect transition="in" filter="fade">
                                      <p:cBhvr>
                                        <p:cTn id="24" dur="1000"/>
                                        <p:tgtEl>
                                          <p:spTgt spid="214019">
                                            <p:txEl>
                                              <p:pRg st="9" end="9"/>
                                            </p:txEl>
                                          </p:spTgt>
                                        </p:tgtEl>
                                      </p:cBhvr>
                                    </p:animEffect>
                                    <p:anim calcmode="lin" valueType="num">
                                      <p:cBhvr>
                                        <p:cTn id="25" dur="1000" fill="hold"/>
                                        <p:tgtEl>
                                          <p:spTgt spid="214019">
                                            <p:txEl>
                                              <p:pRg st="9" end="9"/>
                                            </p:txEl>
                                          </p:spTgt>
                                        </p:tgtEl>
                                        <p:attrNameLst>
                                          <p:attrName>ppt_x</p:attrName>
                                        </p:attrNameLst>
                                      </p:cBhvr>
                                      <p:tavLst>
                                        <p:tav tm="0">
                                          <p:val>
                                            <p:strVal val="#ppt_x"/>
                                          </p:val>
                                        </p:tav>
                                        <p:tav tm="100000">
                                          <p:val>
                                            <p:strVal val="#ppt_x"/>
                                          </p:val>
                                        </p:tav>
                                      </p:tavLst>
                                    </p:anim>
                                    <p:anim calcmode="lin" valueType="num">
                                      <p:cBhvr>
                                        <p:cTn id="26" dur="1000" fill="hold"/>
                                        <p:tgtEl>
                                          <p:spTgt spid="214019">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1981200" y="0"/>
            <a:ext cx="8229600" cy="1143000"/>
          </a:xfrm>
        </p:spPr>
        <p:txBody>
          <a:bodyPr/>
          <a:lstStyle/>
          <a:p>
            <a:pPr eaLnBrk="1" hangingPunct="1"/>
            <a:r>
              <a:rPr lang="en-US" altLang="en-US" smtClean="0"/>
              <a:t>Types of Immunoassays</a:t>
            </a:r>
          </a:p>
        </p:txBody>
      </p:sp>
      <p:sp>
        <p:nvSpPr>
          <p:cNvPr id="218115" name="Rectangle 3"/>
          <p:cNvSpPr>
            <a:spLocks noGrp="1" noChangeArrowheads="1"/>
          </p:cNvSpPr>
          <p:nvPr>
            <p:ph type="body" idx="1"/>
          </p:nvPr>
        </p:nvSpPr>
        <p:spPr>
          <a:xfrm>
            <a:off x="1447800" y="2887664"/>
            <a:ext cx="3824288" cy="3140075"/>
          </a:xfrm>
        </p:spPr>
        <p:txBody>
          <a:bodyPr/>
          <a:lstStyle/>
          <a:p>
            <a:pPr algn="just" eaLnBrk="1" hangingPunct="1"/>
            <a:r>
              <a:rPr lang="en-US" altLang="en-US" sz="2700"/>
              <a:t>Radioimmunoassays (RIAs) utilize a radioactive label (usually </a:t>
            </a:r>
            <a:r>
              <a:rPr lang="en-US" altLang="en-US" sz="2700" baseline="30000"/>
              <a:t>125</a:t>
            </a:r>
            <a:r>
              <a:rPr lang="en-US" altLang="en-US" sz="2700"/>
              <a:t>I, </a:t>
            </a:r>
            <a:r>
              <a:rPr lang="en-US" altLang="en-US" sz="2700" baseline="30000"/>
              <a:t>3</a:t>
            </a:r>
            <a:r>
              <a:rPr lang="en-US" altLang="en-US" sz="2700"/>
              <a:t>H or </a:t>
            </a:r>
            <a:r>
              <a:rPr lang="en-US" altLang="en-US" sz="2700" baseline="30000"/>
              <a:t>14</a:t>
            </a:r>
            <a:r>
              <a:rPr lang="en-US" altLang="en-US" sz="2700"/>
              <a:t>C), which emits radiation that can be measured with a beta or gamma counter.</a:t>
            </a:r>
          </a:p>
          <a:p>
            <a:pPr algn="just" eaLnBrk="1" hangingPunct="1">
              <a:buFontTx/>
              <a:buNone/>
            </a:pPr>
            <a:endParaRPr lang="en-US" altLang="en-US" sz="2500"/>
          </a:p>
        </p:txBody>
      </p:sp>
      <p:pic>
        <p:nvPicPr>
          <p:cNvPr id="2181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124200"/>
            <a:ext cx="4038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8117" name="Text Box 5"/>
          <p:cNvSpPr txBox="1">
            <a:spLocks noChangeArrowheads="1"/>
          </p:cNvSpPr>
          <p:nvPr/>
        </p:nvSpPr>
        <p:spPr bwMode="auto">
          <a:xfrm>
            <a:off x="1752600" y="1066800"/>
            <a:ext cx="868680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fontAlgn="base">
              <a:spcAft>
                <a:spcPct val="0"/>
              </a:spcAft>
            </a:pPr>
            <a:r>
              <a:rPr lang="en-US" altLang="en-US" sz="2400">
                <a:solidFill>
                  <a:srgbClr val="FFFFFF"/>
                </a:solidFill>
              </a:rPr>
              <a:t>  </a:t>
            </a:r>
            <a:r>
              <a:rPr lang="en-US" altLang="en-US" sz="2800">
                <a:solidFill>
                  <a:srgbClr val="A50021"/>
                </a:solidFill>
              </a:rPr>
              <a:t>Within the categories of competitive, noncompetitive, there are specific types, which include:</a:t>
            </a:r>
          </a:p>
          <a:p>
            <a:pPr fontAlgn="base">
              <a:spcBef>
                <a:spcPct val="50000"/>
              </a:spcBef>
              <a:spcAft>
                <a:spcPct val="0"/>
              </a:spcAft>
              <a:buFontTx/>
              <a:buNone/>
            </a:pPr>
            <a:endParaRPr lang="en-US" altLang="en-US" sz="2800">
              <a:solidFill>
                <a:srgbClr val="A50021"/>
              </a:solidFill>
            </a:endParaRPr>
          </a:p>
        </p:txBody>
      </p:sp>
      <p:sp>
        <p:nvSpPr>
          <p:cNvPr id="22528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F6DB376-8980-4162-B54D-CAEF7C93D758}" type="slidenum">
              <a:rPr lang="en-US" altLang="en-US" sz="1400">
                <a:solidFill>
                  <a:srgbClr val="000000"/>
                </a:solidFill>
              </a:rPr>
              <a:pPr>
                <a:spcBef>
                  <a:spcPct val="0"/>
                </a:spcBef>
                <a:buFontTx/>
                <a:buNone/>
              </a:pPr>
              <a:t>5</a:t>
            </a:fld>
            <a:endParaRPr lang="en-US" altLang="en-US" sz="1400">
              <a:solidFill>
                <a:srgbClr val="000000"/>
              </a:solidFill>
            </a:endParaRPr>
          </a:p>
        </p:txBody>
      </p:sp>
    </p:spTree>
    <p:extLst>
      <p:ext uri="{BB962C8B-B14F-4D97-AF65-F5344CB8AC3E}">
        <p14:creationId xmlns:p14="http://schemas.microsoft.com/office/powerpoint/2010/main" val="2290931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8114"/>
                                        </p:tgtEl>
                                        <p:attrNameLst>
                                          <p:attrName>style.visibility</p:attrName>
                                        </p:attrNameLst>
                                      </p:cBhvr>
                                      <p:to>
                                        <p:strVal val="visible"/>
                                      </p:to>
                                    </p:set>
                                    <p:animEffect transition="in" filter="dissolve">
                                      <p:cBhvr>
                                        <p:cTn id="7" dur="500"/>
                                        <p:tgtEl>
                                          <p:spTgt spid="2181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7" presetClass="entr" presetSubtype="0" fill="hold" nodeType="clickEffect">
                                  <p:stCondLst>
                                    <p:cond delay="0"/>
                                  </p:stCondLst>
                                  <p:childTnLst>
                                    <p:set>
                                      <p:cBhvr>
                                        <p:cTn id="11" dur="1" fill="hold">
                                          <p:stCondLst>
                                            <p:cond delay="0"/>
                                          </p:stCondLst>
                                        </p:cTn>
                                        <p:tgtEl>
                                          <p:spTgt spid="218116"/>
                                        </p:tgtEl>
                                        <p:attrNameLst>
                                          <p:attrName>style.visibility</p:attrName>
                                        </p:attrNameLst>
                                      </p:cBhvr>
                                      <p:to>
                                        <p:strVal val="visible"/>
                                      </p:to>
                                    </p:set>
                                    <p:animEffect transition="in" filter="fade">
                                      <p:cBhvr>
                                        <p:cTn id="12" dur="1000"/>
                                        <p:tgtEl>
                                          <p:spTgt spid="218116"/>
                                        </p:tgtEl>
                                      </p:cBhvr>
                                    </p:animEffect>
                                    <p:anim calcmode="lin" valueType="num">
                                      <p:cBhvr>
                                        <p:cTn id="13" dur="1000" fill="hold"/>
                                        <p:tgtEl>
                                          <p:spTgt spid="218116"/>
                                        </p:tgtEl>
                                        <p:attrNameLst>
                                          <p:attrName>ppt_x</p:attrName>
                                        </p:attrNameLst>
                                      </p:cBhvr>
                                      <p:tavLst>
                                        <p:tav tm="0">
                                          <p:val>
                                            <p:strVal val="#ppt_x"/>
                                          </p:val>
                                        </p:tav>
                                        <p:tav tm="100000">
                                          <p:val>
                                            <p:strVal val="#ppt_x"/>
                                          </p:val>
                                        </p:tav>
                                      </p:tavLst>
                                    </p:anim>
                                    <p:anim calcmode="lin" valueType="num">
                                      <p:cBhvr>
                                        <p:cTn id="14" dur="900" decel="100000" fill="hold"/>
                                        <p:tgtEl>
                                          <p:spTgt spid="218116"/>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218116"/>
                                        </p:tgtEl>
                                        <p:attrNameLst>
                                          <p:attrName>ppt_y</p:attrName>
                                        </p:attrNameLst>
                                      </p:cBhvr>
                                      <p:tavLst>
                                        <p:tav tm="0">
                                          <p:val>
                                            <p:strVal val="#ppt_y-.03"/>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50" presetClass="entr" presetSubtype="0" decel="100000" fill="hold" nodeType="clickEffect">
                                  <p:stCondLst>
                                    <p:cond delay="0"/>
                                  </p:stCondLst>
                                  <p:childTnLst>
                                    <p:set>
                                      <p:cBhvr>
                                        <p:cTn id="19" dur="1" fill="hold">
                                          <p:stCondLst>
                                            <p:cond delay="0"/>
                                          </p:stCondLst>
                                        </p:cTn>
                                        <p:tgtEl>
                                          <p:spTgt spid="218115">
                                            <p:txEl>
                                              <p:pRg st="0" end="0"/>
                                            </p:txEl>
                                          </p:spTgt>
                                        </p:tgtEl>
                                        <p:attrNameLst>
                                          <p:attrName>style.visibility</p:attrName>
                                        </p:attrNameLst>
                                      </p:cBhvr>
                                      <p:to>
                                        <p:strVal val="visible"/>
                                      </p:to>
                                    </p:set>
                                    <p:anim calcmode="lin" valueType="num">
                                      <p:cBhvr>
                                        <p:cTn id="20" dur="1000" fill="hold"/>
                                        <p:tgtEl>
                                          <p:spTgt spid="218115">
                                            <p:txEl>
                                              <p:pRg st="0" end="0"/>
                                            </p:txEl>
                                          </p:spTgt>
                                        </p:tgtEl>
                                        <p:attrNameLst>
                                          <p:attrName>ppt_w</p:attrName>
                                        </p:attrNameLst>
                                      </p:cBhvr>
                                      <p:tavLst>
                                        <p:tav tm="0">
                                          <p:val>
                                            <p:strVal val="#ppt_w+.3"/>
                                          </p:val>
                                        </p:tav>
                                        <p:tav tm="100000">
                                          <p:val>
                                            <p:strVal val="#ppt_w"/>
                                          </p:val>
                                        </p:tav>
                                      </p:tavLst>
                                    </p:anim>
                                    <p:anim calcmode="lin" valueType="num">
                                      <p:cBhvr>
                                        <p:cTn id="21" dur="1000" fill="hold"/>
                                        <p:tgtEl>
                                          <p:spTgt spid="218115">
                                            <p:txEl>
                                              <p:pRg st="0" end="0"/>
                                            </p:txEl>
                                          </p:spTgt>
                                        </p:tgtEl>
                                        <p:attrNameLst>
                                          <p:attrName>ppt_h</p:attrName>
                                        </p:attrNameLst>
                                      </p:cBhvr>
                                      <p:tavLst>
                                        <p:tav tm="0">
                                          <p:val>
                                            <p:strVal val="#ppt_h"/>
                                          </p:val>
                                        </p:tav>
                                        <p:tav tm="100000">
                                          <p:val>
                                            <p:strVal val="#ppt_h"/>
                                          </p:val>
                                        </p:tav>
                                      </p:tavLst>
                                    </p:anim>
                                    <p:animEffect transition="in" filter="fade">
                                      <p:cBhvr>
                                        <p:cTn id="22" dur="1000"/>
                                        <p:tgtEl>
                                          <p:spTgt spid="218115">
                                            <p:txEl>
                                              <p:pRg st="0" end="0"/>
                                            </p:txEl>
                                          </p:spTgt>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218117">
                                            <p:txEl>
                                              <p:pRg st="0" end="0"/>
                                            </p:txEl>
                                          </p:spTgt>
                                        </p:tgtEl>
                                        <p:attrNameLst>
                                          <p:attrName>style.visibility</p:attrName>
                                        </p:attrNameLst>
                                      </p:cBhvr>
                                      <p:to>
                                        <p:strVal val="visible"/>
                                      </p:to>
                                    </p:set>
                                    <p:anim calcmode="lin" valueType="num">
                                      <p:cBhvr>
                                        <p:cTn id="25" dur="1000" fill="hold"/>
                                        <p:tgtEl>
                                          <p:spTgt spid="218117">
                                            <p:txEl>
                                              <p:pRg st="0" end="0"/>
                                            </p:txEl>
                                          </p:spTgt>
                                        </p:tgtEl>
                                        <p:attrNameLst>
                                          <p:attrName>ppt_w</p:attrName>
                                        </p:attrNameLst>
                                      </p:cBhvr>
                                      <p:tavLst>
                                        <p:tav tm="0">
                                          <p:val>
                                            <p:strVal val="#ppt_w+.3"/>
                                          </p:val>
                                        </p:tav>
                                        <p:tav tm="100000">
                                          <p:val>
                                            <p:strVal val="#ppt_w"/>
                                          </p:val>
                                        </p:tav>
                                      </p:tavLst>
                                    </p:anim>
                                    <p:anim calcmode="lin" valueType="num">
                                      <p:cBhvr>
                                        <p:cTn id="26" dur="1000" fill="hold"/>
                                        <p:tgtEl>
                                          <p:spTgt spid="218117">
                                            <p:txEl>
                                              <p:pRg st="0" end="0"/>
                                            </p:txEl>
                                          </p:spTgt>
                                        </p:tgtEl>
                                        <p:attrNameLst>
                                          <p:attrName>ppt_h</p:attrName>
                                        </p:attrNameLst>
                                      </p:cBhvr>
                                      <p:tavLst>
                                        <p:tav tm="0">
                                          <p:val>
                                            <p:strVal val="#ppt_h"/>
                                          </p:val>
                                        </p:tav>
                                        <p:tav tm="100000">
                                          <p:val>
                                            <p:strVal val="#ppt_h"/>
                                          </p:val>
                                        </p:tav>
                                      </p:tavLst>
                                    </p:anim>
                                    <p:animEffect transition="in" filter="fade">
                                      <p:cBhvr>
                                        <p:cTn id="27" dur="1000"/>
                                        <p:tgtEl>
                                          <p:spTgt spid="2181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r>
              <a:rPr lang="en-US" altLang="en-US" smtClean="0"/>
              <a:t>Types of Immunoassays Cont’d</a:t>
            </a:r>
          </a:p>
        </p:txBody>
      </p:sp>
      <p:sp>
        <p:nvSpPr>
          <p:cNvPr id="222211" name="Rectangle 3"/>
          <p:cNvSpPr>
            <a:spLocks noGrp="1" noChangeArrowheads="1"/>
          </p:cNvSpPr>
          <p:nvPr>
            <p:ph type="body" idx="1"/>
          </p:nvPr>
        </p:nvSpPr>
        <p:spPr>
          <a:xfrm>
            <a:off x="1981200" y="1600201"/>
            <a:ext cx="3881438" cy="4525963"/>
          </a:xfrm>
        </p:spPr>
        <p:txBody>
          <a:bodyPr/>
          <a:lstStyle/>
          <a:p>
            <a:pPr eaLnBrk="1" hangingPunct="1">
              <a:lnSpc>
                <a:spcPct val="80000"/>
              </a:lnSpc>
            </a:pPr>
            <a:r>
              <a:rPr lang="en-US" altLang="en-US" sz="2000"/>
              <a:t>In Enzyme linked immunosorbant assay (ELISA)</a:t>
            </a:r>
          </a:p>
          <a:p>
            <a:pPr eaLnBrk="1" hangingPunct="1">
              <a:lnSpc>
                <a:spcPct val="80000"/>
              </a:lnSpc>
            </a:pPr>
            <a:r>
              <a:rPr lang="en-US" altLang="en-US" sz="2000"/>
              <a:t>Reaction components are absorbed or bound to the surface of a solid phase, commonly a well of a microtiter plate</a:t>
            </a:r>
          </a:p>
          <a:p>
            <a:pPr eaLnBrk="1" hangingPunct="1">
              <a:lnSpc>
                <a:spcPct val="80000"/>
              </a:lnSpc>
            </a:pPr>
            <a:endParaRPr lang="en-US" altLang="en-US" sz="2000"/>
          </a:p>
          <a:p>
            <a:pPr eaLnBrk="1" hangingPunct="1">
              <a:lnSpc>
                <a:spcPct val="80000"/>
              </a:lnSpc>
            </a:pPr>
            <a:r>
              <a:rPr lang="en-US" altLang="en-US" sz="2000"/>
              <a:t>Absorbance is measured using a micro-plate reader</a:t>
            </a:r>
          </a:p>
          <a:p>
            <a:pPr eaLnBrk="1" hangingPunct="1">
              <a:lnSpc>
                <a:spcPct val="80000"/>
              </a:lnSpc>
            </a:pPr>
            <a:endParaRPr lang="en-US" altLang="en-US" sz="2000"/>
          </a:p>
          <a:p>
            <a:pPr eaLnBrk="1" hangingPunct="1">
              <a:lnSpc>
                <a:spcPct val="80000"/>
              </a:lnSpc>
            </a:pPr>
            <a:r>
              <a:rPr lang="en-US" altLang="en-US" sz="2000"/>
              <a:t>Sample absorbance is inversely proportional to drug concentration</a:t>
            </a:r>
          </a:p>
        </p:txBody>
      </p:sp>
      <p:pic>
        <p:nvPicPr>
          <p:cNvPr id="222212" name="Picture 4" descr="A 96-well microtiter plate being used for ELISA.">
            <a:hlinkClick r:id="rId3" tooltip="A 96-well microtiter plate being used for ELISA."/>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2514601"/>
            <a:ext cx="365760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733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1A92814-E96B-483D-8FAA-67542A27FE34}" type="slidenum">
              <a:rPr lang="en-US" altLang="en-US" sz="1400">
                <a:solidFill>
                  <a:srgbClr val="000000"/>
                </a:solidFill>
              </a:rPr>
              <a:pPr>
                <a:spcBef>
                  <a:spcPct val="0"/>
                </a:spcBef>
                <a:buFontTx/>
                <a:buNone/>
              </a:pPr>
              <a:t>6</a:t>
            </a:fld>
            <a:endParaRPr lang="en-US" altLang="en-US" sz="1400">
              <a:solidFill>
                <a:srgbClr val="000000"/>
              </a:solidFill>
            </a:endParaRPr>
          </a:p>
        </p:txBody>
      </p:sp>
    </p:spTree>
    <p:extLst>
      <p:ext uri="{BB962C8B-B14F-4D97-AF65-F5344CB8AC3E}">
        <p14:creationId xmlns:p14="http://schemas.microsoft.com/office/powerpoint/2010/main" val="209887724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22212"/>
                                        </p:tgtEl>
                                        <p:attrNameLst>
                                          <p:attrName>style.visibility</p:attrName>
                                        </p:attrNameLst>
                                      </p:cBhvr>
                                      <p:to>
                                        <p:strVal val="visible"/>
                                      </p:to>
                                    </p:set>
                                    <p:anim calcmode="lin" valueType="num">
                                      <p:cBhvr>
                                        <p:cTn id="7" dur="500" fill="hold"/>
                                        <p:tgtEl>
                                          <p:spTgt spid="222212"/>
                                        </p:tgtEl>
                                        <p:attrNameLst>
                                          <p:attrName>ppt_w</p:attrName>
                                        </p:attrNameLst>
                                      </p:cBhvr>
                                      <p:tavLst>
                                        <p:tav tm="0">
                                          <p:val>
                                            <p:fltVal val="0"/>
                                          </p:val>
                                        </p:tav>
                                        <p:tav tm="100000">
                                          <p:val>
                                            <p:strVal val="#ppt_w"/>
                                          </p:val>
                                        </p:tav>
                                      </p:tavLst>
                                    </p:anim>
                                    <p:anim calcmode="lin" valueType="num">
                                      <p:cBhvr>
                                        <p:cTn id="8" dur="500" fill="hold"/>
                                        <p:tgtEl>
                                          <p:spTgt spid="222212"/>
                                        </p:tgtEl>
                                        <p:attrNameLst>
                                          <p:attrName>ppt_h</p:attrName>
                                        </p:attrNameLst>
                                      </p:cBhvr>
                                      <p:tavLst>
                                        <p:tav tm="0">
                                          <p:val>
                                            <p:fltVal val="0"/>
                                          </p:val>
                                        </p:tav>
                                        <p:tav tm="100000">
                                          <p:val>
                                            <p:strVal val="#ppt_h"/>
                                          </p:val>
                                        </p:tav>
                                      </p:tavLst>
                                    </p:anim>
                                    <p:animEffect transition="in" filter="fade">
                                      <p:cBhvr>
                                        <p:cTn id="9" dur="500"/>
                                        <p:tgtEl>
                                          <p:spTgt spid="22221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4" presetClass="entr" presetSubtype="0" accel="100000" fill="hold" nodeType="clickEffect">
                                  <p:stCondLst>
                                    <p:cond delay="0"/>
                                  </p:stCondLst>
                                  <p:childTnLst>
                                    <p:set>
                                      <p:cBhvr>
                                        <p:cTn id="13" dur="1" fill="hold">
                                          <p:stCondLst>
                                            <p:cond delay="0"/>
                                          </p:stCondLst>
                                        </p:cTn>
                                        <p:tgtEl>
                                          <p:spTgt spid="222211">
                                            <p:txEl>
                                              <p:pRg st="0" end="0"/>
                                            </p:txEl>
                                          </p:spTgt>
                                        </p:tgtEl>
                                        <p:attrNameLst>
                                          <p:attrName>style.visibility</p:attrName>
                                        </p:attrNameLst>
                                      </p:cBhvr>
                                      <p:to>
                                        <p:strVal val="visible"/>
                                      </p:to>
                                    </p:set>
                                    <p:anim calcmode="lin" valueType="num">
                                      <p:cBhvr>
                                        <p:cTn id="14" dur="500" fill="hold"/>
                                        <p:tgtEl>
                                          <p:spTgt spid="222211">
                                            <p:txEl>
                                              <p:pRg st="0" end="0"/>
                                            </p:txEl>
                                          </p:spTgt>
                                        </p:tgtEl>
                                        <p:attrNameLst>
                                          <p:attrName>ppt_w</p:attrName>
                                        </p:attrNameLst>
                                      </p:cBhvr>
                                      <p:tavLst>
                                        <p:tav tm="0">
                                          <p:val>
                                            <p:strVal val="#ppt_w*0.05"/>
                                          </p:val>
                                        </p:tav>
                                        <p:tav tm="100000">
                                          <p:val>
                                            <p:strVal val="#ppt_w"/>
                                          </p:val>
                                        </p:tav>
                                      </p:tavLst>
                                    </p:anim>
                                    <p:anim calcmode="lin" valueType="num">
                                      <p:cBhvr>
                                        <p:cTn id="15" dur="500" fill="hold"/>
                                        <p:tgtEl>
                                          <p:spTgt spid="222211">
                                            <p:txEl>
                                              <p:pRg st="0" end="0"/>
                                            </p:txEl>
                                          </p:spTgt>
                                        </p:tgtEl>
                                        <p:attrNameLst>
                                          <p:attrName>ppt_h</p:attrName>
                                        </p:attrNameLst>
                                      </p:cBhvr>
                                      <p:tavLst>
                                        <p:tav tm="0">
                                          <p:val>
                                            <p:strVal val="#ppt_h"/>
                                          </p:val>
                                        </p:tav>
                                        <p:tav tm="100000">
                                          <p:val>
                                            <p:strVal val="#ppt_h"/>
                                          </p:val>
                                        </p:tav>
                                      </p:tavLst>
                                    </p:anim>
                                    <p:anim calcmode="lin" valueType="num">
                                      <p:cBhvr>
                                        <p:cTn id="16" dur="500" fill="hold"/>
                                        <p:tgtEl>
                                          <p:spTgt spid="222211">
                                            <p:txEl>
                                              <p:pRg st="0" end="0"/>
                                            </p:txEl>
                                          </p:spTgt>
                                        </p:tgtEl>
                                        <p:attrNameLst>
                                          <p:attrName>ppt_x</p:attrName>
                                        </p:attrNameLst>
                                      </p:cBhvr>
                                      <p:tavLst>
                                        <p:tav tm="0">
                                          <p:val>
                                            <p:strVal val="#ppt_x-.2"/>
                                          </p:val>
                                        </p:tav>
                                        <p:tav tm="100000">
                                          <p:val>
                                            <p:strVal val="#ppt_x"/>
                                          </p:val>
                                        </p:tav>
                                      </p:tavLst>
                                    </p:anim>
                                    <p:anim calcmode="lin" valueType="num">
                                      <p:cBhvr>
                                        <p:cTn id="17" dur="500" fill="hold"/>
                                        <p:tgtEl>
                                          <p:spTgt spid="222211">
                                            <p:txEl>
                                              <p:pRg st="0" end="0"/>
                                            </p:txEl>
                                          </p:spTgt>
                                        </p:tgtEl>
                                        <p:attrNameLst>
                                          <p:attrName>ppt_y</p:attrName>
                                        </p:attrNameLst>
                                      </p:cBhvr>
                                      <p:tavLst>
                                        <p:tav tm="0">
                                          <p:val>
                                            <p:strVal val="#ppt_y"/>
                                          </p:val>
                                        </p:tav>
                                        <p:tav tm="100000">
                                          <p:val>
                                            <p:strVal val="#ppt_y"/>
                                          </p:val>
                                        </p:tav>
                                      </p:tavLst>
                                    </p:anim>
                                    <p:animEffect transition="in" filter="fade">
                                      <p:cBhvr>
                                        <p:cTn id="18" dur="500"/>
                                        <p:tgtEl>
                                          <p:spTgt spid="222211">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4" presetClass="entr" presetSubtype="0" accel="100000" fill="hold" nodeType="clickEffect">
                                  <p:stCondLst>
                                    <p:cond delay="0"/>
                                  </p:stCondLst>
                                  <p:childTnLst>
                                    <p:set>
                                      <p:cBhvr>
                                        <p:cTn id="22" dur="1" fill="hold">
                                          <p:stCondLst>
                                            <p:cond delay="0"/>
                                          </p:stCondLst>
                                        </p:cTn>
                                        <p:tgtEl>
                                          <p:spTgt spid="222211">
                                            <p:txEl>
                                              <p:pRg st="1" end="1"/>
                                            </p:txEl>
                                          </p:spTgt>
                                        </p:tgtEl>
                                        <p:attrNameLst>
                                          <p:attrName>style.visibility</p:attrName>
                                        </p:attrNameLst>
                                      </p:cBhvr>
                                      <p:to>
                                        <p:strVal val="visible"/>
                                      </p:to>
                                    </p:set>
                                    <p:anim calcmode="lin" valueType="num">
                                      <p:cBhvr>
                                        <p:cTn id="23" dur="500" fill="hold"/>
                                        <p:tgtEl>
                                          <p:spTgt spid="222211">
                                            <p:txEl>
                                              <p:pRg st="1" end="1"/>
                                            </p:txEl>
                                          </p:spTgt>
                                        </p:tgtEl>
                                        <p:attrNameLst>
                                          <p:attrName>ppt_w</p:attrName>
                                        </p:attrNameLst>
                                      </p:cBhvr>
                                      <p:tavLst>
                                        <p:tav tm="0">
                                          <p:val>
                                            <p:strVal val="#ppt_w*0.05"/>
                                          </p:val>
                                        </p:tav>
                                        <p:tav tm="100000">
                                          <p:val>
                                            <p:strVal val="#ppt_w"/>
                                          </p:val>
                                        </p:tav>
                                      </p:tavLst>
                                    </p:anim>
                                    <p:anim calcmode="lin" valueType="num">
                                      <p:cBhvr>
                                        <p:cTn id="24" dur="500" fill="hold"/>
                                        <p:tgtEl>
                                          <p:spTgt spid="222211">
                                            <p:txEl>
                                              <p:pRg st="1" end="1"/>
                                            </p:txEl>
                                          </p:spTgt>
                                        </p:tgtEl>
                                        <p:attrNameLst>
                                          <p:attrName>ppt_h</p:attrName>
                                        </p:attrNameLst>
                                      </p:cBhvr>
                                      <p:tavLst>
                                        <p:tav tm="0">
                                          <p:val>
                                            <p:strVal val="#ppt_h"/>
                                          </p:val>
                                        </p:tav>
                                        <p:tav tm="100000">
                                          <p:val>
                                            <p:strVal val="#ppt_h"/>
                                          </p:val>
                                        </p:tav>
                                      </p:tavLst>
                                    </p:anim>
                                    <p:anim calcmode="lin" valueType="num">
                                      <p:cBhvr>
                                        <p:cTn id="25" dur="500" fill="hold"/>
                                        <p:tgtEl>
                                          <p:spTgt spid="222211">
                                            <p:txEl>
                                              <p:pRg st="1" end="1"/>
                                            </p:txEl>
                                          </p:spTgt>
                                        </p:tgtEl>
                                        <p:attrNameLst>
                                          <p:attrName>ppt_x</p:attrName>
                                        </p:attrNameLst>
                                      </p:cBhvr>
                                      <p:tavLst>
                                        <p:tav tm="0">
                                          <p:val>
                                            <p:strVal val="#ppt_x-.2"/>
                                          </p:val>
                                        </p:tav>
                                        <p:tav tm="100000">
                                          <p:val>
                                            <p:strVal val="#ppt_x"/>
                                          </p:val>
                                        </p:tav>
                                      </p:tavLst>
                                    </p:anim>
                                    <p:anim calcmode="lin" valueType="num">
                                      <p:cBhvr>
                                        <p:cTn id="26" dur="500" fill="hold"/>
                                        <p:tgtEl>
                                          <p:spTgt spid="222211">
                                            <p:txEl>
                                              <p:pRg st="1" end="1"/>
                                            </p:txEl>
                                          </p:spTgt>
                                        </p:tgtEl>
                                        <p:attrNameLst>
                                          <p:attrName>ppt_y</p:attrName>
                                        </p:attrNameLst>
                                      </p:cBhvr>
                                      <p:tavLst>
                                        <p:tav tm="0">
                                          <p:val>
                                            <p:strVal val="#ppt_y"/>
                                          </p:val>
                                        </p:tav>
                                        <p:tav tm="100000">
                                          <p:val>
                                            <p:strVal val="#ppt_y"/>
                                          </p:val>
                                        </p:tav>
                                      </p:tavLst>
                                    </p:anim>
                                    <p:animEffect transition="in" filter="fade">
                                      <p:cBhvr>
                                        <p:cTn id="27" dur="500"/>
                                        <p:tgtEl>
                                          <p:spTgt spid="222211">
                                            <p:txEl>
                                              <p:pRg st="1" end="1"/>
                                            </p:txEl>
                                          </p:spTgt>
                                        </p:tgtEl>
                                      </p:cBhvr>
                                    </p:animEffect>
                                  </p:childTnLst>
                                </p:cTn>
                              </p:par>
                              <p:par>
                                <p:cTn id="28" presetID="54" presetClass="entr" presetSubtype="0" accel="100000" fill="hold" nodeType="withEffect">
                                  <p:stCondLst>
                                    <p:cond delay="0"/>
                                  </p:stCondLst>
                                  <p:childTnLst>
                                    <p:set>
                                      <p:cBhvr>
                                        <p:cTn id="29" dur="1" fill="hold">
                                          <p:stCondLst>
                                            <p:cond delay="0"/>
                                          </p:stCondLst>
                                        </p:cTn>
                                        <p:tgtEl>
                                          <p:spTgt spid="222211">
                                            <p:txEl>
                                              <p:pRg st="3" end="3"/>
                                            </p:txEl>
                                          </p:spTgt>
                                        </p:tgtEl>
                                        <p:attrNameLst>
                                          <p:attrName>style.visibility</p:attrName>
                                        </p:attrNameLst>
                                      </p:cBhvr>
                                      <p:to>
                                        <p:strVal val="visible"/>
                                      </p:to>
                                    </p:set>
                                    <p:anim calcmode="lin" valueType="num">
                                      <p:cBhvr>
                                        <p:cTn id="30" dur="500" fill="hold"/>
                                        <p:tgtEl>
                                          <p:spTgt spid="222211">
                                            <p:txEl>
                                              <p:pRg st="3" end="3"/>
                                            </p:txEl>
                                          </p:spTgt>
                                        </p:tgtEl>
                                        <p:attrNameLst>
                                          <p:attrName>ppt_w</p:attrName>
                                        </p:attrNameLst>
                                      </p:cBhvr>
                                      <p:tavLst>
                                        <p:tav tm="0">
                                          <p:val>
                                            <p:strVal val="#ppt_w*0.05"/>
                                          </p:val>
                                        </p:tav>
                                        <p:tav tm="100000">
                                          <p:val>
                                            <p:strVal val="#ppt_w"/>
                                          </p:val>
                                        </p:tav>
                                      </p:tavLst>
                                    </p:anim>
                                    <p:anim calcmode="lin" valueType="num">
                                      <p:cBhvr>
                                        <p:cTn id="31" dur="500" fill="hold"/>
                                        <p:tgtEl>
                                          <p:spTgt spid="222211">
                                            <p:txEl>
                                              <p:pRg st="3" end="3"/>
                                            </p:txEl>
                                          </p:spTgt>
                                        </p:tgtEl>
                                        <p:attrNameLst>
                                          <p:attrName>ppt_h</p:attrName>
                                        </p:attrNameLst>
                                      </p:cBhvr>
                                      <p:tavLst>
                                        <p:tav tm="0">
                                          <p:val>
                                            <p:strVal val="#ppt_h"/>
                                          </p:val>
                                        </p:tav>
                                        <p:tav tm="100000">
                                          <p:val>
                                            <p:strVal val="#ppt_h"/>
                                          </p:val>
                                        </p:tav>
                                      </p:tavLst>
                                    </p:anim>
                                    <p:anim calcmode="lin" valueType="num">
                                      <p:cBhvr>
                                        <p:cTn id="32" dur="500" fill="hold"/>
                                        <p:tgtEl>
                                          <p:spTgt spid="222211">
                                            <p:txEl>
                                              <p:pRg st="3" end="3"/>
                                            </p:txEl>
                                          </p:spTgt>
                                        </p:tgtEl>
                                        <p:attrNameLst>
                                          <p:attrName>ppt_x</p:attrName>
                                        </p:attrNameLst>
                                      </p:cBhvr>
                                      <p:tavLst>
                                        <p:tav tm="0">
                                          <p:val>
                                            <p:strVal val="#ppt_x-.2"/>
                                          </p:val>
                                        </p:tav>
                                        <p:tav tm="100000">
                                          <p:val>
                                            <p:strVal val="#ppt_x"/>
                                          </p:val>
                                        </p:tav>
                                      </p:tavLst>
                                    </p:anim>
                                    <p:anim calcmode="lin" valueType="num">
                                      <p:cBhvr>
                                        <p:cTn id="33" dur="500" fill="hold"/>
                                        <p:tgtEl>
                                          <p:spTgt spid="222211">
                                            <p:txEl>
                                              <p:pRg st="3" end="3"/>
                                            </p:txEl>
                                          </p:spTgt>
                                        </p:tgtEl>
                                        <p:attrNameLst>
                                          <p:attrName>ppt_y</p:attrName>
                                        </p:attrNameLst>
                                      </p:cBhvr>
                                      <p:tavLst>
                                        <p:tav tm="0">
                                          <p:val>
                                            <p:strVal val="#ppt_y"/>
                                          </p:val>
                                        </p:tav>
                                        <p:tav tm="100000">
                                          <p:val>
                                            <p:strVal val="#ppt_y"/>
                                          </p:val>
                                        </p:tav>
                                      </p:tavLst>
                                    </p:anim>
                                    <p:animEffect transition="in" filter="fade">
                                      <p:cBhvr>
                                        <p:cTn id="34" dur="500"/>
                                        <p:tgtEl>
                                          <p:spTgt spid="222211">
                                            <p:txEl>
                                              <p:pRg st="3" end="3"/>
                                            </p:txEl>
                                          </p:spTgt>
                                        </p:tgtEl>
                                      </p:cBhvr>
                                    </p:animEffect>
                                  </p:childTnLst>
                                </p:cTn>
                              </p:par>
                              <p:par>
                                <p:cTn id="35" presetID="54" presetClass="entr" presetSubtype="0" accel="100000" fill="hold" nodeType="withEffect">
                                  <p:stCondLst>
                                    <p:cond delay="0"/>
                                  </p:stCondLst>
                                  <p:childTnLst>
                                    <p:set>
                                      <p:cBhvr>
                                        <p:cTn id="36" dur="1" fill="hold">
                                          <p:stCondLst>
                                            <p:cond delay="0"/>
                                          </p:stCondLst>
                                        </p:cTn>
                                        <p:tgtEl>
                                          <p:spTgt spid="222211">
                                            <p:txEl>
                                              <p:pRg st="5" end="5"/>
                                            </p:txEl>
                                          </p:spTgt>
                                        </p:tgtEl>
                                        <p:attrNameLst>
                                          <p:attrName>style.visibility</p:attrName>
                                        </p:attrNameLst>
                                      </p:cBhvr>
                                      <p:to>
                                        <p:strVal val="visible"/>
                                      </p:to>
                                    </p:set>
                                    <p:anim calcmode="lin" valueType="num">
                                      <p:cBhvr>
                                        <p:cTn id="37" dur="500" fill="hold"/>
                                        <p:tgtEl>
                                          <p:spTgt spid="222211">
                                            <p:txEl>
                                              <p:pRg st="5" end="5"/>
                                            </p:txEl>
                                          </p:spTgt>
                                        </p:tgtEl>
                                        <p:attrNameLst>
                                          <p:attrName>ppt_w</p:attrName>
                                        </p:attrNameLst>
                                      </p:cBhvr>
                                      <p:tavLst>
                                        <p:tav tm="0">
                                          <p:val>
                                            <p:strVal val="#ppt_w*0.05"/>
                                          </p:val>
                                        </p:tav>
                                        <p:tav tm="100000">
                                          <p:val>
                                            <p:strVal val="#ppt_w"/>
                                          </p:val>
                                        </p:tav>
                                      </p:tavLst>
                                    </p:anim>
                                    <p:anim calcmode="lin" valueType="num">
                                      <p:cBhvr>
                                        <p:cTn id="38" dur="500" fill="hold"/>
                                        <p:tgtEl>
                                          <p:spTgt spid="222211">
                                            <p:txEl>
                                              <p:pRg st="5" end="5"/>
                                            </p:txEl>
                                          </p:spTgt>
                                        </p:tgtEl>
                                        <p:attrNameLst>
                                          <p:attrName>ppt_h</p:attrName>
                                        </p:attrNameLst>
                                      </p:cBhvr>
                                      <p:tavLst>
                                        <p:tav tm="0">
                                          <p:val>
                                            <p:strVal val="#ppt_h"/>
                                          </p:val>
                                        </p:tav>
                                        <p:tav tm="100000">
                                          <p:val>
                                            <p:strVal val="#ppt_h"/>
                                          </p:val>
                                        </p:tav>
                                      </p:tavLst>
                                    </p:anim>
                                    <p:anim calcmode="lin" valueType="num">
                                      <p:cBhvr>
                                        <p:cTn id="39" dur="500" fill="hold"/>
                                        <p:tgtEl>
                                          <p:spTgt spid="222211">
                                            <p:txEl>
                                              <p:pRg st="5" end="5"/>
                                            </p:txEl>
                                          </p:spTgt>
                                        </p:tgtEl>
                                        <p:attrNameLst>
                                          <p:attrName>ppt_x</p:attrName>
                                        </p:attrNameLst>
                                      </p:cBhvr>
                                      <p:tavLst>
                                        <p:tav tm="0">
                                          <p:val>
                                            <p:strVal val="#ppt_x-.2"/>
                                          </p:val>
                                        </p:tav>
                                        <p:tav tm="100000">
                                          <p:val>
                                            <p:strVal val="#ppt_x"/>
                                          </p:val>
                                        </p:tav>
                                      </p:tavLst>
                                    </p:anim>
                                    <p:anim calcmode="lin" valueType="num">
                                      <p:cBhvr>
                                        <p:cTn id="40" dur="500" fill="hold"/>
                                        <p:tgtEl>
                                          <p:spTgt spid="222211">
                                            <p:txEl>
                                              <p:pRg st="5" end="5"/>
                                            </p:txEl>
                                          </p:spTgt>
                                        </p:tgtEl>
                                        <p:attrNameLst>
                                          <p:attrName>ppt_y</p:attrName>
                                        </p:attrNameLst>
                                      </p:cBhvr>
                                      <p:tavLst>
                                        <p:tav tm="0">
                                          <p:val>
                                            <p:strVal val="#ppt_y"/>
                                          </p:val>
                                        </p:tav>
                                        <p:tav tm="100000">
                                          <p:val>
                                            <p:strVal val="#ppt_y"/>
                                          </p:val>
                                        </p:tav>
                                      </p:tavLst>
                                    </p:anim>
                                    <p:animEffect transition="in" filter="fade">
                                      <p:cBhvr>
                                        <p:cTn id="41" dur="500"/>
                                        <p:tgtEl>
                                          <p:spTgt spid="2222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eaLnBrk="1" hangingPunct="1"/>
            <a:r>
              <a:rPr lang="en-US" altLang="en-US" smtClean="0"/>
              <a:t>Types of Immunoassays Cont’d</a:t>
            </a:r>
          </a:p>
        </p:txBody>
      </p:sp>
      <p:sp>
        <p:nvSpPr>
          <p:cNvPr id="224259" name="Rectangle 3"/>
          <p:cNvSpPr>
            <a:spLocks noGrp="1" noChangeArrowheads="1"/>
          </p:cNvSpPr>
          <p:nvPr>
            <p:ph type="body" idx="1"/>
          </p:nvPr>
        </p:nvSpPr>
        <p:spPr>
          <a:xfrm>
            <a:off x="2286000" y="1524001"/>
            <a:ext cx="3062288" cy="3521075"/>
          </a:xfrm>
        </p:spPr>
        <p:txBody>
          <a:bodyPr/>
          <a:lstStyle/>
          <a:p>
            <a:pPr eaLnBrk="1" hangingPunct="1"/>
            <a:r>
              <a:rPr lang="en-US" altLang="en-US" sz="1800"/>
              <a:t>In the </a:t>
            </a:r>
            <a:r>
              <a:rPr lang="en-US" altLang="en-US" sz="1800">
                <a:solidFill>
                  <a:srgbClr val="FF0000"/>
                </a:solidFill>
              </a:rPr>
              <a:t>Fluorescent Polarized Immunoassay</a:t>
            </a:r>
            <a:r>
              <a:rPr lang="en-US" altLang="en-US" sz="1800"/>
              <a:t>, the drug in the sample competes with fluorescein-labeled drug for antibody binding sites.</a:t>
            </a:r>
          </a:p>
          <a:p>
            <a:pPr eaLnBrk="1" hangingPunct="1"/>
            <a:endParaRPr lang="en-US" altLang="en-US" sz="1800"/>
          </a:p>
          <a:p>
            <a:pPr eaLnBrk="1" hangingPunct="1"/>
            <a:r>
              <a:rPr lang="en-US" altLang="en-US" sz="1800"/>
              <a:t>Reaction mixture is excited by planepolarized light.</a:t>
            </a:r>
          </a:p>
          <a:p>
            <a:pPr eaLnBrk="1" hangingPunct="1"/>
            <a:endParaRPr lang="en-US" altLang="en-US" sz="1800"/>
          </a:p>
          <a:p>
            <a:pPr eaLnBrk="1" hangingPunct="1"/>
            <a:r>
              <a:rPr lang="en-US" altLang="en-US" sz="1800"/>
              <a:t>As the tracer returns to a lower energy state, it emits light; polarization is measured.</a:t>
            </a:r>
          </a:p>
        </p:txBody>
      </p:sp>
      <p:pic>
        <p:nvPicPr>
          <p:cNvPr id="224260" name="Picture 4" descr="FPIA Equipment set-u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600200"/>
            <a:ext cx="48768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4261" name="Text Box 5"/>
          <p:cNvSpPr txBox="1">
            <a:spLocks noChangeArrowheads="1"/>
          </p:cNvSpPr>
          <p:nvPr/>
        </p:nvSpPr>
        <p:spPr bwMode="auto">
          <a:xfrm>
            <a:off x="5562600" y="4343400"/>
            <a:ext cx="51816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1800" b="1">
                <a:solidFill>
                  <a:srgbClr val="FFFFFF"/>
                </a:solidFill>
              </a:rPr>
              <a:t>   </a:t>
            </a:r>
            <a:r>
              <a:rPr lang="en-US" altLang="en-US" sz="1800" b="1">
                <a:solidFill>
                  <a:srgbClr val="A50021"/>
                </a:solidFill>
              </a:rPr>
              <a:t>The polarization value of the sample is inversely proportional to analyte concentration.</a:t>
            </a:r>
          </a:p>
        </p:txBody>
      </p:sp>
      <p:sp>
        <p:nvSpPr>
          <p:cNvPr id="22938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AAA7DFC-0406-4341-82E7-371600A4D456}" type="slidenum">
              <a:rPr lang="en-US" altLang="en-US" sz="1400">
                <a:solidFill>
                  <a:srgbClr val="000000"/>
                </a:solidFill>
              </a:rPr>
              <a:pPr>
                <a:spcBef>
                  <a:spcPct val="0"/>
                </a:spcBef>
                <a:buFontTx/>
                <a:buNone/>
              </a:pPr>
              <a:t>7</a:t>
            </a:fld>
            <a:endParaRPr lang="en-US" altLang="en-US" sz="1400">
              <a:solidFill>
                <a:srgbClr val="000000"/>
              </a:solidFill>
            </a:endParaRPr>
          </a:p>
        </p:txBody>
      </p:sp>
    </p:spTree>
    <p:extLst>
      <p:ext uri="{BB962C8B-B14F-4D97-AF65-F5344CB8AC3E}">
        <p14:creationId xmlns:p14="http://schemas.microsoft.com/office/powerpoint/2010/main" val="201920841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24258"/>
                                        </p:tgtEl>
                                        <p:attrNameLst>
                                          <p:attrName>style.visibility</p:attrName>
                                        </p:attrNameLst>
                                      </p:cBhvr>
                                      <p:to>
                                        <p:strVal val="visible"/>
                                      </p:to>
                                    </p:set>
                                    <p:anim calcmode="lin" valueType="num">
                                      <p:cBhvr>
                                        <p:cTn id="7" dur="10" fill="hold"/>
                                        <p:tgtEl>
                                          <p:spTgt spid="224258"/>
                                        </p:tgtEl>
                                        <p:attrNameLst>
                                          <p:attrName>ppt_w</p:attrName>
                                        </p:attrNameLst>
                                      </p:cBhvr>
                                      <p:tavLst>
                                        <p:tav tm="0">
                                          <p:val>
                                            <p:strVal val="#ppt_w*0.70"/>
                                          </p:val>
                                        </p:tav>
                                        <p:tav tm="100000">
                                          <p:val>
                                            <p:strVal val="#ppt_w"/>
                                          </p:val>
                                        </p:tav>
                                      </p:tavLst>
                                    </p:anim>
                                    <p:anim calcmode="lin" valueType="num">
                                      <p:cBhvr>
                                        <p:cTn id="8" dur="10" fill="hold"/>
                                        <p:tgtEl>
                                          <p:spTgt spid="224258"/>
                                        </p:tgtEl>
                                        <p:attrNameLst>
                                          <p:attrName>ppt_h</p:attrName>
                                        </p:attrNameLst>
                                      </p:cBhvr>
                                      <p:tavLst>
                                        <p:tav tm="0">
                                          <p:val>
                                            <p:strVal val="#ppt_h"/>
                                          </p:val>
                                        </p:tav>
                                        <p:tav tm="100000">
                                          <p:val>
                                            <p:strVal val="#ppt_h"/>
                                          </p:val>
                                        </p:tav>
                                      </p:tavLst>
                                    </p:anim>
                                    <p:animEffect transition="in" filter="fade">
                                      <p:cBhvr>
                                        <p:cTn id="9" dur="10"/>
                                        <p:tgtEl>
                                          <p:spTgt spid="22425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224260"/>
                                        </p:tgtEl>
                                        <p:attrNameLst>
                                          <p:attrName>style.visibility</p:attrName>
                                        </p:attrNameLst>
                                      </p:cBhvr>
                                      <p:to>
                                        <p:strVal val="visible"/>
                                      </p:to>
                                    </p:set>
                                    <p:anim calcmode="lin" valueType="num">
                                      <p:cBhvr>
                                        <p:cTn id="14" dur="10" fill="hold"/>
                                        <p:tgtEl>
                                          <p:spTgt spid="224260"/>
                                        </p:tgtEl>
                                        <p:attrNameLst>
                                          <p:attrName>ppt_h</p:attrName>
                                        </p:attrNameLst>
                                      </p:cBhvr>
                                      <p:tavLst>
                                        <p:tav tm="0">
                                          <p:val>
                                            <p:strVal val="#ppt_h/20"/>
                                          </p:val>
                                        </p:tav>
                                        <p:tav tm="50000">
                                          <p:val>
                                            <p:strVal val="#ppt_h/20"/>
                                          </p:val>
                                        </p:tav>
                                        <p:tav tm="100000">
                                          <p:val>
                                            <p:strVal val="#ppt_h"/>
                                          </p:val>
                                        </p:tav>
                                      </p:tavLst>
                                    </p:anim>
                                    <p:anim calcmode="lin" valueType="num">
                                      <p:cBhvr>
                                        <p:cTn id="15" dur="10" fill="hold"/>
                                        <p:tgtEl>
                                          <p:spTgt spid="224260"/>
                                        </p:tgtEl>
                                        <p:attrNameLst>
                                          <p:attrName>ppt_w</p:attrName>
                                        </p:attrNameLst>
                                      </p:cBhvr>
                                      <p:tavLst>
                                        <p:tav tm="0">
                                          <p:val>
                                            <p:strVal val="#ppt_w+.3"/>
                                          </p:val>
                                        </p:tav>
                                        <p:tav tm="50000">
                                          <p:val>
                                            <p:strVal val="#ppt_w+.3"/>
                                          </p:val>
                                        </p:tav>
                                        <p:tav tm="100000">
                                          <p:val>
                                            <p:strVal val="#ppt_w"/>
                                          </p:val>
                                        </p:tav>
                                      </p:tavLst>
                                    </p:anim>
                                    <p:anim calcmode="lin" valueType="num">
                                      <p:cBhvr>
                                        <p:cTn id="16" dur="10" fill="hold"/>
                                        <p:tgtEl>
                                          <p:spTgt spid="224260"/>
                                        </p:tgtEl>
                                        <p:attrNameLst>
                                          <p:attrName>ppt_x</p:attrName>
                                        </p:attrNameLst>
                                      </p:cBhvr>
                                      <p:tavLst>
                                        <p:tav tm="0">
                                          <p:val>
                                            <p:strVal val="#ppt_x-.3"/>
                                          </p:val>
                                        </p:tav>
                                        <p:tav tm="50000">
                                          <p:val>
                                            <p:strVal val="#ppt_x"/>
                                          </p:val>
                                        </p:tav>
                                        <p:tav tm="100000">
                                          <p:val>
                                            <p:strVal val="#ppt_x"/>
                                          </p:val>
                                        </p:tav>
                                      </p:tavLst>
                                    </p:anim>
                                    <p:anim calcmode="lin" valueType="num">
                                      <p:cBhvr>
                                        <p:cTn id="17" dur="10" fill="hold"/>
                                        <p:tgtEl>
                                          <p:spTgt spid="224260"/>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9" presetClass="entr" presetSubtype="0" decel="100000" fill="hold" nodeType="clickEffect">
                                  <p:stCondLst>
                                    <p:cond delay="0"/>
                                  </p:stCondLst>
                                  <p:childTnLst>
                                    <p:set>
                                      <p:cBhvr>
                                        <p:cTn id="21" dur="1" fill="hold">
                                          <p:stCondLst>
                                            <p:cond delay="0"/>
                                          </p:stCondLst>
                                        </p:cTn>
                                        <p:tgtEl>
                                          <p:spTgt spid="224259">
                                            <p:txEl>
                                              <p:pRg st="0" end="0"/>
                                            </p:txEl>
                                          </p:spTgt>
                                        </p:tgtEl>
                                        <p:attrNameLst>
                                          <p:attrName>style.visibility</p:attrName>
                                        </p:attrNameLst>
                                      </p:cBhvr>
                                      <p:to>
                                        <p:strVal val="visible"/>
                                      </p:to>
                                    </p:set>
                                    <p:anim calcmode="lin" valueType="num">
                                      <p:cBhvr>
                                        <p:cTn id="22" dur="10" fill="hold"/>
                                        <p:tgtEl>
                                          <p:spTgt spid="224259">
                                            <p:txEl>
                                              <p:pRg st="0" end="0"/>
                                            </p:txEl>
                                          </p:spTgt>
                                        </p:tgtEl>
                                        <p:attrNameLst>
                                          <p:attrName>ppt_w</p:attrName>
                                        </p:attrNameLst>
                                      </p:cBhvr>
                                      <p:tavLst>
                                        <p:tav tm="0">
                                          <p:val>
                                            <p:fltVal val="0"/>
                                          </p:val>
                                        </p:tav>
                                        <p:tav tm="100000">
                                          <p:val>
                                            <p:strVal val="#ppt_w"/>
                                          </p:val>
                                        </p:tav>
                                      </p:tavLst>
                                    </p:anim>
                                    <p:anim calcmode="lin" valueType="num">
                                      <p:cBhvr>
                                        <p:cTn id="23" dur="10" fill="hold"/>
                                        <p:tgtEl>
                                          <p:spTgt spid="224259">
                                            <p:txEl>
                                              <p:pRg st="0" end="0"/>
                                            </p:txEl>
                                          </p:spTgt>
                                        </p:tgtEl>
                                        <p:attrNameLst>
                                          <p:attrName>ppt_h</p:attrName>
                                        </p:attrNameLst>
                                      </p:cBhvr>
                                      <p:tavLst>
                                        <p:tav tm="0">
                                          <p:val>
                                            <p:fltVal val="0"/>
                                          </p:val>
                                        </p:tav>
                                        <p:tav tm="100000">
                                          <p:val>
                                            <p:strVal val="#ppt_h"/>
                                          </p:val>
                                        </p:tav>
                                      </p:tavLst>
                                    </p:anim>
                                    <p:anim calcmode="lin" valueType="num">
                                      <p:cBhvr>
                                        <p:cTn id="24" dur="10" fill="hold"/>
                                        <p:tgtEl>
                                          <p:spTgt spid="224259">
                                            <p:txEl>
                                              <p:pRg st="0" end="0"/>
                                            </p:txEl>
                                          </p:spTgt>
                                        </p:tgtEl>
                                        <p:attrNameLst>
                                          <p:attrName>style.rotation</p:attrName>
                                        </p:attrNameLst>
                                      </p:cBhvr>
                                      <p:tavLst>
                                        <p:tav tm="0">
                                          <p:val>
                                            <p:fltVal val="360"/>
                                          </p:val>
                                        </p:tav>
                                        <p:tav tm="100000">
                                          <p:val>
                                            <p:fltVal val="0"/>
                                          </p:val>
                                        </p:tav>
                                      </p:tavLst>
                                    </p:anim>
                                    <p:animEffect transition="in" filter="fade">
                                      <p:cBhvr>
                                        <p:cTn id="25" dur="10"/>
                                        <p:tgtEl>
                                          <p:spTgt spid="224259">
                                            <p:txEl>
                                              <p:pRg st="0" end="0"/>
                                            </p:txEl>
                                          </p:spTgt>
                                        </p:tgtEl>
                                      </p:cBhvr>
                                    </p:animEffect>
                                  </p:childTnLst>
                                </p:cTn>
                              </p:par>
                              <p:par>
                                <p:cTn id="26" presetID="49" presetClass="entr" presetSubtype="0" decel="100000" fill="hold" nodeType="withEffect">
                                  <p:stCondLst>
                                    <p:cond delay="0"/>
                                  </p:stCondLst>
                                  <p:childTnLst>
                                    <p:set>
                                      <p:cBhvr>
                                        <p:cTn id="27" dur="1" fill="hold">
                                          <p:stCondLst>
                                            <p:cond delay="0"/>
                                          </p:stCondLst>
                                        </p:cTn>
                                        <p:tgtEl>
                                          <p:spTgt spid="224259">
                                            <p:txEl>
                                              <p:pRg st="2" end="2"/>
                                            </p:txEl>
                                          </p:spTgt>
                                        </p:tgtEl>
                                        <p:attrNameLst>
                                          <p:attrName>style.visibility</p:attrName>
                                        </p:attrNameLst>
                                      </p:cBhvr>
                                      <p:to>
                                        <p:strVal val="visible"/>
                                      </p:to>
                                    </p:set>
                                    <p:anim calcmode="lin" valueType="num">
                                      <p:cBhvr>
                                        <p:cTn id="28" dur="10" fill="hold"/>
                                        <p:tgtEl>
                                          <p:spTgt spid="224259">
                                            <p:txEl>
                                              <p:pRg st="2" end="2"/>
                                            </p:txEl>
                                          </p:spTgt>
                                        </p:tgtEl>
                                        <p:attrNameLst>
                                          <p:attrName>ppt_w</p:attrName>
                                        </p:attrNameLst>
                                      </p:cBhvr>
                                      <p:tavLst>
                                        <p:tav tm="0">
                                          <p:val>
                                            <p:fltVal val="0"/>
                                          </p:val>
                                        </p:tav>
                                        <p:tav tm="100000">
                                          <p:val>
                                            <p:strVal val="#ppt_w"/>
                                          </p:val>
                                        </p:tav>
                                      </p:tavLst>
                                    </p:anim>
                                    <p:anim calcmode="lin" valueType="num">
                                      <p:cBhvr>
                                        <p:cTn id="29" dur="10" fill="hold"/>
                                        <p:tgtEl>
                                          <p:spTgt spid="224259">
                                            <p:txEl>
                                              <p:pRg st="2" end="2"/>
                                            </p:txEl>
                                          </p:spTgt>
                                        </p:tgtEl>
                                        <p:attrNameLst>
                                          <p:attrName>ppt_h</p:attrName>
                                        </p:attrNameLst>
                                      </p:cBhvr>
                                      <p:tavLst>
                                        <p:tav tm="0">
                                          <p:val>
                                            <p:fltVal val="0"/>
                                          </p:val>
                                        </p:tav>
                                        <p:tav tm="100000">
                                          <p:val>
                                            <p:strVal val="#ppt_h"/>
                                          </p:val>
                                        </p:tav>
                                      </p:tavLst>
                                    </p:anim>
                                    <p:anim calcmode="lin" valueType="num">
                                      <p:cBhvr>
                                        <p:cTn id="30" dur="10" fill="hold"/>
                                        <p:tgtEl>
                                          <p:spTgt spid="224259">
                                            <p:txEl>
                                              <p:pRg st="2" end="2"/>
                                            </p:txEl>
                                          </p:spTgt>
                                        </p:tgtEl>
                                        <p:attrNameLst>
                                          <p:attrName>style.rotation</p:attrName>
                                        </p:attrNameLst>
                                      </p:cBhvr>
                                      <p:tavLst>
                                        <p:tav tm="0">
                                          <p:val>
                                            <p:fltVal val="360"/>
                                          </p:val>
                                        </p:tav>
                                        <p:tav tm="100000">
                                          <p:val>
                                            <p:fltVal val="0"/>
                                          </p:val>
                                        </p:tav>
                                      </p:tavLst>
                                    </p:anim>
                                    <p:animEffect transition="in" filter="fade">
                                      <p:cBhvr>
                                        <p:cTn id="31" dur="10"/>
                                        <p:tgtEl>
                                          <p:spTgt spid="224259">
                                            <p:txEl>
                                              <p:pRg st="2" end="2"/>
                                            </p:txEl>
                                          </p:spTgt>
                                        </p:tgtEl>
                                      </p:cBhvr>
                                    </p:animEffect>
                                  </p:childTnLst>
                                </p:cTn>
                              </p:par>
                              <p:par>
                                <p:cTn id="32" presetID="49" presetClass="entr" presetSubtype="0" decel="100000" fill="hold" nodeType="withEffect">
                                  <p:stCondLst>
                                    <p:cond delay="0"/>
                                  </p:stCondLst>
                                  <p:childTnLst>
                                    <p:set>
                                      <p:cBhvr>
                                        <p:cTn id="33" dur="1" fill="hold">
                                          <p:stCondLst>
                                            <p:cond delay="0"/>
                                          </p:stCondLst>
                                        </p:cTn>
                                        <p:tgtEl>
                                          <p:spTgt spid="224259">
                                            <p:txEl>
                                              <p:pRg st="4" end="4"/>
                                            </p:txEl>
                                          </p:spTgt>
                                        </p:tgtEl>
                                        <p:attrNameLst>
                                          <p:attrName>style.visibility</p:attrName>
                                        </p:attrNameLst>
                                      </p:cBhvr>
                                      <p:to>
                                        <p:strVal val="visible"/>
                                      </p:to>
                                    </p:set>
                                    <p:anim calcmode="lin" valueType="num">
                                      <p:cBhvr>
                                        <p:cTn id="34" dur="10" fill="hold"/>
                                        <p:tgtEl>
                                          <p:spTgt spid="224259">
                                            <p:txEl>
                                              <p:pRg st="4" end="4"/>
                                            </p:txEl>
                                          </p:spTgt>
                                        </p:tgtEl>
                                        <p:attrNameLst>
                                          <p:attrName>ppt_w</p:attrName>
                                        </p:attrNameLst>
                                      </p:cBhvr>
                                      <p:tavLst>
                                        <p:tav tm="0">
                                          <p:val>
                                            <p:fltVal val="0"/>
                                          </p:val>
                                        </p:tav>
                                        <p:tav tm="100000">
                                          <p:val>
                                            <p:strVal val="#ppt_w"/>
                                          </p:val>
                                        </p:tav>
                                      </p:tavLst>
                                    </p:anim>
                                    <p:anim calcmode="lin" valueType="num">
                                      <p:cBhvr>
                                        <p:cTn id="35" dur="10" fill="hold"/>
                                        <p:tgtEl>
                                          <p:spTgt spid="224259">
                                            <p:txEl>
                                              <p:pRg st="4" end="4"/>
                                            </p:txEl>
                                          </p:spTgt>
                                        </p:tgtEl>
                                        <p:attrNameLst>
                                          <p:attrName>ppt_h</p:attrName>
                                        </p:attrNameLst>
                                      </p:cBhvr>
                                      <p:tavLst>
                                        <p:tav tm="0">
                                          <p:val>
                                            <p:fltVal val="0"/>
                                          </p:val>
                                        </p:tav>
                                        <p:tav tm="100000">
                                          <p:val>
                                            <p:strVal val="#ppt_h"/>
                                          </p:val>
                                        </p:tav>
                                      </p:tavLst>
                                    </p:anim>
                                    <p:anim calcmode="lin" valueType="num">
                                      <p:cBhvr>
                                        <p:cTn id="36" dur="10" fill="hold"/>
                                        <p:tgtEl>
                                          <p:spTgt spid="224259">
                                            <p:txEl>
                                              <p:pRg st="4" end="4"/>
                                            </p:txEl>
                                          </p:spTgt>
                                        </p:tgtEl>
                                        <p:attrNameLst>
                                          <p:attrName>style.rotation</p:attrName>
                                        </p:attrNameLst>
                                      </p:cBhvr>
                                      <p:tavLst>
                                        <p:tav tm="0">
                                          <p:val>
                                            <p:fltVal val="360"/>
                                          </p:val>
                                        </p:tav>
                                        <p:tav tm="100000">
                                          <p:val>
                                            <p:fltVal val="0"/>
                                          </p:val>
                                        </p:tav>
                                      </p:tavLst>
                                    </p:anim>
                                    <p:animEffect transition="in" filter="fade">
                                      <p:cBhvr>
                                        <p:cTn id="37" dur="10"/>
                                        <p:tgtEl>
                                          <p:spTgt spid="224259">
                                            <p:txEl>
                                              <p:pRg st="4" end="4"/>
                                            </p:txEl>
                                          </p:spTgt>
                                        </p:tgtEl>
                                      </p:cBhvr>
                                    </p:animEffect>
                                  </p:childTnLst>
                                </p:cTn>
                              </p:par>
                              <p:par>
                                <p:cTn id="38" presetID="49" presetClass="entr" presetSubtype="0" decel="100000" fill="hold" nodeType="withEffect">
                                  <p:stCondLst>
                                    <p:cond delay="0"/>
                                  </p:stCondLst>
                                  <p:childTnLst>
                                    <p:set>
                                      <p:cBhvr>
                                        <p:cTn id="39" dur="1" fill="hold">
                                          <p:stCondLst>
                                            <p:cond delay="0"/>
                                          </p:stCondLst>
                                        </p:cTn>
                                        <p:tgtEl>
                                          <p:spTgt spid="224261">
                                            <p:txEl>
                                              <p:pRg st="0" end="0"/>
                                            </p:txEl>
                                          </p:spTgt>
                                        </p:tgtEl>
                                        <p:attrNameLst>
                                          <p:attrName>style.visibility</p:attrName>
                                        </p:attrNameLst>
                                      </p:cBhvr>
                                      <p:to>
                                        <p:strVal val="visible"/>
                                      </p:to>
                                    </p:set>
                                    <p:anim calcmode="lin" valueType="num">
                                      <p:cBhvr>
                                        <p:cTn id="40" dur="10" fill="hold"/>
                                        <p:tgtEl>
                                          <p:spTgt spid="224261">
                                            <p:txEl>
                                              <p:pRg st="0" end="0"/>
                                            </p:txEl>
                                          </p:spTgt>
                                        </p:tgtEl>
                                        <p:attrNameLst>
                                          <p:attrName>ppt_w</p:attrName>
                                        </p:attrNameLst>
                                      </p:cBhvr>
                                      <p:tavLst>
                                        <p:tav tm="0">
                                          <p:val>
                                            <p:fltVal val="0"/>
                                          </p:val>
                                        </p:tav>
                                        <p:tav tm="100000">
                                          <p:val>
                                            <p:strVal val="#ppt_w"/>
                                          </p:val>
                                        </p:tav>
                                      </p:tavLst>
                                    </p:anim>
                                    <p:anim calcmode="lin" valueType="num">
                                      <p:cBhvr>
                                        <p:cTn id="41" dur="10" fill="hold"/>
                                        <p:tgtEl>
                                          <p:spTgt spid="224261">
                                            <p:txEl>
                                              <p:pRg st="0" end="0"/>
                                            </p:txEl>
                                          </p:spTgt>
                                        </p:tgtEl>
                                        <p:attrNameLst>
                                          <p:attrName>ppt_h</p:attrName>
                                        </p:attrNameLst>
                                      </p:cBhvr>
                                      <p:tavLst>
                                        <p:tav tm="0">
                                          <p:val>
                                            <p:fltVal val="0"/>
                                          </p:val>
                                        </p:tav>
                                        <p:tav tm="100000">
                                          <p:val>
                                            <p:strVal val="#ppt_h"/>
                                          </p:val>
                                        </p:tav>
                                      </p:tavLst>
                                    </p:anim>
                                    <p:anim calcmode="lin" valueType="num">
                                      <p:cBhvr>
                                        <p:cTn id="42" dur="10" fill="hold"/>
                                        <p:tgtEl>
                                          <p:spTgt spid="224261">
                                            <p:txEl>
                                              <p:pRg st="0" end="0"/>
                                            </p:txEl>
                                          </p:spTgt>
                                        </p:tgtEl>
                                        <p:attrNameLst>
                                          <p:attrName>style.rotation</p:attrName>
                                        </p:attrNameLst>
                                      </p:cBhvr>
                                      <p:tavLst>
                                        <p:tav tm="0">
                                          <p:val>
                                            <p:fltVal val="360"/>
                                          </p:val>
                                        </p:tav>
                                        <p:tav tm="100000">
                                          <p:val>
                                            <p:fltVal val="0"/>
                                          </p:val>
                                        </p:tav>
                                      </p:tavLst>
                                    </p:anim>
                                    <p:animEffect transition="in" filter="fade">
                                      <p:cBhvr>
                                        <p:cTn id="43" dur="10"/>
                                        <p:tgtEl>
                                          <p:spTgt spid="22426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1981200" y="0"/>
            <a:ext cx="8229600" cy="1143000"/>
          </a:xfrm>
        </p:spPr>
        <p:txBody>
          <a:bodyPr/>
          <a:lstStyle/>
          <a:p>
            <a:pPr eaLnBrk="1" hangingPunct="1"/>
            <a:r>
              <a:rPr lang="en-US" altLang="en-US" sz="3600">
                <a:solidFill>
                  <a:srgbClr val="A50021"/>
                </a:solidFill>
              </a:rPr>
              <a:t>Immunoassays and Forensic Science</a:t>
            </a:r>
          </a:p>
        </p:txBody>
      </p:sp>
      <p:sp>
        <p:nvSpPr>
          <p:cNvPr id="231427" name="Rectangle 3"/>
          <p:cNvSpPr>
            <a:spLocks noGrp="1" noChangeArrowheads="1"/>
          </p:cNvSpPr>
          <p:nvPr>
            <p:ph type="body" idx="1"/>
          </p:nvPr>
        </p:nvSpPr>
        <p:spPr>
          <a:xfrm>
            <a:off x="2133600" y="784226"/>
            <a:ext cx="8229600" cy="4854575"/>
          </a:xfrm>
        </p:spPr>
        <p:txBody>
          <a:bodyPr/>
          <a:lstStyle/>
          <a:p>
            <a:pPr eaLnBrk="1" hangingPunct="1">
              <a:lnSpc>
                <a:spcPct val="90000"/>
              </a:lnSpc>
            </a:pPr>
            <a:r>
              <a:rPr lang="en-US" altLang="en-US" sz="1900"/>
              <a:t>Forensic toxicology encompasses the determination of the presence and </a:t>
            </a:r>
            <a:r>
              <a:rPr lang="en-US" altLang="en-US" sz="1900">
                <a:solidFill>
                  <a:srgbClr val="A50021"/>
                </a:solidFill>
              </a:rPr>
              <a:t>concentration of drugs, other xenobiotics and their metabolites</a:t>
            </a:r>
            <a:r>
              <a:rPr lang="en-US" altLang="en-US" sz="1900"/>
              <a:t> in physiological fluids and organs and the interpretation of these findings as they may </a:t>
            </a:r>
            <a:r>
              <a:rPr lang="en-US" altLang="en-US" sz="1900">
                <a:solidFill>
                  <a:schemeClr val="hlink"/>
                </a:solidFill>
              </a:rPr>
              <a:t>impact on legal issues</a:t>
            </a:r>
            <a:r>
              <a:rPr lang="en-US" altLang="en-US" sz="1900"/>
              <a:t>. These include medical examiner investigations, driving under the influence and other transportation accident investigations, workplace pre-employment, random and for drug testing and judicial monitoring of arrestees and paroles. </a:t>
            </a:r>
          </a:p>
          <a:p>
            <a:pPr eaLnBrk="1" hangingPunct="1">
              <a:lnSpc>
                <a:spcPct val="90000"/>
              </a:lnSpc>
            </a:pPr>
            <a:endParaRPr lang="en-US" altLang="en-US" sz="1900"/>
          </a:p>
          <a:p>
            <a:pPr eaLnBrk="1" hangingPunct="1">
              <a:lnSpc>
                <a:spcPct val="90000"/>
              </a:lnSpc>
            </a:pPr>
            <a:endParaRPr lang="en-US" altLang="en-US" sz="1900"/>
          </a:p>
          <a:p>
            <a:pPr eaLnBrk="1" hangingPunct="1">
              <a:lnSpc>
                <a:spcPct val="90000"/>
              </a:lnSpc>
            </a:pPr>
            <a:endParaRPr lang="en-US" altLang="en-US" sz="1900"/>
          </a:p>
          <a:p>
            <a:pPr eaLnBrk="1" hangingPunct="1">
              <a:lnSpc>
                <a:spcPct val="90000"/>
              </a:lnSpc>
            </a:pPr>
            <a:endParaRPr lang="en-US" altLang="en-US" sz="1900"/>
          </a:p>
          <a:p>
            <a:pPr eaLnBrk="1" hangingPunct="1">
              <a:lnSpc>
                <a:spcPct val="90000"/>
              </a:lnSpc>
            </a:pPr>
            <a:endParaRPr lang="en-US" altLang="en-US" sz="1900"/>
          </a:p>
          <a:p>
            <a:pPr eaLnBrk="1" hangingPunct="1">
              <a:lnSpc>
                <a:spcPct val="90000"/>
              </a:lnSpc>
            </a:pPr>
            <a:endParaRPr lang="en-US" altLang="en-US" sz="1900"/>
          </a:p>
          <a:p>
            <a:pPr eaLnBrk="1" hangingPunct="1">
              <a:lnSpc>
                <a:spcPct val="90000"/>
              </a:lnSpc>
            </a:pPr>
            <a:r>
              <a:rPr lang="en-US" altLang="en-US" sz="1900"/>
              <a:t>For the most part, forensic toxicologists use of commercial immunoassays directed </a:t>
            </a:r>
            <a:r>
              <a:rPr lang="en-US" altLang="en-US" sz="1900">
                <a:solidFill>
                  <a:srgbClr val="FF0000"/>
                </a:solidFill>
              </a:rPr>
              <a:t>primarily towards abused drugs</a:t>
            </a:r>
            <a:r>
              <a:rPr lang="en-US" altLang="en-US" sz="1900"/>
              <a:t>. Commercial immunoassays developed </a:t>
            </a:r>
            <a:r>
              <a:rPr lang="en-US" altLang="en-US" sz="1900">
                <a:solidFill>
                  <a:srgbClr val="FF0000"/>
                </a:solidFill>
              </a:rPr>
              <a:t>for therapeutic monitoring of other drugs</a:t>
            </a:r>
            <a:r>
              <a:rPr lang="en-US" altLang="en-US" sz="1900"/>
              <a:t>, </a:t>
            </a:r>
            <a:r>
              <a:rPr lang="en-US" altLang="en-US" sz="1900">
                <a:solidFill>
                  <a:srgbClr val="FF0000"/>
                </a:solidFill>
              </a:rPr>
              <a:t>veterinary drugs </a:t>
            </a:r>
            <a:r>
              <a:rPr lang="en-US" altLang="en-US" sz="1900"/>
              <a:t>and</a:t>
            </a:r>
            <a:r>
              <a:rPr lang="en-US" altLang="en-US" sz="1900">
                <a:solidFill>
                  <a:srgbClr val="FF0000"/>
                </a:solidFill>
              </a:rPr>
              <a:t> pesticides</a:t>
            </a:r>
            <a:r>
              <a:rPr lang="en-US" altLang="en-US" sz="1900"/>
              <a:t>, as well as immunoassays developed in research laboratories for specialized studies, may find a role in the forensic toxicology laboratory for specialized cases.</a:t>
            </a:r>
          </a:p>
        </p:txBody>
      </p:sp>
      <p:pic>
        <p:nvPicPr>
          <p:cNvPr id="231428" name="Picture 4" descr="VIDAD LDU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2895601"/>
            <a:ext cx="2381250" cy="159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142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04CFD28-B9E5-4002-B37E-EF4FE750D9AD}" type="slidenum">
              <a:rPr lang="en-US" altLang="en-US" sz="1400">
                <a:solidFill>
                  <a:srgbClr val="000000"/>
                </a:solidFill>
              </a:rPr>
              <a:pPr>
                <a:spcBef>
                  <a:spcPct val="0"/>
                </a:spcBef>
                <a:buFontTx/>
                <a:buNone/>
              </a:pPr>
              <a:t>8</a:t>
            </a:fld>
            <a:endParaRPr lang="en-US" altLang="en-US" sz="1400">
              <a:solidFill>
                <a:srgbClr val="000000"/>
              </a:solidFill>
            </a:endParaRPr>
          </a:p>
        </p:txBody>
      </p:sp>
    </p:spTree>
    <p:extLst>
      <p:ext uri="{BB962C8B-B14F-4D97-AF65-F5344CB8AC3E}">
        <p14:creationId xmlns:p14="http://schemas.microsoft.com/office/powerpoint/2010/main" val="106892249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pPr eaLnBrk="1" hangingPunct="1"/>
            <a:r>
              <a:rPr lang="en-US" altLang="en-US" sz="3700"/>
              <a:t>Immunoassays and Forensic Science Cont’d</a:t>
            </a:r>
          </a:p>
        </p:txBody>
      </p:sp>
      <p:pic>
        <p:nvPicPr>
          <p:cNvPr id="233475" name="Picture 3" descr="Toxicology350-272"/>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4419600" y="4191000"/>
            <a:ext cx="3810000" cy="2514600"/>
          </a:xfrm>
          <a:noFill/>
        </p:spPr>
      </p:pic>
      <p:sp>
        <p:nvSpPr>
          <p:cNvPr id="236548" name="Rectangle 4"/>
          <p:cNvSpPr>
            <a:spLocks noChangeArrowheads="1"/>
          </p:cNvSpPr>
          <p:nvPr/>
        </p:nvSpPr>
        <p:spPr bwMode="auto">
          <a:xfrm>
            <a:off x="2209800" y="1575109"/>
            <a:ext cx="8458200"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1900">
                <a:solidFill>
                  <a:srgbClr val="FFFFFF"/>
                </a:solidFill>
              </a:rPr>
              <a:t>   </a:t>
            </a:r>
            <a:r>
              <a:rPr lang="en-US" altLang="en-US" sz="1900">
                <a:solidFill>
                  <a:srgbClr val="000000"/>
                </a:solidFill>
              </a:rPr>
              <a:t>While </a:t>
            </a:r>
            <a:r>
              <a:rPr lang="en-US" altLang="en-US" sz="1900">
                <a:solidFill>
                  <a:srgbClr val="A50021"/>
                </a:solidFill>
              </a:rPr>
              <a:t>most </a:t>
            </a:r>
            <a:r>
              <a:rPr lang="en-US" altLang="en-US" sz="1900">
                <a:solidFill>
                  <a:srgbClr val="000000"/>
                </a:solidFill>
              </a:rPr>
              <a:t>commercial immunoassays have been </a:t>
            </a:r>
            <a:r>
              <a:rPr lang="en-US" altLang="en-US" sz="1900">
                <a:solidFill>
                  <a:srgbClr val="A50021"/>
                </a:solidFill>
              </a:rPr>
              <a:t>developed for a urine matrix, they have been applied by forensic toxicologists to other matrices</a:t>
            </a:r>
            <a:r>
              <a:rPr lang="en-US" altLang="en-US" sz="1900">
                <a:solidFill>
                  <a:srgbClr val="000000"/>
                </a:solidFill>
              </a:rPr>
              <a:t>, </a:t>
            </a:r>
            <a:r>
              <a:rPr lang="en-US" altLang="en-US" sz="1900">
                <a:solidFill>
                  <a:srgbClr val="A50021"/>
                </a:solidFill>
              </a:rPr>
              <a:t>including blood, hair, saliva, sweat, tissue homogenates, blood stains and most other physiological samples</a:t>
            </a:r>
            <a:r>
              <a:rPr lang="en-US" altLang="en-US" sz="1900">
                <a:solidFill>
                  <a:srgbClr val="000000"/>
                </a:solidFill>
              </a:rPr>
              <a:t> that may be of value in the investigation. The nonurine matrix usually is much more complex in its composition. Sample pretreatments that range from simple deproteinations to multistep extractions to remove matrix components and/or </a:t>
            </a:r>
            <a:r>
              <a:rPr lang="en-US" altLang="en-US" sz="1900">
                <a:solidFill>
                  <a:srgbClr val="A50021"/>
                </a:solidFill>
              </a:rPr>
              <a:t>concentrate the sample are often required. </a:t>
            </a:r>
          </a:p>
        </p:txBody>
      </p:sp>
      <p:sp>
        <p:nvSpPr>
          <p:cNvPr id="23347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1725BD4-352A-45AA-8E5B-8D639B71A47F}" type="slidenum">
              <a:rPr lang="en-US" altLang="en-US" sz="1400">
                <a:solidFill>
                  <a:srgbClr val="000000"/>
                </a:solidFill>
              </a:rPr>
              <a:pPr>
                <a:spcBef>
                  <a:spcPct val="0"/>
                </a:spcBef>
                <a:buFontTx/>
                <a:buNone/>
              </a:pPr>
              <a:t>9</a:t>
            </a:fld>
            <a:endParaRPr lang="en-US" altLang="en-US" sz="1400">
              <a:solidFill>
                <a:srgbClr val="000000"/>
              </a:solidFill>
            </a:endParaRPr>
          </a:p>
        </p:txBody>
      </p:sp>
    </p:spTree>
    <p:extLst>
      <p:ext uri="{BB962C8B-B14F-4D97-AF65-F5344CB8AC3E}">
        <p14:creationId xmlns:p14="http://schemas.microsoft.com/office/powerpoint/2010/main" val="323565069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6546"/>
                                        </p:tgtEl>
                                        <p:attrNameLst>
                                          <p:attrName>style.visibility</p:attrName>
                                        </p:attrNameLst>
                                      </p:cBhvr>
                                      <p:to>
                                        <p:strVal val="visible"/>
                                      </p:to>
                                    </p:set>
                                    <p:animEffect transition="in" filter="fade">
                                      <p:cBhvr>
                                        <p:cTn id="7" dur="2000"/>
                                        <p:tgtEl>
                                          <p:spTgt spid="2365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nodeType="clickEffect">
                                  <p:stCondLst>
                                    <p:cond delay="0"/>
                                  </p:stCondLst>
                                  <p:childTnLst>
                                    <p:set>
                                      <p:cBhvr>
                                        <p:cTn id="11" dur="1" fill="hold">
                                          <p:stCondLst>
                                            <p:cond delay="0"/>
                                          </p:stCondLst>
                                        </p:cTn>
                                        <p:tgtEl>
                                          <p:spTgt spid="236548">
                                            <p:txEl>
                                              <p:pRg st="0" end="0"/>
                                            </p:txEl>
                                          </p:spTgt>
                                        </p:tgtEl>
                                        <p:attrNameLst>
                                          <p:attrName>style.visibility</p:attrName>
                                        </p:attrNameLst>
                                      </p:cBhvr>
                                      <p:to>
                                        <p:strVal val="visible"/>
                                      </p:to>
                                    </p:set>
                                    <p:anim calcmode="lin" valueType="num">
                                      <p:cBhvr>
                                        <p:cTn id="12" dur="1000" fill="hold"/>
                                        <p:tgtEl>
                                          <p:spTgt spid="236548">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236548">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23654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1515</Words>
  <Application>Microsoft Office PowerPoint</Application>
  <PresentationFormat>Widescreen</PresentationFormat>
  <Paragraphs>218</Paragraphs>
  <Slides>28</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Arial Black</vt:lpstr>
      <vt:lpstr>Calibri</vt:lpstr>
      <vt:lpstr>Symbol</vt:lpstr>
      <vt:lpstr>Times New Roman</vt:lpstr>
      <vt:lpstr>Wingdings</vt:lpstr>
      <vt:lpstr>Default Design</vt:lpstr>
      <vt:lpstr>PowerPoint Presentation</vt:lpstr>
      <vt:lpstr>Labels in Immunoassays</vt:lpstr>
      <vt:lpstr>Competitive Immunoassays</vt:lpstr>
      <vt:lpstr>Noncompetitive Immunoassays</vt:lpstr>
      <vt:lpstr>Types of Immunoassays</vt:lpstr>
      <vt:lpstr>Types of Immunoassays Cont’d</vt:lpstr>
      <vt:lpstr>Types of Immunoassays Cont’d</vt:lpstr>
      <vt:lpstr>Immunoassays and Forensic Science</vt:lpstr>
      <vt:lpstr>Immunoassays and Forensic Science Cont’d</vt:lpstr>
      <vt:lpstr>PowerPoint Presentation</vt:lpstr>
      <vt:lpstr>What is ELISA?</vt:lpstr>
      <vt:lpstr>Basic steps of ELISA  Enzyme Linked Immunosorbent Assay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Enzymes used in ELISA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Soheila Kashanian</dc:creator>
  <cp:lastModifiedBy>Soheila Kashanian</cp:lastModifiedBy>
  <cp:revision>1</cp:revision>
  <dcterms:created xsi:type="dcterms:W3CDTF">2020-05-12T06:31:43Z</dcterms:created>
  <dcterms:modified xsi:type="dcterms:W3CDTF">2020-05-12T06:32:06Z</dcterms:modified>
</cp:coreProperties>
</file>